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43653b99dc45c9" /><Relationship Type="http://schemas.openxmlformats.org/officeDocument/2006/relationships/extended-properties" Target="/docProps/app.xml" Id="R61cd5924afff4bf1" /><Relationship Type="http://schemas.openxmlformats.org/officeDocument/2006/relationships/officeDocument" Target="/ppt/presentation.xml" Id="Rf602a73ed1fe42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94760c048a45bd"/>
  </p:sldMasterIdLst>
  <p:notesMasterIdLst>
    <p:notesMasterId xmlns:r="http://schemas.openxmlformats.org/officeDocument/2006/relationships" r:id="Rd9169f1ba632485f"/>
  </p:notesMasterIdLst>
  <p:sldIdLst>
    <p:sldId xmlns:r="http://schemas.openxmlformats.org/officeDocument/2006/relationships" id="256" r:id="R70c02a7a80dc4d4e"/>
    <p:sldId xmlns:r="http://schemas.openxmlformats.org/officeDocument/2006/relationships" id="257" r:id="R3b2452cd3cf9472d"/>
    <p:sldId xmlns:r="http://schemas.openxmlformats.org/officeDocument/2006/relationships" id="258" r:id="R25b1c275f9254f70"/>
    <p:sldId xmlns:r="http://schemas.openxmlformats.org/officeDocument/2006/relationships" id="259" r:id="R88a290b197744879"/>
    <p:sldId xmlns:r="http://schemas.openxmlformats.org/officeDocument/2006/relationships" id="260" r:id="R6a8c16df8fd243c5"/>
    <p:sldId xmlns:r="http://schemas.openxmlformats.org/officeDocument/2006/relationships" id="261" r:id="R6080079f4070407a"/>
    <p:sldId xmlns:r="http://schemas.openxmlformats.org/officeDocument/2006/relationships" id="262" r:id="R5a2b9ad0bae348fe"/>
    <p:sldId xmlns:r="http://schemas.openxmlformats.org/officeDocument/2006/relationships" id="263" r:id="R439729d860734041"/>
    <p:sldId xmlns:r="http://schemas.openxmlformats.org/officeDocument/2006/relationships" id="264" r:id="R11c133c69dba4e0a"/>
    <p:sldId xmlns:r="http://schemas.openxmlformats.org/officeDocument/2006/relationships" id="265" r:id="R63ca328027cb4668"/>
    <p:sldId xmlns:r="http://schemas.openxmlformats.org/officeDocument/2006/relationships" id="266" r:id="Ra272f32397e74b46"/>
    <p:sldId xmlns:r="http://schemas.openxmlformats.org/officeDocument/2006/relationships" id="267" r:id="R60024d9039ae4588"/>
    <p:sldId xmlns:r="http://schemas.openxmlformats.org/officeDocument/2006/relationships" id="268" r:id="Re1424478313647dc"/>
    <p:sldId xmlns:r="http://schemas.openxmlformats.org/officeDocument/2006/relationships" id="269" r:id="R917dd3a3c6934e1e"/>
    <p:sldId xmlns:r="http://schemas.openxmlformats.org/officeDocument/2006/relationships" id="270" r:id="Rbec246cce6994956"/>
    <p:sldId xmlns:r="http://schemas.openxmlformats.org/officeDocument/2006/relationships" id="271" r:id="Rd6060a1b4cfd43f7"/>
    <p:sldId xmlns:r="http://schemas.openxmlformats.org/officeDocument/2006/relationships" id="272" r:id="R1b72cf177b3441e1"/>
    <p:sldId xmlns:r="http://schemas.openxmlformats.org/officeDocument/2006/relationships" id="273" r:id="R90d498493529438b"/>
    <p:sldId xmlns:r="http://schemas.openxmlformats.org/officeDocument/2006/relationships" id="274" r:id="R8c50a6a4afa34488"/>
    <p:sldId xmlns:r="http://schemas.openxmlformats.org/officeDocument/2006/relationships" id="275" r:id="R63972ff14bc24273"/>
    <p:sldId xmlns:r="http://schemas.openxmlformats.org/officeDocument/2006/relationships" id="276" r:id="R63144f63180f4e62"/>
    <p:sldId xmlns:r="http://schemas.openxmlformats.org/officeDocument/2006/relationships" id="277" r:id="R6c78de55d7f54e97"/>
    <p:sldId xmlns:r="http://schemas.openxmlformats.org/officeDocument/2006/relationships" id="278" r:id="R5861cf2a7e494571"/>
    <p:sldId xmlns:r="http://schemas.openxmlformats.org/officeDocument/2006/relationships" id="279" r:id="Re96d2ef98d7e49ca"/>
    <p:sldId xmlns:r="http://schemas.openxmlformats.org/officeDocument/2006/relationships" id="280" r:id="Rddfab7c969e44812"/>
    <p:sldId xmlns:r="http://schemas.openxmlformats.org/officeDocument/2006/relationships" id="281" r:id="R0b9334f46e564c0b"/>
    <p:sldId xmlns:r="http://schemas.openxmlformats.org/officeDocument/2006/relationships" id="282" r:id="R00a527249bd74025"/>
    <p:sldId xmlns:r="http://schemas.openxmlformats.org/officeDocument/2006/relationships" id="283" r:id="R5dadb59abc114506"/>
    <p:sldId xmlns:r="http://schemas.openxmlformats.org/officeDocument/2006/relationships" id="284" r:id="R0c32faf88f9e42cb"/>
    <p:sldId xmlns:r="http://schemas.openxmlformats.org/officeDocument/2006/relationships" id="285" r:id="R860d3f21857d4ebd"/>
    <p:sldId xmlns:r="http://schemas.openxmlformats.org/officeDocument/2006/relationships" id="286" r:id="R22894103dbb94c6d"/>
    <p:sldId xmlns:r="http://schemas.openxmlformats.org/officeDocument/2006/relationships" id="287" r:id="R847b1188f70045af"/>
    <p:sldId xmlns:r="http://schemas.openxmlformats.org/officeDocument/2006/relationships" id="288" r:id="R461115ae20d14f1d"/>
    <p:sldId xmlns:r="http://schemas.openxmlformats.org/officeDocument/2006/relationships" id="289" r:id="R849144a766234b2b"/>
    <p:sldId xmlns:r="http://schemas.openxmlformats.org/officeDocument/2006/relationships" id="290" r:id="R9b8b0997c1d94320"/>
    <p:sldId xmlns:r="http://schemas.openxmlformats.org/officeDocument/2006/relationships" id="291" r:id="R2b63af6c14d3461a"/>
    <p:sldId xmlns:r="http://schemas.openxmlformats.org/officeDocument/2006/relationships" id="292" r:id="R83a86f9079594188"/>
    <p:sldId xmlns:r="http://schemas.openxmlformats.org/officeDocument/2006/relationships" id="293" r:id="R70f2762967e94ed1"/>
    <p:sldId xmlns:r="http://schemas.openxmlformats.org/officeDocument/2006/relationships" id="294" r:id="R61b1c6cc523e40bc"/>
    <p:sldId xmlns:r="http://schemas.openxmlformats.org/officeDocument/2006/relationships" id="295" r:id="Re76ef452994148e8"/>
    <p:sldId xmlns:r="http://schemas.openxmlformats.org/officeDocument/2006/relationships" id="296" r:id="R2a179fc156be4f2c"/>
    <p:sldId xmlns:r="http://schemas.openxmlformats.org/officeDocument/2006/relationships" id="297" r:id="R6ec57ba2ffb94cb5"/>
    <p:sldId xmlns:r="http://schemas.openxmlformats.org/officeDocument/2006/relationships" id="298" r:id="R021968e8177a4819"/>
    <p:sldId xmlns:r="http://schemas.openxmlformats.org/officeDocument/2006/relationships" id="299" r:id="Rf970d8d93dc4478c"/>
    <p:sldId xmlns:r="http://schemas.openxmlformats.org/officeDocument/2006/relationships" id="300" r:id="Re3bb77446f464ad0"/>
    <p:sldId xmlns:r="http://schemas.openxmlformats.org/officeDocument/2006/relationships" id="301" r:id="R3c47d1bc9e9746ed"/>
    <p:sldId xmlns:r="http://schemas.openxmlformats.org/officeDocument/2006/relationships" id="302" r:id="Rfb762fd0a4b54e54"/>
    <p:sldId xmlns:r="http://schemas.openxmlformats.org/officeDocument/2006/relationships" id="303" r:id="R6499cdf2f7f042cc"/>
    <p:sldId xmlns:r="http://schemas.openxmlformats.org/officeDocument/2006/relationships" id="304" r:id="R847e673633bb46ec"/>
    <p:sldId xmlns:r="http://schemas.openxmlformats.org/officeDocument/2006/relationships" id="305" r:id="Ra73c40dc62fb4861"/>
    <p:sldId xmlns:r="http://schemas.openxmlformats.org/officeDocument/2006/relationships" id="306" r:id="Rc2f037ba9cc748c4"/>
    <p:sldId xmlns:r="http://schemas.openxmlformats.org/officeDocument/2006/relationships" id="307" r:id="R1b6822e48a5143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efb5eac960496e" /><Relationship Type="http://schemas.openxmlformats.org/officeDocument/2006/relationships/slideMaster" Target="/ppt/slideMasters/slideMaster1.xml" Id="Rfa94760c048a45bd" /><Relationship Type="http://schemas.openxmlformats.org/officeDocument/2006/relationships/notesMaster" Target="/ppt/notesMasters/notesMaster1.xml" Id="Rd9169f1ba632485f" /><Relationship Type="http://schemas.openxmlformats.org/officeDocument/2006/relationships/presProps" Target="/ppt/presProps.xml" Id="R1be5cd9a18374c48" /><Relationship Type="http://schemas.openxmlformats.org/officeDocument/2006/relationships/tableStyles" Target="/ppt/tableStyles.xml" Id="R86967349cfdb4c7a" /><Relationship Type="http://schemas.openxmlformats.org/officeDocument/2006/relationships/slide" Target="/ppt/slides/slide1.xml" Id="R70c02a7a80dc4d4e" /><Relationship Type="http://schemas.openxmlformats.org/officeDocument/2006/relationships/slide" Target="/ppt/slides/slide2.xml" Id="R3b2452cd3cf9472d" /><Relationship Type="http://schemas.openxmlformats.org/officeDocument/2006/relationships/slide" Target="/ppt/slides/slide3.xml" Id="R25b1c275f9254f70" /><Relationship Type="http://schemas.openxmlformats.org/officeDocument/2006/relationships/slide" Target="/ppt/slides/slide4.xml" Id="R88a290b197744879" /><Relationship Type="http://schemas.openxmlformats.org/officeDocument/2006/relationships/slide" Target="/ppt/slides/slide5.xml" Id="R6a8c16df8fd243c5" /><Relationship Type="http://schemas.openxmlformats.org/officeDocument/2006/relationships/slide" Target="/ppt/slides/slide6.xml" Id="R6080079f4070407a" /><Relationship Type="http://schemas.openxmlformats.org/officeDocument/2006/relationships/slide" Target="/ppt/slides/slide7.xml" Id="R5a2b9ad0bae348fe" /><Relationship Type="http://schemas.openxmlformats.org/officeDocument/2006/relationships/slide" Target="/ppt/slides/slide8.xml" Id="R439729d860734041" /><Relationship Type="http://schemas.openxmlformats.org/officeDocument/2006/relationships/slide" Target="/ppt/slides/slide9.xml" Id="R11c133c69dba4e0a" /><Relationship Type="http://schemas.openxmlformats.org/officeDocument/2006/relationships/slide" Target="/ppt/slides/slide10.xml" Id="R63ca328027cb4668" /><Relationship Type="http://schemas.openxmlformats.org/officeDocument/2006/relationships/slide" Target="/ppt/slides/slide11.xml" Id="Ra272f32397e74b46" /><Relationship Type="http://schemas.openxmlformats.org/officeDocument/2006/relationships/slide" Target="/ppt/slides/slide12.xml" Id="R60024d9039ae4588" /><Relationship Type="http://schemas.openxmlformats.org/officeDocument/2006/relationships/slide" Target="/ppt/slides/slide13.xml" Id="Re1424478313647dc" /><Relationship Type="http://schemas.openxmlformats.org/officeDocument/2006/relationships/slide" Target="/ppt/slides/slide14.xml" Id="R917dd3a3c6934e1e" /><Relationship Type="http://schemas.openxmlformats.org/officeDocument/2006/relationships/slide" Target="/ppt/slides/slide15.xml" Id="Rbec246cce6994956" /><Relationship Type="http://schemas.openxmlformats.org/officeDocument/2006/relationships/slide" Target="/ppt/slides/slide16.xml" Id="Rd6060a1b4cfd43f7" /><Relationship Type="http://schemas.openxmlformats.org/officeDocument/2006/relationships/slide" Target="/ppt/slides/slide17.xml" Id="R1b72cf177b3441e1" /><Relationship Type="http://schemas.openxmlformats.org/officeDocument/2006/relationships/slide" Target="/ppt/slides/slide18.xml" Id="R90d498493529438b" /><Relationship Type="http://schemas.openxmlformats.org/officeDocument/2006/relationships/slide" Target="/ppt/slides/slide19.xml" Id="R8c50a6a4afa34488" /><Relationship Type="http://schemas.openxmlformats.org/officeDocument/2006/relationships/slide" Target="/ppt/slides/slide20.xml" Id="R63972ff14bc24273" /><Relationship Type="http://schemas.openxmlformats.org/officeDocument/2006/relationships/slide" Target="/ppt/slides/slide21.xml" Id="R63144f63180f4e62" /><Relationship Type="http://schemas.openxmlformats.org/officeDocument/2006/relationships/slide" Target="/ppt/slides/slide22.xml" Id="R6c78de55d7f54e97" /><Relationship Type="http://schemas.openxmlformats.org/officeDocument/2006/relationships/slide" Target="/ppt/slides/slide23.xml" Id="R5861cf2a7e494571" /><Relationship Type="http://schemas.openxmlformats.org/officeDocument/2006/relationships/slide" Target="/ppt/slides/slide24.xml" Id="Re96d2ef98d7e49ca" /><Relationship Type="http://schemas.openxmlformats.org/officeDocument/2006/relationships/slide" Target="/ppt/slides/slide25.xml" Id="Rddfab7c969e44812" /><Relationship Type="http://schemas.openxmlformats.org/officeDocument/2006/relationships/slide" Target="/ppt/slides/slide26.xml" Id="R0b9334f46e564c0b" /><Relationship Type="http://schemas.openxmlformats.org/officeDocument/2006/relationships/slide" Target="/ppt/slides/slide27.xml" Id="R00a527249bd74025" /><Relationship Type="http://schemas.openxmlformats.org/officeDocument/2006/relationships/slide" Target="/ppt/slides/slide28.xml" Id="R5dadb59abc114506" /><Relationship Type="http://schemas.openxmlformats.org/officeDocument/2006/relationships/slide" Target="/ppt/slides/slide29.xml" Id="R0c32faf88f9e42cb" /><Relationship Type="http://schemas.openxmlformats.org/officeDocument/2006/relationships/slide" Target="/ppt/slides/slide30.xml" Id="R860d3f21857d4ebd" /><Relationship Type="http://schemas.openxmlformats.org/officeDocument/2006/relationships/slide" Target="/ppt/slides/slide31.xml" Id="R22894103dbb94c6d" /><Relationship Type="http://schemas.openxmlformats.org/officeDocument/2006/relationships/slide" Target="/ppt/slides/slide32.xml" Id="R847b1188f70045af" /><Relationship Type="http://schemas.openxmlformats.org/officeDocument/2006/relationships/slide" Target="/ppt/slides/slide33.xml" Id="R461115ae20d14f1d" /><Relationship Type="http://schemas.openxmlformats.org/officeDocument/2006/relationships/slide" Target="/ppt/slides/slide34.xml" Id="R849144a766234b2b" /><Relationship Type="http://schemas.openxmlformats.org/officeDocument/2006/relationships/slide" Target="/ppt/slides/slide35.xml" Id="R9b8b0997c1d94320" /><Relationship Type="http://schemas.openxmlformats.org/officeDocument/2006/relationships/slide" Target="/ppt/slides/slide36.xml" Id="R2b63af6c14d3461a" /><Relationship Type="http://schemas.openxmlformats.org/officeDocument/2006/relationships/slide" Target="/ppt/slides/slide37.xml" Id="R83a86f9079594188" /><Relationship Type="http://schemas.openxmlformats.org/officeDocument/2006/relationships/slide" Target="/ppt/slides/slide38.xml" Id="R70f2762967e94ed1" /><Relationship Type="http://schemas.openxmlformats.org/officeDocument/2006/relationships/slide" Target="/ppt/slides/slide39.xml" Id="R61b1c6cc523e40bc" /><Relationship Type="http://schemas.openxmlformats.org/officeDocument/2006/relationships/slide" Target="/ppt/slides/slide40.xml" Id="Re76ef452994148e8" /><Relationship Type="http://schemas.openxmlformats.org/officeDocument/2006/relationships/slide" Target="/ppt/slides/slide41.xml" Id="R2a179fc156be4f2c" /><Relationship Type="http://schemas.openxmlformats.org/officeDocument/2006/relationships/slide" Target="/ppt/slides/slide42.xml" Id="R6ec57ba2ffb94cb5" /><Relationship Type="http://schemas.openxmlformats.org/officeDocument/2006/relationships/slide" Target="/ppt/slides/slide43.xml" Id="R021968e8177a4819" /><Relationship Type="http://schemas.openxmlformats.org/officeDocument/2006/relationships/slide" Target="/ppt/slides/slide44.xml" Id="Rf970d8d93dc4478c" /><Relationship Type="http://schemas.openxmlformats.org/officeDocument/2006/relationships/slide" Target="/ppt/slides/slide45.xml" Id="Re3bb77446f464ad0" /><Relationship Type="http://schemas.openxmlformats.org/officeDocument/2006/relationships/slide" Target="/ppt/slides/slide46.xml" Id="R3c47d1bc9e9746ed" /><Relationship Type="http://schemas.openxmlformats.org/officeDocument/2006/relationships/slide" Target="/ppt/slides/slide47.xml" Id="Rfb762fd0a4b54e54" /><Relationship Type="http://schemas.openxmlformats.org/officeDocument/2006/relationships/slide" Target="/ppt/slides/slide48.xml" Id="R6499cdf2f7f042cc" /><Relationship Type="http://schemas.openxmlformats.org/officeDocument/2006/relationships/slide" Target="/ppt/slides/slide49.xml" Id="R847e673633bb46ec" /><Relationship Type="http://schemas.openxmlformats.org/officeDocument/2006/relationships/slide" Target="/ppt/slides/slide50.xml" Id="Ra73c40dc62fb4861" /><Relationship Type="http://schemas.openxmlformats.org/officeDocument/2006/relationships/slide" Target="/ppt/slides/slide51.xml" Id="Rc2f037ba9cc748c4" /><Relationship Type="http://schemas.openxmlformats.org/officeDocument/2006/relationships/slide" Target="/ppt/slides/slide52.xml" Id="R1b6822e48a5143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6c13880b5642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6ae445ca3d4bbd" /><Relationship Type="http://schemas.openxmlformats.org/officeDocument/2006/relationships/notesMaster" Target="/ppt/notesMasters/notesMaster1.xml" Id="R9aab0c0eab5349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68b803f1ce46f2" /><Relationship Type="http://schemas.openxmlformats.org/officeDocument/2006/relationships/notesMaster" Target="/ppt/notesMasters/notesMaster1.xml" Id="R79fe05c782454d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962a576f794d1c" /><Relationship Type="http://schemas.openxmlformats.org/officeDocument/2006/relationships/notesMaster" Target="/ppt/notesMasters/notesMaster1.xml" Id="Rc44cb0128b084b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495ff37b534e8c" /><Relationship Type="http://schemas.openxmlformats.org/officeDocument/2006/relationships/notesMaster" Target="/ppt/notesMasters/notesMaster1.xml" Id="Rb2138456c11540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0aa27a4e80401b" /><Relationship Type="http://schemas.openxmlformats.org/officeDocument/2006/relationships/notesMaster" Target="/ppt/notesMasters/notesMaster1.xml" Id="R585538fb24cb4c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95aedfba4734f0c" /><Relationship Type="http://schemas.openxmlformats.org/officeDocument/2006/relationships/notesMaster" Target="/ppt/notesMasters/notesMaster1.xml" Id="Ra49bd2c930c345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85edca10d04753" /><Relationship Type="http://schemas.openxmlformats.org/officeDocument/2006/relationships/notesMaster" Target="/ppt/notesMasters/notesMaster1.xml" Id="R4ac3aed4a0274d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26c57df43534be1" /><Relationship Type="http://schemas.openxmlformats.org/officeDocument/2006/relationships/notesMaster" Target="/ppt/notesMasters/notesMaster1.xml" Id="R5f7a8133932f4e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ff23b14c5d54a0a" /><Relationship Type="http://schemas.openxmlformats.org/officeDocument/2006/relationships/notesMaster" Target="/ppt/notesMasters/notesMaster1.xml" Id="R0eb21fb7fb5249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502fc77968f4e2e" /><Relationship Type="http://schemas.openxmlformats.org/officeDocument/2006/relationships/notesMaster" Target="/ppt/notesMasters/notesMaster1.xml" Id="Raf415b0e96144b6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5a683e7f59c4074" /><Relationship Type="http://schemas.openxmlformats.org/officeDocument/2006/relationships/notesMaster" Target="/ppt/notesMasters/notesMaster1.xml" Id="R4aa34a6bece9403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a27a4a55f9429b" /><Relationship Type="http://schemas.openxmlformats.org/officeDocument/2006/relationships/notesMaster" Target="/ppt/notesMasters/notesMaster1.xml" Id="R86936a0a8bba4ce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aeb9a2df8f84813" /><Relationship Type="http://schemas.openxmlformats.org/officeDocument/2006/relationships/notesMaster" Target="/ppt/notesMasters/notesMaster1.xml" Id="Rbaaf26f7a07349d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3e6a69d0f144429" /><Relationship Type="http://schemas.openxmlformats.org/officeDocument/2006/relationships/notesMaster" Target="/ppt/notesMasters/notesMaster1.xml" Id="R5e06b7ea63ff499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18a667fa0354345" /><Relationship Type="http://schemas.openxmlformats.org/officeDocument/2006/relationships/notesMaster" Target="/ppt/notesMasters/notesMaster1.xml" Id="Re5bb04fd9f82494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9e43c7cdc754253" /><Relationship Type="http://schemas.openxmlformats.org/officeDocument/2006/relationships/notesMaster" Target="/ppt/notesMasters/notesMaster1.xml" Id="Rb89ab0bd6ae64fb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beb6180c13c4064" /><Relationship Type="http://schemas.openxmlformats.org/officeDocument/2006/relationships/notesMaster" Target="/ppt/notesMasters/notesMaster1.xml" Id="R0231438840dd475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4749aac70c0478b" /><Relationship Type="http://schemas.openxmlformats.org/officeDocument/2006/relationships/notesMaster" Target="/ppt/notesMasters/notesMaster1.xml" Id="Rd836a28298ad4f7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2ae764395e84bd4" /><Relationship Type="http://schemas.openxmlformats.org/officeDocument/2006/relationships/notesMaster" Target="/ppt/notesMasters/notesMaster1.xml" Id="Ra14b9bab4710456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b9823fe05b14f54" /><Relationship Type="http://schemas.openxmlformats.org/officeDocument/2006/relationships/notesMaster" Target="/ppt/notesMasters/notesMaster1.xml" Id="R69997d93c9de4b6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c5c8dfd4d3741ce" /><Relationship Type="http://schemas.openxmlformats.org/officeDocument/2006/relationships/notesMaster" Target="/ppt/notesMasters/notesMaster1.xml" Id="R47909a030e67478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7c4b09e934a4357" /><Relationship Type="http://schemas.openxmlformats.org/officeDocument/2006/relationships/notesMaster" Target="/ppt/notesMasters/notesMaster1.xml" Id="Ra978acc34e8d4a8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f74c531dc0d43c7" /><Relationship Type="http://schemas.openxmlformats.org/officeDocument/2006/relationships/notesMaster" Target="/ppt/notesMasters/notesMaster1.xml" Id="R8ffb89adf5814aa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83b8db6d1f8428d" /><Relationship Type="http://schemas.openxmlformats.org/officeDocument/2006/relationships/notesMaster" Target="/ppt/notesMasters/notesMaster1.xml" Id="R8a28f706484b413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aaf72d70ec448ce" /><Relationship Type="http://schemas.openxmlformats.org/officeDocument/2006/relationships/notesMaster" Target="/ppt/notesMasters/notesMaster1.xml" Id="R6cc3f9a7bd6b4bc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bf3516ea4824bd6" /><Relationship Type="http://schemas.openxmlformats.org/officeDocument/2006/relationships/notesMaster" Target="/ppt/notesMasters/notesMaster1.xml" Id="Rfa6b3899ca1e498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57d4b0d781842db" /><Relationship Type="http://schemas.openxmlformats.org/officeDocument/2006/relationships/notesMaster" Target="/ppt/notesMasters/notesMaster1.xml" Id="Rbc1e2f5d362c4b9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34a3da3d655438a" /><Relationship Type="http://schemas.openxmlformats.org/officeDocument/2006/relationships/notesMaster" Target="/ppt/notesMasters/notesMaster1.xml" Id="Reb3ac266324e465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88fd5e2ef8b4436" /><Relationship Type="http://schemas.openxmlformats.org/officeDocument/2006/relationships/notesMaster" Target="/ppt/notesMasters/notesMaster1.xml" Id="R8046c2381e3e406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1bb0da717844032" /><Relationship Type="http://schemas.openxmlformats.org/officeDocument/2006/relationships/notesMaster" Target="/ppt/notesMasters/notesMaster1.xml" Id="Rddf1af52a4ec480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f815e08bcea4774" /><Relationship Type="http://schemas.openxmlformats.org/officeDocument/2006/relationships/notesMaster" Target="/ppt/notesMasters/notesMaster1.xml" Id="R6433a903ac274b8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2d4273f2f3f4a4f" /><Relationship Type="http://schemas.openxmlformats.org/officeDocument/2006/relationships/notesMaster" Target="/ppt/notesMasters/notesMaster1.xml" Id="R1dc400953663406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dd3930e717441cd" /><Relationship Type="http://schemas.openxmlformats.org/officeDocument/2006/relationships/notesMaster" Target="/ppt/notesMasters/notesMaster1.xml" Id="R6c666f546c9a4cd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8adcc793ac949e5" /><Relationship Type="http://schemas.openxmlformats.org/officeDocument/2006/relationships/notesMaster" Target="/ppt/notesMasters/notesMaster1.xml" Id="R15c0d0a17a69491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0c03234951f403a" /><Relationship Type="http://schemas.openxmlformats.org/officeDocument/2006/relationships/notesMaster" Target="/ppt/notesMasters/notesMaster1.xml" Id="Rb62caf363c8d40a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109a99bc5fdc4158" /><Relationship Type="http://schemas.openxmlformats.org/officeDocument/2006/relationships/notesMaster" Target="/ppt/notesMasters/notesMaster1.xml" Id="Rdd04c2bb28884151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746640697f99483a" /><Relationship Type="http://schemas.openxmlformats.org/officeDocument/2006/relationships/notesMaster" Target="/ppt/notesMasters/notesMaster1.xml" Id="Rf3146b38fde94529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339dc322cdfd45d7" /><Relationship Type="http://schemas.openxmlformats.org/officeDocument/2006/relationships/notesMaster" Target="/ppt/notesMasters/notesMaster1.xml" Id="R80c4893cb42b406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8296ac8786534d71" /><Relationship Type="http://schemas.openxmlformats.org/officeDocument/2006/relationships/notesMaster" Target="/ppt/notesMasters/notesMaster1.xml" Id="R49813ef7f1474575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29f784ba4f254178" /><Relationship Type="http://schemas.openxmlformats.org/officeDocument/2006/relationships/notesMaster" Target="/ppt/notesMasters/notesMaster1.xml" Id="R889f7d269de1408a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deb2864651b9441f" /><Relationship Type="http://schemas.openxmlformats.org/officeDocument/2006/relationships/notesMaster" Target="/ppt/notesMasters/notesMaster1.xml" Id="R2ca3cc2ed1d84664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dc05122d37124afd" /><Relationship Type="http://schemas.openxmlformats.org/officeDocument/2006/relationships/notesMaster" Target="/ppt/notesMasters/notesMaster1.xml" Id="R3698c5dbc8f94140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29db612c7214107" /><Relationship Type="http://schemas.openxmlformats.org/officeDocument/2006/relationships/notesMaster" Target="/ppt/notesMasters/notesMaster1.xml" Id="Rccb71ebe04ee47b5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6fc4b2009cd34972" /><Relationship Type="http://schemas.openxmlformats.org/officeDocument/2006/relationships/notesMaster" Target="/ppt/notesMasters/notesMaster1.xml" Id="R0cc84da9113a416b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b278533851914c7e" /><Relationship Type="http://schemas.openxmlformats.org/officeDocument/2006/relationships/notesMaster" Target="/ppt/notesMasters/notesMaster1.xml" Id="R15702d9978cc46b0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59f4c2683dc24fb2" /><Relationship Type="http://schemas.openxmlformats.org/officeDocument/2006/relationships/notesMaster" Target="/ppt/notesMasters/notesMaster1.xml" Id="R14977c2a5cf94369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6d88ad4f92a64edc" /><Relationship Type="http://schemas.openxmlformats.org/officeDocument/2006/relationships/notesMaster" Target="/ppt/notesMasters/notesMaster1.xml" Id="R8ff4d65ad390429a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d46c93a478c94160" /><Relationship Type="http://schemas.openxmlformats.org/officeDocument/2006/relationships/notesMaster" Target="/ppt/notesMasters/notesMaster1.xml" Id="R348a9aacef654cf0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3c5456f1de93413d" /><Relationship Type="http://schemas.openxmlformats.org/officeDocument/2006/relationships/notesMaster" Target="/ppt/notesMasters/notesMaster1.xml" Id="Ref65c5ec946c4306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6b92ce4a80e04286" /><Relationship Type="http://schemas.openxmlformats.org/officeDocument/2006/relationships/notesMaster" Target="/ppt/notesMasters/notesMaster1.xml" Id="R667933b554bc46ce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0c34a4c3b52443cd" /><Relationship Type="http://schemas.openxmlformats.org/officeDocument/2006/relationships/notesMaster" Target="/ppt/notesMasters/notesMaster1.xml" Id="R862b21b99c194b94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e6a221dbbde349ed" /><Relationship Type="http://schemas.openxmlformats.org/officeDocument/2006/relationships/notesMaster" Target="/ppt/notesMasters/notesMaster1.xml" Id="Rd7e8a6aa3dd54f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portada.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1.</a:t>
            </a:r>
          </a:p>
          <a:p xmlns:a="http://schemas.openxmlformats.org/drawingml/2006/main">
            <a:r>
              <a:t>- Real Decreto 1515/2007, de 16 de noviembre.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1-2.</a:t>
            </a:r>
          </a:p>
          <a:p xmlns:a="http://schemas.openxmlformats.org/drawingml/2006/main">
            <a:r>
              <a:t>- Ilustración del restaurante de Don Luis: generada con la herramienta integrada de imágenes de OpenAI.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2.</a:t>
            </a:r>
          </a:p>
          <a:p xmlns:a="http://schemas.openxmlformats.org/drawingml/2006/main">
            <a:r>
              <a:t>- Ilustración de la reunión de cierre: generada con la herramienta integrada de imágenes de OpenAI.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2-3; páginas 108-109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3-4; páginas 109-110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2-4.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4. Recuadro y texto reproducidos literalmente.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4-5.</a:t>
            </a:r>
          </a:p>
          <a:p xmlns:a="http://schemas.openxmlformats.org/drawingml/2006/main">
            <a:r>
              <a:t>- Real Decreto 1514/2007, de 16 de noviembre.</a:t>
            </a:r>
          </a:p>
          <a:p xmlns:a="http://schemas.openxmlformats.org/drawingml/2006/main">
            <a:r>
              <a:t>- Real Decreto 1515/2007, de 16 de noviembre.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5-6; páginas 111-112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6-7.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6-7.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7; página 113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7-8.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8-9; páginas 114-115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9; página 115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9-10; páginas 115-116 del libro completo.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10; página 116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10-11; páginas 116-117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11; página 117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11-12; páginas 117-118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12; página 118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12; página 118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13-14; páginas 119-120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14; página 120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14-15; páginas 120-121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15; página 121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16; página 122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16; página 122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16-17; páginas 122-123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17; página 123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17-18; páginas 123-124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18; página 124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p. 18; página 124 del libro completo.</a:t>
            </a:r>
          </a:p>
          <a:p xmlns:a="http://schemas.openxmlformats.org/drawingml/2006/main">
            <a:r>
              <a:t>- Bombilla: diseño utilizado en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pp. 18-19; página 124 del libro completo.</a:t>
            </a:r>
          </a:p>
          <a:p xmlns:a="http://schemas.openxmlformats.org/drawingml/2006/main">
            <a:r>
              <a:t>- Cabeza con engranajes: diseño creado para la presentación de la UT.1.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apartado 4.1, Cuadro de Cuentas.</a:t>
            </a:r>
          </a:p>
          <a:p xmlns:a="http://schemas.openxmlformats.org/drawingml/2006/main">
            <a:r>
              <a:t>- Icono de bombilla: activo del usuario conservado en la presentación UT.3.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ejercicio 1 del apartado 4.1, Cuadro de Cuentas.</a:t>
            </a:r>
          </a:p>
          <a:p xmlns:a="http://schemas.openxmlformats.org/drawingml/2006/main">
            <a:r>
              <a:t>- Icono de báscula: activo original suministrado por el usuario en UT1_v12_iconos_actualizados(1).pptx.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Cuadro_de_cuentas_nivel_introductorio_Contalogic-2.pdf, página 1 (archivo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Cuadro_de_cuentas_nivel_introductorio_Contalogic-2.pdf, página 1 (archivo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Cuadro_de_cuentas_nivel_introductorio_Contalogic-2.pdf, página 1 (archivo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Cuadro_de_cuentas_nivel_introductorio_Contalogic-2.pdf, página 1 (archivo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Cuadro_de_cuentas_nivel_introductorio_Contalogic-2.pdf, página 1 (archivo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Cuadro_de_cuentas_nivel_introductorio_Contalogic-2.pdf, página 1 (archivo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Cuadro_de_cuentas_nivel_introductorio_Contalogic-2.pdf, página 1 (archivo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Cuadro_de_cuentas_nivel_introductorio_Contalogic-2.pdf, página 1 (archivo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Cuadro_de_cuentas_nivel_introductorio_Contalogic-2.pdf, página 1 (archivo proporcionado por el usuario).</a:t>
            </a:r>
          </a:p>
          <a:p xmlns:a="http://schemas.openxmlformats.org/drawingml/2006/main">
            <a:r>
              <a:t>- LTC UT.3.pdf, apartado 5.1: indicación de consultar la quinta parte del PGC (material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test 28 a 57 (material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ejercicio 2 (material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apartado 5.2, páginas 39-40 (material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LTC UT.3.pdf, apartado 5.2, página 40: ejemplo 400.00025 Supermercado Todo Rico, S. L. (material proporcionado por el usuario).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3c126838cd45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3fef1b12004a2b" /><Relationship Type="http://schemas.openxmlformats.org/officeDocument/2006/relationships/slideLayout" Target="/ppt/slideLayouts/slideLayout1.xml" Id="R39b4a3e4f3cd4f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9b4a3e4f3cd4f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dadabb9c74351" /><Relationship Type="http://schemas.openxmlformats.org/officeDocument/2006/relationships/notesSlide" Target="/ppt/notesSlides/notesSlide1.xml" Id="R53e9174a36bc46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fdf8577c246ca" /><Relationship Type="http://schemas.openxmlformats.org/officeDocument/2006/relationships/notesSlide" Target="/ppt/notesSlides/notesSlide2.xml" Id="Re2f82d61503342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d6278c0b6494a" /><Relationship Type="http://schemas.openxmlformats.org/officeDocument/2006/relationships/notesSlide" Target="/ppt/notesSlides/notesSlide3.xml" Id="R4e5c8cc2b65d4a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bdd1d830e747e1" /><Relationship Type="http://schemas.openxmlformats.org/officeDocument/2006/relationships/image" Target="/ppt/media/image.png" Id="Rd10fe9f7611c4ae8" /><Relationship Type="http://schemas.openxmlformats.org/officeDocument/2006/relationships/notesSlide" Target="/ppt/notesSlides/notesSlide4.xml" Id="R0c5e289322744c8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5a2e776c74081" /><Relationship Type="http://schemas.openxmlformats.org/officeDocument/2006/relationships/image" Target="/ppt/media/image2.png" Id="Rf1aac52efd04494e" /><Relationship Type="http://schemas.openxmlformats.org/officeDocument/2006/relationships/notesSlide" Target="/ppt/notesSlides/notesSlide5.xml" Id="Re0e453d6825446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3ba715b6c2436d" /><Relationship Type="http://schemas.openxmlformats.org/officeDocument/2006/relationships/image" Target="/ppt/media/image3.png" Id="Rce013f95e224436f" /><Relationship Type="http://schemas.openxmlformats.org/officeDocument/2006/relationships/notesSlide" Target="/ppt/notesSlides/notesSlide6.xml" Id="Ra2132c545f064c7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75c0515cc24697" /><Relationship Type="http://schemas.openxmlformats.org/officeDocument/2006/relationships/image" Target="/ppt/media/image4.png" Id="Rdfa62354659f4038" /><Relationship Type="http://schemas.openxmlformats.org/officeDocument/2006/relationships/notesSlide" Target="/ppt/notesSlides/notesSlide7.xml" Id="R61ea359c790d4a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21587e636847fb" /><Relationship Type="http://schemas.openxmlformats.org/officeDocument/2006/relationships/notesSlide" Target="/ppt/notesSlides/notesSlide8.xml" Id="R26b7e6550b4843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4c8f11db5843a7" /><Relationship Type="http://schemas.openxmlformats.org/officeDocument/2006/relationships/image" Target="/ppt/media/image5.png" Id="Redbf9782a4ad46a2" /><Relationship Type="http://schemas.openxmlformats.org/officeDocument/2006/relationships/notesSlide" Target="/ppt/notesSlides/notesSlide9.xml" Id="Rc7e17093a0cf40c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7b627e845f4aa3" /><Relationship Type="http://schemas.openxmlformats.org/officeDocument/2006/relationships/notesSlide" Target="/ppt/notesSlides/notesSlide10.xml" Id="R9d927fff8d594b8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2ae6ce8ab9416e" /><Relationship Type="http://schemas.openxmlformats.org/officeDocument/2006/relationships/notesSlide" Target="/ppt/notesSlides/notesSlide11.xml" Id="R6d1885ac0f53493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734161e1674487" /><Relationship Type="http://schemas.openxmlformats.org/officeDocument/2006/relationships/image" Target="/ppt/media/image3.png" Id="R609b87ae928c4739" /><Relationship Type="http://schemas.openxmlformats.org/officeDocument/2006/relationships/notesSlide" Target="/ppt/notesSlides/notesSlide12.xml" Id="R51f0f9db20ba4d5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7e5e0e93d409f" /><Relationship Type="http://schemas.openxmlformats.org/officeDocument/2006/relationships/notesSlide" Target="/ppt/notesSlides/notesSlide13.xml" Id="R5caa292b19bd4d8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1d4b5da4c548b0" /><Relationship Type="http://schemas.openxmlformats.org/officeDocument/2006/relationships/notesSlide" Target="/ppt/notesSlides/notesSlide14.xml" Id="Rf57159d24bd8445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514a8620a4701" /><Relationship Type="http://schemas.openxmlformats.org/officeDocument/2006/relationships/image" Target="/ppt/media/image4.png" Id="R0ab002f20aa843ef" /><Relationship Type="http://schemas.openxmlformats.org/officeDocument/2006/relationships/notesSlide" Target="/ppt/notesSlides/notesSlide15.xml" Id="R48f1c744f07b463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3e21410d894664" /><Relationship Type="http://schemas.openxmlformats.org/officeDocument/2006/relationships/notesSlide" Target="/ppt/notesSlides/notesSlide16.xml" Id="Rd36661f3c755479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76fd0490249f2" /><Relationship Type="http://schemas.openxmlformats.org/officeDocument/2006/relationships/image" Target="/ppt/media/image3.png" Id="R4fe944d2f4bf4b71" /><Relationship Type="http://schemas.openxmlformats.org/officeDocument/2006/relationships/notesSlide" Target="/ppt/notesSlides/notesSlide17.xml" Id="Re9a8916ce57f442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1e06a181448c1" /><Relationship Type="http://schemas.openxmlformats.org/officeDocument/2006/relationships/image" Target="/ppt/media/image5.png" Id="R0bd1258352fc4118" /><Relationship Type="http://schemas.openxmlformats.org/officeDocument/2006/relationships/notesSlide" Target="/ppt/notesSlides/notesSlide18.xml" Id="R87811f7ae18f4d4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67bef1a0734714" /><Relationship Type="http://schemas.openxmlformats.org/officeDocument/2006/relationships/notesSlide" Target="/ppt/notesSlides/notesSlide19.xml" Id="Red8b8708caf24dd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00157f6b5d4e02" /><Relationship Type="http://schemas.openxmlformats.org/officeDocument/2006/relationships/image" Target="/ppt/media/image3.png" Id="Reba6095a92ae46f0" /><Relationship Type="http://schemas.openxmlformats.org/officeDocument/2006/relationships/notesSlide" Target="/ppt/notesSlides/notesSlide20.xml" Id="Rdf60cc0ac56142d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729e5ec4ef4a5b" /><Relationship Type="http://schemas.openxmlformats.org/officeDocument/2006/relationships/image" Target="/ppt/media/image5.png" Id="R7638c86f388e4106" /><Relationship Type="http://schemas.openxmlformats.org/officeDocument/2006/relationships/notesSlide" Target="/ppt/notesSlides/notesSlide21.xml" Id="R80c552f8da1e479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fe8b5aeea749da" /><Relationship Type="http://schemas.openxmlformats.org/officeDocument/2006/relationships/image" Target="/ppt/media/image3.png" Id="R096249fbe4244808" /><Relationship Type="http://schemas.openxmlformats.org/officeDocument/2006/relationships/notesSlide" Target="/ppt/notesSlides/notesSlide22.xml" Id="R0d18583f77be48d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46036163af4ace" /><Relationship Type="http://schemas.openxmlformats.org/officeDocument/2006/relationships/image" Target="/ppt/media/image5.png" Id="R5d381a8cf7e64036" /><Relationship Type="http://schemas.openxmlformats.org/officeDocument/2006/relationships/notesSlide" Target="/ppt/notesSlides/notesSlide23.xml" Id="Re20f93d692e540c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a928e3c8f948ad" /><Relationship Type="http://schemas.openxmlformats.org/officeDocument/2006/relationships/image" Target="/ppt/media/image3.png" Id="Rf10b864badb44489" /><Relationship Type="http://schemas.openxmlformats.org/officeDocument/2006/relationships/notesSlide" Target="/ppt/notesSlides/notesSlide24.xml" Id="Rf9306b10189e40b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ce249d0d7453c" /><Relationship Type="http://schemas.openxmlformats.org/officeDocument/2006/relationships/image" Target="/ppt/media/image5.png" Id="Rc983d8245be74f75" /><Relationship Type="http://schemas.openxmlformats.org/officeDocument/2006/relationships/notesSlide" Target="/ppt/notesSlides/notesSlide25.xml" Id="R51b2fdfb6ae34fa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c43199ce34173" /><Relationship Type="http://schemas.openxmlformats.org/officeDocument/2006/relationships/image" Target="/ppt/media/image3.png" Id="R475a577dfe584c46" /><Relationship Type="http://schemas.openxmlformats.org/officeDocument/2006/relationships/notesSlide" Target="/ppt/notesSlides/notesSlide26.xml" Id="R3e36190bc1f7403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e3f9ddb9d40d7" /><Relationship Type="http://schemas.openxmlformats.org/officeDocument/2006/relationships/image" Target="/ppt/media/image5.png" Id="R1bce3629fdb644b7" /><Relationship Type="http://schemas.openxmlformats.org/officeDocument/2006/relationships/notesSlide" Target="/ppt/notesSlides/notesSlide27.xml" Id="R2ef508b15997424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426f296cde484d" /><Relationship Type="http://schemas.openxmlformats.org/officeDocument/2006/relationships/image" Target="/ppt/media/image3.png" Id="R1384b8a952994efe" /><Relationship Type="http://schemas.openxmlformats.org/officeDocument/2006/relationships/notesSlide" Target="/ppt/notesSlides/notesSlide28.xml" Id="R87aee85794574ea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c45239c4d4d9e" /><Relationship Type="http://schemas.openxmlformats.org/officeDocument/2006/relationships/image" Target="/ppt/media/image5.png" Id="Rae65ce1c3c2044c9" /><Relationship Type="http://schemas.openxmlformats.org/officeDocument/2006/relationships/notesSlide" Target="/ppt/notesSlides/notesSlide29.xml" Id="R14b3e6a4d6874e4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4555fea4ea4c06" /><Relationship Type="http://schemas.openxmlformats.org/officeDocument/2006/relationships/image" Target="/ppt/media/image3.png" Id="Rc77e7e1a5cac424b" /><Relationship Type="http://schemas.openxmlformats.org/officeDocument/2006/relationships/notesSlide" Target="/ppt/notesSlides/notesSlide30.xml" Id="Rd8401f0d17104c8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054f4e0324056" /><Relationship Type="http://schemas.openxmlformats.org/officeDocument/2006/relationships/image" Target="/ppt/media/image5.png" Id="R67862ccdd07042b0" /><Relationship Type="http://schemas.openxmlformats.org/officeDocument/2006/relationships/notesSlide" Target="/ppt/notesSlides/notesSlide31.xml" Id="R9f05835c181b4106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7e26de4056416e" /><Relationship Type="http://schemas.openxmlformats.org/officeDocument/2006/relationships/image" Target="/ppt/media/image3.png" Id="Rafd3fc614e8142fb" /><Relationship Type="http://schemas.openxmlformats.org/officeDocument/2006/relationships/notesSlide" Target="/ppt/notesSlides/notesSlide32.xml" Id="R46ff28094ca6437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32bd03c0c43a1" /><Relationship Type="http://schemas.openxmlformats.org/officeDocument/2006/relationships/image" Target="/ppt/media/image5.png" Id="R543108c27da7415b" /><Relationship Type="http://schemas.openxmlformats.org/officeDocument/2006/relationships/notesSlide" Target="/ppt/notesSlides/notesSlide33.xml" Id="Rb3c68680eca74d0e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e7205ef566407a" /><Relationship Type="http://schemas.openxmlformats.org/officeDocument/2006/relationships/image" Target="/ppt/media/image3.png" Id="R012adeb71bb14478" /><Relationship Type="http://schemas.openxmlformats.org/officeDocument/2006/relationships/notesSlide" Target="/ppt/notesSlides/notesSlide34.xml" Id="R8e175fcd406b422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2867cb90bb4b00" /><Relationship Type="http://schemas.openxmlformats.org/officeDocument/2006/relationships/image" Target="/ppt/media/image5.png" Id="R692d8ba9d6b14737" /><Relationship Type="http://schemas.openxmlformats.org/officeDocument/2006/relationships/notesSlide" Target="/ppt/notesSlides/notesSlide35.xml" Id="Rd87ec509e9774de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12437ddc7b4caf" /><Relationship Type="http://schemas.openxmlformats.org/officeDocument/2006/relationships/image" Target="/ppt/media/image5.png" Id="Rca4408769fa14631" /><Relationship Type="http://schemas.openxmlformats.org/officeDocument/2006/relationships/notesSlide" Target="/ppt/notesSlides/notesSlide36.xml" Id="Recc349fcf36f459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9620ee06874afd" /><Relationship Type="http://schemas.openxmlformats.org/officeDocument/2006/relationships/image" Target="/ppt/media/image3.png" Id="R7406759631a04238" /><Relationship Type="http://schemas.openxmlformats.org/officeDocument/2006/relationships/notesSlide" Target="/ppt/notesSlides/notesSlide37.xml" Id="R23a1c8adad18470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cab3c1abe64d43" /><Relationship Type="http://schemas.openxmlformats.org/officeDocument/2006/relationships/image" Target="/ppt/media/image6.png" Id="R6363011c5b0d4ed5" /><Relationship Type="http://schemas.openxmlformats.org/officeDocument/2006/relationships/notesSlide" Target="/ppt/notesSlides/notesSlide38.xml" Id="Re5dc44aaf75d4357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36057bb0f54a57" /><Relationship Type="http://schemas.openxmlformats.org/officeDocument/2006/relationships/image" Target="/ppt/media/image3.png" Id="Rb43a09b0163344d2" /><Relationship Type="http://schemas.openxmlformats.org/officeDocument/2006/relationships/notesSlide" Target="/ppt/notesSlides/notesSlide39.xml" Id="R2d08ac87bcd5416c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3150d581474793" /><Relationship Type="http://schemas.openxmlformats.org/officeDocument/2006/relationships/image" Target="/ppt/media/image5.png" Id="R3b8878333a484d09" /><Relationship Type="http://schemas.openxmlformats.org/officeDocument/2006/relationships/image" Target="/ppt/media/image7.png" Id="Re161923143b34846" /><Relationship Type="http://schemas.openxmlformats.org/officeDocument/2006/relationships/notesSlide" Target="/ppt/notesSlides/notesSlide40.xml" Id="Rc427d0dc240c442e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e0c0ac4ac04f3f" /><Relationship Type="http://schemas.openxmlformats.org/officeDocument/2006/relationships/image" Target="/ppt/media/image5.png" Id="R81e880d8f4694b0d" /><Relationship Type="http://schemas.openxmlformats.org/officeDocument/2006/relationships/image" Target="/ppt/media/image8.png" Id="R684b8d0c6b6e4221" /><Relationship Type="http://schemas.openxmlformats.org/officeDocument/2006/relationships/notesSlide" Target="/ppt/notesSlides/notesSlide41.xml" Id="Rdab31f42db8a46f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ac3b3ce53a498a" /><Relationship Type="http://schemas.openxmlformats.org/officeDocument/2006/relationships/image" Target="/ppt/media/image5.png" Id="R797305fabbe14e5c" /><Relationship Type="http://schemas.openxmlformats.org/officeDocument/2006/relationships/image" Target="/ppt/media/image9.png" Id="Rcc524936c60b496c" /><Relationship Type="http://schemas.openxmlformats.org/officeDocument/2006/relationships/notesSlide" Target="/ppt/notesSlides/notesSlide42.xml" Id="R2475d0b11d0f4db4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d597fdee9d40f9" /><Relationship Type="http://schemas.openxmlformats.org/officeDocument/2006/relationships/image" Target="/ppt/media/image5.png" Id="R06307544475c40bf" /><Relationship Type="http://schemas.openxmlformats.org/officeDocument/2006/relationships/image" Target="/ppt/media/image10.png" Id="Rc3759f9f226c44bb" /><Relationship Type="http://schemas.openxmlformats.org/officeDocument/2006/relationships/notesSlide" Target="/ppt/notesSlides/notesSlide43.xml" Id="Rcea69372aa4f483d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f92340641745f6" /><Relationship Type="http://schemas.openxmlformats.org/officeDocument/2006/relationships/image" Target="/ppt/media/image5.png" Id="R1f32fc3d3c2b472f" /><Relationship Type="http://schemas.openxmlformats.org/officeDocument/2006/relationships/image" Target="/ppt/media/image11.png" Id="R67ee877161614277" /><Relationship Type="http://schemas.openxmlformats.org/officeDocument/2006/relationships/notesSlide" Target="/ppt/notesSlides/notesSlide44.xml" Id="R67386208ebb1469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e987a1b6ea452f" /><Relationship Type="http://schemas.openxmlformats.org/officeDocument/2006/relationships/image" Target="/ppt/media/image5.png" Id="Re366d9f0682047d9" /><Relationship Type="http://schemas.openxmlformats.org/officeDocument/2006/relationships/image" Target="/ppt/media/image12.png" Id="R64ce374252134410" /><Relationship Type="http://schemas.openxmlformats.org/officeDocument/2006/relationships/notesSlide" Target="/ppt/notesSlides/notesSlide45.xml" Id="R3c2321f026cd4551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0e854f14544bfd" /><Relationship Type="http://schemas.openxmlformats.org/officeDocument/2006/relationships/image" Target="/ppt/media/image5.png" Id="R2228e1f23ce14a1f" /><Relationship Type="http://schemas.openxmlformats.org/officeDocument/2006/relationships/image" Target="/ppt/media/image13.png" Id="R3fe0820e732347fe" /><Relationship Type="http://schemas.openxmlformats.org/officeDocument/2006/relationships/image" Target="/ppt/media/image14.png" Id="R3860b1b411104bdb" /><Relationship Type="http://schemas.openxmlformats.org/officeDocument/2006/relationships/notesSlide" Target="/ppt/notesSlides/notesSlide46.xml" Id="Rd51918f8c43c4989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02f84e765e447d" /><Relationship Type="http://schemas.openxmlformats.org/officeDocument/2006/relationships/image" Target="/ppt/media/image5.png" Id="R58eb4541c00c43ba" /><Relationship Type="http://schemas.openxmlformats.org/officeDocument/2006/relationships/image" Target="/ppt/media/image15.png" Id="R4639567ffd9e4866" /><Relationship Type="http://schemas.openxmlformats.org/officeDocument/2006/relationships/notesSlide" Target="/ppt/notesSlides/notesSlide47.xml" Id="R844ca873f7294122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7b8d7e7214468" /><Relationship Type="http://schemas.openxmlformats.org/officeDocument/2006/relationships/image" Target="/ppt/media/image5.png" Id="Ra1830217ec604979" /><Relationship Type="http://schemas.openxmlformats.org/officeDocument/2006/relationships/image" Target="/ppt/media/image16.png" Id="Rd7bf079f571f47e0" /><Relationship Type="http://schemas.openxmlformats.org/officeDocument/2006/relationships/notesSlide" Target="/ppt/notesSlides/notesSlide48.xml" Id="Rbda3ecff6aec4371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63153ba50b40b9" /><Relationship Type="http://schemas.openxmlformats.org/officeDocument/2006/relationships/image" Target="/ppt/media/image3.png" Id="R4f1e76f32f804a9f" /><Relationship Type="http://schemas.openxmlformats.org/officeDocument/2006/relationships/notesSlide" Target="/ppt/notesSlides/notesSlide49.xml" Id="R71b8a865d76b4ec6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c0fd11d98d4b4a" /><Relationship Type="http://schemas.openxmlformats.org/officeDocument/2006/relationships/image" Target="/ppt/media/image3.png" Id="R1f92c7de96b54d9e" /><Relationship Type="http://schemas.openxmlformats.org/officeDocument/2006/relationships/notesSlide" Target="/ppt/notesSlides/notesSlide50.xml" Id="R6a331e32534a421b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de14dc8dd94790" /><Relationship Type="http://schemas.openxmlformats.org/officeDocument/2006/relationships/image" Target="/ppt/media/image5.png" Id="Rcdcd62f7b88448ba" /><Relationship Type="http://schemas.openxmlformats.org/officeDocument/2006/relationships/notesSlide" Target="/ppt/notesSlides/notesSlide51.xml" Id="Rab31b3866a8e4fd6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e424560fe14009" /><Relationship Type="http://schemas.openxmlformats.org/officeDocument/2006/relationships/image" Target="/ppt/media/image5.png" Id="R96be5e381431455d" /><Relationship Type="http://schemas.openxmlformats.org/officeDocument/2006/relationships/notesSlide" Target="/ppt/notesSlides/notesSlide52.xml" Id="R53eabea87dde48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AD468-4DB1-4B13-AD62-C33E3AE90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69737D"/>
                </a:solidFill>
              </a:defRPr>
            </a:pPr>
            <a:r>
              <a:rPr sz="1050" b="1">
                <a:solidFill>
                  <a:srgbClr val="69737D"/>
                </a:solidFill>
              </a:rPr>
              <a:t>LECCIONES DE TÉCNICA CONTABLE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3C371-99C4-4810-88FB-302E3DE7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02C4A"/>
                </a:solidFill>
              </a:defRPr>
            </a:pPr>
            <a:r>
              <a:rPr sz="3600" b="1">
                <a:solidFill>
                  <a:srgbClr val="102C4A"/>
                </a:solidFill>
              </a:rPr>
              <a:t>INTRODUCCIÓN AL PLAN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102C4A"/>
                </a:solidFill>
              </a:defRPr>
            </a:pPr>
            <a:r>
              <a:rPr sz="3600" b="1">
                <a:solidFill>
                  <a:srgbClr val="102C4A"/>
                </a:solidFill>
              </a:rPr>
              <a:t>GENERAL DE CONTABILIDAD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102C4A"/>
                </a:solidFill>
              </a:defRPr>
            </a:pPr>
            <a:r>
              <a:rPr sz="3600" b="1">
                <a:solidFill>
                  <a:srgbClr val="102C4A"/>
                </a:solidFill>
              </a:rPr>
              <a:t>DE PYMES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A2A77F-102B-4FC7-B444-A9ACDF874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14750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B9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2D92CD-EC23-4313-BBDE-53BB59CBF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957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11820"/>
                </a:solidFill>
              </a:defRPr>
            </a:pPr>
            <a:r>
              <a:rPr sz="1500" b="1">
                <a:solidFill>
                  <a:srgbClr val="111820"/>
                </a:solidFill>
              </a:rPr>
              <a:t>UNIDAD DE TRABAJO 3</a:t>
            </a:r>
          </a:p>
        </p:txBody>
      </p:sp>
    </p:spTree>
    <p:extLst>
      <p:ext uri="{BB962C8B-B14F-4D97-AF65-F5344CB8AC3E}">
        <p14:creationId xmlns:p14="http://schemas.microsoft.com/office/powerpoint/2010/main" val="5341363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CC0919-6A97-46F4-AF32-240B7D18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B2672-3305-435E-87C5-06CD251A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Punto de partida y objetivo de la unidad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C39CBC-575A-4CE6-894B-3B21C0EE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296607-CBB3-43AB-B676-DEEC83AE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A51D8A-42E7-4DED-B23D-465D8292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762125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" b="1">
                <a:solidFill>
                  <a:srgbClr val="102C4A"/>
                </a:solidFill>
              </a:defRPr>
            </a:pPr>
            <a:r>
              <a:rPr sz="2625" b="1">
                <a:solidFill>
                  <a:srgbClr val="102C4A"/>
                </a:solidFill>
              </a:rPr>
              <a:t>De lo aprendido al Plan General de Contabilidad de Pymes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8A488A-F289-4624-AC11-4BD250C8D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00375"/>
            <a:ext cx="2476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2C2009-8605-44C1-9E46-705403213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0"/>
                </a:solidFill>
              </a:defRPr>
            </a:pPr>
            <a:r>
              <a:rPr sz="1800" b="1">
                <a:solidFill>
                  <a:srgbClr val="111820"/>
                </a:solidFill>
              </a:rPr>
              <a:t>LO QUE YA SABES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C45FD7-3C5E-4B40-8B6F-11B7FA34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57625"/>
            <a:ext cx="2133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Balance, resultado</a:t>
            </a:r>
          </a:p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y registro contable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0B1F98-165B-4A81-B5A3-6B5B87872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000375"/>
            <a:ext cx="2476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9D9A2C-F12B-43F9-A370-BD442EE0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2194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0"/>
                </a:solidFill>
              </a:defRPr>
            </a:pPr>
            <a:r>
              <a:rPr sz="1800" b="1">
                <a:solidFill>
                  <a:srgbClr val="111820"/>
                </a:solidFill>
              </a:rPr>
              <a:t>POR QUÉ SE REGULA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D410A4-E845-46B0-A2D0-A876797F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857625"/>
            <a:ext cx="2133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Información importante</a:t>
            </a:r>
          </a:p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Regulación legal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58B066-2421-4B0E-84E4-D560DB0B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000375"/>
            <a:ext cx="2476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2B13C4-FB53-4281-9245-969B0828E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194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0"/>
                </a:solidFill>
              </a:defRPr>
            </a:pPr>
            <a:r>
              <a:rPr sz="1800" b="1">
                <a:solidFill>
                  <a:srgbClr val="111820"/>
                </a:solidFill>
              </a:rPr>
              <a:t>QUÉ ESTUDIAREMOS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79A749-27C8-407C-A7E0-7E7462849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57625"/>
            <a:ext cx="2133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PGC de Pymes</a:t>
            </a:r>
          </a:p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RD 1515/2007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041C95-2273-4D06-877A-4F09CE7EC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000375"/>
            <a:ext cx="2476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26B6EE-E2DF-4FF8-92BC-1811F834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219450"/>
            <a:ext cx="2133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0"/>
                </a:solidFill>
              </a:defRPr>
            </a:pPr>
            <a:r>
              <a:rPr sz="1800" b="1">
                <a:solidFill>
                  <a:srgbClr val="111820"/>
                </a:solidFill>
              </a:rPr>
              <a:t>OBJETIVO PRÁCTICO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703A12-2CA9-4718-978C-8D24A8162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857625"/>
            <a:ext cx="2133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Aprender a buscar</a:t>
            </a:r>
          </a:p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cuentas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53CA54-8773-4F8B-AA39-731258FD4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86375"/>
            <a:ext cx="971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38CFF"/>
                </a:solidFill>
              </a:defRPr>
            </a:pPr>
            <a:r>
              <a:rPr sz="1725" b="1">
                <a:solidFill>
                  <a:srgbClr val="138CFF"/>
                </a:solidFill>
              </a:rPr>
              <a:t>En esta UT aprenderás a consultar la norma que ordena el trabajo contable.</a:t>
            </a:r>
          </a:p>
        </p:txBody>
      </p:sp>
    </p:spTree>
    <p:extLst>
      <p:ext uri="{BB962C8B-B14F-4D97-AF65-F5344CB8AC3E}">
        <p14:creationId xmlns:p14="http://schemas.microsoft.com/office/powerpoint/2010/main" val="11749074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D2DB3-FA12-47D4-BF4B-5DB082F23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1B04C-3262-4331-8B93-6626891C5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1.1. NECESIDAD DE LA REGULACIÓN LEGAL</a:t>
            </a:r>
          </a:p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DE LA CONTABILIDAD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DA7107-6FA0-4373-ACE1-C1E16B9D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C1E2B-F5D5-4ACF-B039-B4AE7A91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CDE6F-CB09-4F20-B9EE-1DB1D49A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102C4A"/>
                </a:solidFill>
              </a:defRPr>
            </a:pPr>
            <a:r>
              <a:rPr sz="2325" b="1">
                <a:solidFill>
                  <a:srgbClr val="102C4A"/>
                </a:solidFill>
              </a:rPr>
              <a:t>Antes de continuar, reflexiona sobre una situación ficticia muy habitual.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F2F03-D07D-4E78-886E-7353A43C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19625"/>
            <a:ext cx="62865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1B14C4-C64C-4B4D-B3ED-DA3532B8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772025"/>
            <a:ext cx="581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El caso del restaurante de Don Luis</a:t>
            </a:r>
          </a:p>
        </p:txBody>
      </p:sp>
    </p:spTree>
    <p:extLst>
      <p:ext uri="{BB962C8B-B14F-4D97-AF65-F5344CB8AC3E}">
        <p14:creationId xmlns:p14="http://schemas.microsoft.com/office/powerpoint/2010/main" val="21025541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ABA002-276D-44B9-A9F8-00C258F9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D640BF-344B-4127-ACC6-54496FD1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Don Luis confía en la marcha del restaurante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BB334A-05A7-41DB-9EE1-651E3948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012779-3CE0-40B6-B5BD-4C9B7EBF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16BF12-3276-427E-9633-81C5BFA0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762125"/>
            <a:ext cx="10382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102C4A"/>
                </a:solidFill>
              </a:defRPr>
            </a:pPr>
            <a:r>
              <a:rPr sz="2550" b="1">
                <a:solidFill>
                  <a:srgbClr val="102C4A"/>
                </a:solidFill>
              </a:rPr>
              <a:t>Ha aportado la mitad del dinero y espera recibir la mitad de los beneficios.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E4C76B-E41F-484C-A962-F3743478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14625"/>
            <a:ext cx="271462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A221F-EE22-4585-8119-292FA1DA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2333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11820"/>
                </a:solidFill>
              </a:defRPr>
            </a:pPr>
            <a:r>
              <a:rPr sz="1650" b="1">
                <a:solidFill>
                  <a:srgbClr val="111820"/>
                </a:solidFill>
              </a:rPr>
              <a:t>SOCIO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166CE8-F46A-43F7-B526-C91F841B1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0992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69737D"/>
                </a:solidFill>
              </a:defRPr>
            </a:pPr>
            <a:r>
              <a:rPr sz="1275" b="0">
                <a:solidFill>
                  <a:srgbClr val="69737D"/>
                </a:solidFill>
              </a:rPr>
              <a:t>Aporta la mitad del dinero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010251-1824-4F32-BB34-D8AB7BDC0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714625"/>
            <a:ext cx="271462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0434E1-63E1-4CFC-BDA4-2B4EF7C9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57500"/>
            <a:ext cx="2333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11820"/>
                </a:solidFill>
              </a:defRPr>
            </a:pPr>
            <a:r>
              <a:rPr sz="1650" b="1">
                <a:solidFill>
                  <a:srgbClr val="111820"/>
                </a:solidFill>
              </a:rPr>
              <a:t>NO TRABAJA ALLÍ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D66F6D-09B3-44B0-AFE0-EA68E7984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20992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69737D"/>
                </a:solidFill>
              </a:defRPr>
            </a:pPr>
            <a:r>
              <a:rPr sz="1275" b="0">
                <a:solidFill>
                  <a:srgbClr val="69737D"/>
                </a:solidFill>
              </a:rPr>
              <a:t>Solo visita el restaurante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F80558-3EFC-4EFF-BD14-2DFAF5C7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57625"/>
            <a:ext cx="271462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4229D0-3521-4DD7-979D-EFE77ABEB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2333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11820"/>
                </a:solidFill>
              </a:defRPr>
            </a:pPr>
            <a:r>
              <a:rPr sz="1650" b="1">
                <a:solidFill>
                  <a:srgbClr val="111820"/>
                </a:solidFill>
              </a:rPr>
              <a:t>LO QUE 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04E738-D6E1-4CDD-8AF8-9298AB9A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5292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69737D"/>
                </a:solidFill>
              </a:defRPr>
            </a:pPr>
            <a:r>
              <a:rPr sz="1275" b="0">
                <a:solidFill>
                  <a:srgbClr val="69737D"/>
                </a:solidFill>
              </a:rPr>
              <a:t>Casi todas las mesas ocupadas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6394AA-3E48-460E-B0AF-3D6035257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57625"/>
            <a:ext cx="271462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41E5F4-563C-4425-937E-A3639C3CA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000500"/>
            <a:ext cx="2333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11820"/>
                </a:solidFill>
              </a:defRPr>
            </a:pPr>
            <a:r>
              <a:rPr sz="1650" b="1">
                <a:solidFill>
                  <a:srgbClr val="111820"/>
                </a:solidFill>
              </a:rPr>
              <a:t>LO QUE PIENSA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C5C58B-6608-4FB7-906B-193080F4C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352925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69737D"/>
                </a:solidFill>
              </a:defRPr>
            </a:pPr>
            <a:r>
              <a:rPr sz="1275" b="0">
                <a:solidFill>
                  <a:srgbClr val="69737D"/>
                </a:solidFill>
              </a:rPr>
              <a:t>Ha hecho una gran inversión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687022-E998-4287-9C5E-4669FAC1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81625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38CFF"/>
                </a:solidFill>
              </a:defRPr>
            </a:pPr>
            <a:r>
              <a:rPr sz="1725" b="1">
                <a:solidFill>
                  <a:srgbClr val="138CFF"/>
                </a:solidFill>
              </a:rPr>
              <a:t>Un restaurante lleno parece un buen negocio... pero todavía falta conocer sus gastos.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0fe9f7611c4ae8"/>
          <a:srcRect xmlns:a="http://schemas.openxmlformats.org/drawingml/2006/main" l="1062" t="0" r="106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6381750" y="2428875"/>
            <a:ext cx="5048250" cy="2714625"/>
          </a:xfrm>
          <a:prstGeom xmlns:a="http://schemas.openxmlformats.org/drawingml/2006/main"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659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421A4F-600F-4DCA-8EB7-DBF2DA3D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7DDFC8-2356-4B15-A0BA-E1524CA4D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Al cierre del año, las cuentas cuentan otra historia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9C945F-495A-4BE1-95AC-A3FFB51A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48F597-6FF3-46C0-8F38-56390C5F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8DAAB-37E9-4ADE-8BCC-BC629264B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0975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102C4A"/>
                </a:solidFill>
              </a:defRPr>
            </a:pPr>
            <a:r>
              <a:rPr sz="2550" b="1">
                <a:solidFill>
                  <a:srgbClr val="102C4A"/>
                </a:solidFill>
              </a:rPr>
              <a:t>El administrador reúne a los socios para aprobar las cuentas.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E17D7-F905-4487-8ED6-45455F25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24125"/>
            <a:ext cx="4762500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774BE9-A55B-4C1E-9748-D46098C2B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47950"/>
            <a:ext cx="1952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EXPECTATIVA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6824E5-FEE0-4123-9491-5DE13D77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47950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Luis espera ganar mucho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1C7822-5D46-40C6-AAEB-192E78EF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76625"/>
            <a:ext cx="4762500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227404-8AF7-45E9-A147-1E874AF9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00450"/>
            <a:ext cx="1952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RESULTADO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967301-45B4-4045-BBCC-527F798F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600450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Beneficio casi nulo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758606-3FEC-4E0D-B9AA-78B019F4A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4762500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5E69DE-E13E-421D-BE70-8C6A1493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52950"/>
            <a:ext cx="1952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DECISIÓN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CAC407-E662-49C1-9748-702770C0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552950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69737D"/>
                </a:solidFill>
              </a:defRPr>
            </a:pPr>
            <a:r>
              <a:rPr sz="1350" b="0">
                <a:solidFill>
                  <a:srgbClr val="69737D"/>
                </a:solidFill>
              </a:rPr>
              <a:t>No repartir beneficios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703C24-0959-4873-B9C9-9662ECB7D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245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38CFF"/>
                </a:solidFill>
              </a:defRPr>
            </a:pPr>
            <a:r>
              <a:rPr sz="1800" b="1">
                <a:solidFill>
                  <a:srgbClr val="138CFF"/>
                </a:solidFill>
              </a:rPr>
              <a:t>¿Es mala gestión, fraude o una combinación de ambas cosas?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ac52efd04494e"/>
          <a:srcRect xmlns:a="http://schemas.openxmlformats.org/drawingml/2006/main" l="0" t="1298" r="0" b="12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905500" y="2381250"/>
            <a:ext cx="5524500" cy="2952750"/>
          </a:xfrm>
          <a:prstGeom xmlns:a="http://schemas.openxmlformats.org/drawingml/2006/main"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521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1, 2 Y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Tests 1 y 2: página 108 · Test 3: página 109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Analiza qué pudo ocurrir, cómo actuarías y qué cualidades debe tener la contabilidad.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013f95e224436f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a62354659f4038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0ACBF5-9F36-431B-ABD4-35A6C6A3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C5493E-6D42-4370-A700-1F7EAB7D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4 Y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8D6D0-A67E-43C7-BA82-37D52CB1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Test 4: página 109 · Test 5: página 110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7E7B6A-3075-4684-AD56-B1EF3A52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B4FB44-E8C5-4107-80C8-17A75443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Piensa por qué Hacienda y una entidad financiera necesitan que la contabilidad esté regulada.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A5D9C-A441-4190-9C0B-BCFE7146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</p:spTree>
    <p:extLst>
      <p:ext uri="{BB962C8B-B14F-4D97-AF65-F5344CB8AC3E}">
        <p14:creationId xmlns:p14="http://schemas.microsoft.com/office/powerpoint/2010/main" val="4346764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359AC1-B5C1-4BCD-A280-0BE911317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7886B-9EB1-4284-85E5-0DB455DB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Socios, Hacienda y bancos necesitan cuentas claras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1BF9A0-2604-4204-9A51-25CF63CE3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45EE57-8C88-43B0-84DA-74D371E25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865D9D-316B-4C43-BB04-6C7AB20D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00250"/>
            <a:ext cx="31432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EF585A-67A8-4508-87F2-232C56AE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28600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SOCIOS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A8900E-B7B4-4A36-AAFF-390AAFE3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000375"/>
            <a:ext cx="266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102C4A"/>
                </a:solidFill>
              </a:defRPr>
            </a:pPr>
            <a:r>
              <a:rPr sz="1950" b="1">
                <a:solidFill>
                  <a:srgbClr val="102C4A"/>
                </a:solidFill>
              </a:rPr>
              <a:t>Revisar la gestión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73C57-C4B8-4E4F-8A76-14FE8069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95287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69737D"/>
                </a:solidFill>
              </a:defRPr>
            </a:pPr>
            <a:r>
              <a:rPr sz="1425" b="0">
                <a:solidFill>
                  <a:srgbClr val="69737D"/>
                </a:solidFill>
              </a:rPr>
              <a:t>Proteger su inversión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C8DBD-10B8-4A82-8D91-9B44ACC2E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000250"/>
            <a:ext cx="31432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964DE-AF93-4460-B6A9-F4AB4444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28600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HACIENDA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E7FDEC-C897-44AC-8F5C-0AC4130F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000375"/>
            <a:ext cx="266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102C4A"/>
                </a:solidFill>
              </a:defRPr>
            </a:pPr>
            <a:r>
              <a:rPr sz="1950" b="1">
                <a:solidFill>
                  <a:srgbClr val="102C4A"/>
                </a:solidFill>
              </a:rPr>
              <a:t>Comprobar impuestos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5FFD6-C1EA-406E-A392-56B653A7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95287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69737D"/>
                </a:solidFill>
              </a:defRPr>
            </a:pPr>
            <a:r>
              <a:rPr sz="1425" b="0">
                <a:solidFill>
                  <a:srgbClr val="69737D"/>
                </a:solidFill>
              </a:rPr>
              <a:t>Datos claros y comparables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7CAE9-3398-4697-BEC6-16987ADF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00250"/>
            <a:ext cx="31432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FBCCA2-82F9-4EEE-9083-3D93A8E6D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28600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BANCO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8B2419-B316-47CE-A0A9-277670741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00375"/>
            <a:ext cx="266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102C4A"/>
                </a:solidFill>
              </a:defRPr>
            </a:pPr>
            <a:r>
              <a:rPr sz="1950" b="1">
                <a:solidFill>
                  <a:srgbClr val="102C4A"/>
                </a:solidFill>
              </a:rPr>
              <a:t>Decidir un préstamo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FF31FD-7B59-46D4-A6B9-B1B55997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95287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69737D"/>
                </a:solidFill>
              </a:defRPr>
            </a:pPr>
            <a:r>
              <a:rPr sz="1425" b="0">
                <a:solidFill>
                  <a:srgbClr val="69737D"/>
                </a:solidFill>
              </a:rPr>
              <a:t>Capacidad de pago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ECA6DF-096B-4DED-908F-47203921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334000"/>
            <a:ext cx="1000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38CFF"/>
                </a:solidFill>
              </a:defRPr>
            </a:pPr>
            <a:r>
              <a:rPr sz="1725" b="1">
                <a:solidFill>
                  <a:srgbClr val="138CFF"/>
                </a:solidFill>
              </a:rPr>
              <a:t>Todos necesitan información comprensible, comparable y fiable.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500AAA-4B58-4BD1-8053-8976ECEF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381125"/>
            <a:ext cx="4191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216E68-505F-421E-9C38-8D1ED003E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409700"/>
            <a:ext cx="3962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324D"/>
                </a:solidFill>
              </a:defRPr>
            </a:pPr>
            <a:r>
              <a:rPr sz="1200" b="1">
                <a:solidFill>
                  <a:srgbClr val="17324D"/>
                </a:solidFill>
              </a:rPr>
              <a:t>CONCLUSIÓN DE LOS TEST 4 Y 5</a:t>
            </a:r>
          </a:p>
        </p:txBody>
      </p:sp>
    </p:spTree>
    <p:extLst>
      <p:ext uri="{BB962C8B-B14F-4D97-AF65-F5344CB8AC3E}">
        <p14:creationId xmlns:p14="http://schemas.microsoft.com/office/powerpoint/2010/main" val="18339400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Conclusión: la contabilidad debe estar regulada por ley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9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bf9782a4ad46a2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Dada la importancia de la información que suministra la contabilidad y la existencia de tantas personas o entidades, internas o externas a la empresa, interesadas en dicha información, es necesario que la contabilidad esté regulada por ley.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El texto fundamental que estudiamos en este curso es el Plan General de Contabilidad de Pymes, aprobado por el Real Decreto 1515/2007, de 16 de noviembre.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Idea fundamental del libro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FF92AA-B099-4E12-AEAB-C8FB0E27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D3AAB-9C03-4210-8B41-302841C91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1.2. ÁMBITO DE APLICACIÓN DEL PLAN GENERAL DE</a:t>
            </a:r>
          </a:p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CONTABILIDAD DE PYMES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EE9DF3-13D2-4727-BC80-E296BB92B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C8D9B9-29E6-41C1-A954-A6AAA68F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221DB8-18BF-4543-8795-EB4AC3436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4762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75EC7C-F493-4A15-B986-2990327D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38375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PGC NORMAL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9124A-8533-4920-BE1E-E0BECFDF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00375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02C4A"/>
                </a:solidFill>
              </a:defRPr>
            </a:pPr>
            <a:r>
              <a:rPr sz="2250" b="1">
                <a:solidFill>
                  <a:srgbClr val="102C4A"/>
                </a:solidFill>
              </a:rPr>
              <a:t>Real Decreto 1514/2007,</a:t>
            </a:r>
          </a:p>
          <a:p xmlns:a="http://schemas.openxmlformats.org/drawingml/2006/main">
            <a:pPr algn="ctr">
              <a:buNone/>
              <a:defRPr sz="2250" b="1">
                <a:solidFill>
                  <a:srgbClr val="102C4A"/>
                </a:solidFill>
              </a:defRPr>
            </a:pPr>
            <a:r>
              <a:rPr sz="2250" b="1">
                <a:solidFill>
                  <a:srgbClr val="102C4A"/>
                </a:solidFill>
              </a:rPr>
              <a:t>de 16 de noviembre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5C2A8-1E90-4E11-8DCC-DC3D434D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4762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6AE1DE-B3E3-4BB8-A350-4B884407B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238375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PGC DE PYMES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613F95-7042-4F4C-9354-DCECC12C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00375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02C4A"/>
                </a:solidFill>
              </a:defRPr>
            </a:pPr>
            <a:r>
              <a:rPr sz="2100" b="1">
                <a:solidFill>
                  <a:srgbClr val="102C4A"/>
                </a:solidFill>
              </a:rPr>
              <a:t>Real Decreto 1515/2007,</a:t>
            </a:r>
          </a:p>
          <a:p xmlns:a="http://schemas.openxmlformats.org/drawingml/2006/main">
            <a:pPr algn="ctr">
              <a:buNone/>
              <a:defRPr sz="2100" b="1">
                <a:solidFill>
                  <a:srgbClr val="102C4A"/>
                </a:solidFill>
              </a:defRPr>
            </a:pPr>
            <a:r>
              <a:rPr sz="2100" b="1">
                <a:solidFill>
                  <a:srgbClr val="102C4A"/>
                </a:solidFill>
              </a:rPr>
              <a:t>de 16 de noviembre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EA1AEF-7994-4DFD-8DFB-91B3D590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95875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38CFF"/>
                </a:solidFill>
              </a:defRPr>
            </a:pPr>
            <a:r>
              <a:rPr sz="1725" b="1">
                <a:solidFill>
                  <a:srgbClr val="138CFF"/>
                </a:solidFill>
              </a:rPr>
              <a:t>El PGC de Pymes es más sencillo y está pensado para pequeñas y medianas empresas.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58DCFF-CB75-4F30-8FD4-E216E5991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381125"/>
            <a:ext cx="400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FF9623-0193-4B63-B1FE-C2955D82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409700"/>
            <a:ext cx="3771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324D"/>
                </a:solidFill>
              </a:defRPr>
            </a:pPr>
            <a:r>
              <a:rPr sz="1200" b="1">
                <a:solidFill>
                  <a:srgbClr val="17324D"/>
                </a:solidFill>
              </a:rPr>
              <a:t>EN ESPAÑA EXISTEN DOS PLANES</a:t>
            </a:r>
          </a:p>
        </p:txBody>
      </p:sp>
    </p:spTree>
    <p:extLst>
      <p:ext uri="{BB962C8B-B14F-4D97-AF65-F5344CB8AC3E}">
        <p14:creationId xmlns:p14="http://schemas.microsoft.com/office/powerpoint/2010/main" val="13056752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359AC1-B5C1-4BCD-A280-0BE911317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7886B-9EB1-4284-85E5-0DB455DB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¿Quién puede aplicar el PGC de Pymes?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1BF9A0-2604-4204-9A51-25CF63CE3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45EE57-8C88-43B0-84DA-74D371E25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865D9D-316B-4C43-BB04-6C7AB20D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00250"/>
            <a:ext cx="31432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EF585A-67A8-4508-87F2-232C56AE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28600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ACTIVO TOTAL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A8900E-B7B4-4A36-AAFF-390AAFE3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000375"/>
            <a:ext cx="266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102C4A"/>
                </a:solidFill>
              </a:defRPr>
            </a:pPr>
            <a:r>
              <a:rPr sz="1950" b="1">
                <a:solidFill>
                  <a:srgbClr val="102C4A"/>
                </a:solidFill>
              </a:rPr>
              <a:t>≤ 4.000.000 €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73C57-C4B8-4E4F-8A76-14FE8069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95287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69737D"/>
                </a:solidFill>
              </a:defRPr>
            </a:pPr>
            <a:r>
              <a:rPr sz="1425" b="0">
                <a:solidFill>
                  <a:srgbClr val="69737D"/>
                </a:solidFill>
              </a:rPr>
              <a:t>Al cierre del ejercicio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C8DBD-10B8-4A82-8D91-9B44ACC2E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000250"/>
            <a:ext cx="31432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0F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964DE-AF93-4460-B6A9-F4AB4444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28600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CIFRA DE NEGOCIOS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E7FDEC-C897-44AC-8F5C-0AC4130F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000375"/>
            <a:ext cx="266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102C4A"/>
                </a:solidFill>
              </a:defRPr>
            </a:pPr>
            <a:r>
              <a:rPr sz="1950" b="1">
                <a:solidFill>
                  <a:srgbClr val="102C4A"/>
                </a:solidFill>
              </a:rPr>
              <a:t>≤ 8.000.000 €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5FFD6-C1EA-406E-A392-56B653A7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95287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69737D"/>
                </a:solidFill>
              </a:defRPr>
            </a:pPr>
            <a:r>
              <a:rPr sz="1425" b="0">
                <a:solidFill>
                  <a:srgbClr val="69737D"/>
                </a:solidFill>
              </a:rPr>
              <a:t>Ventas netas principales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7CAE9-3398-4697-BEC6-16987ADF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00250"/>
            <a:ext cx="31432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FBCCA2-82F9-4EEE-9083-3D93A8E6D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28600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TRABAJADORES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8B2419-B316-47CE-A0A9-277670741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00375"/>
            <a:ext cx="266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102C4A"/>
                </a:solidFill>
              </a:defRPr>
            </a:pPr>
            <a:r>
              <a:rPr sz="1950" b="1">
                <a:solidFill>
                  <a:srgbClr val="102C4A"/>
                </a:solidFill>
              </a:rPr>
              <a:t>≤ 50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FF31FD-7B59-46D4-A6B9-B1B55997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95287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69737D"/>
                </a:solidFill>
              </a:defRPr>
            </a:pPr>
            <a:r>
              <a:rPr sz="1425" b="0">
                <a:solidFill>
                  <a:srgbClr val="69737D"/>
                </a:solidFill>
              </a:rPr>
              <a:t>Media del ejercicio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ECA6DF-096B-4DED-908F-47203921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334000"/>
            <a:ext cx="1000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38CFF"/>
                </a:solidFill>
              </a:defRPr>
            </a:pPr>
            <a:r>
              <a:rPr sz="1725" b="1">
                <a:solidFill>
                  <a:srgbClr val="138CFF"/>
                </a:solidFill>
              </a:rPr>
              <a:t>Los límites deben cumplirse durante dos ejercicios consecutivos.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500AAA-4B58-4BD1-8053-8976ECEF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381125"/>
            <a:ext cx="4191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216E68-505F-421E-9C38-8D1ED003E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409700"/>
            <a:ext cx="3962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324D"/>
                </a:solidFill>
              </a:defRPr>
            </a:pPr>
            <a:r>
              <a:rPr sz="1200" b="1">
                <a:solidFill>
                  <a:srgbClr val="17324D"/>
                </a:solidFill>
              </a:rPr>
              <a:t>CUALQUIER FORMA · 2 DE 3 REQUISITOS</a:t>
            </a:r>
          </a:p>
        </p:txBody>
      </p:sp>
    </p:spTree>
    <p:extLst>
      <p:ext uri="{BB962C8B-B14F-4D97-AF65-F5344CB8AC3E}">
        <p14:creationId xmlns:p14="http://schemas.microsoft.com/office/powerpoint/2010/main" val="183394006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6, 7 Y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Páginas 111 y 112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Comprueba la forma jurídica, los límites y cuántos requisitos debe cumplir la empresa.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9b87ae928c4739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D2DB3-FA12-47D4-BF4B-5DB082F23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1B04C-3262-4331-8B93-6626891C5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1.3. CARÁCTER MERCANTIL DEL PLAN GENERAL DE</a:t>
            </a:r>
          </a:p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CONTABILIDAD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DA7107-6FA0-4373-ACE1-C1E16B9D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C1E2B-F5D5-4ACF-B039-B4AE7A91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CDE6F-CB09-4F20-B9EE-1DB1D49A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102C4A"/>
                </a:solidFill>
              </a:defRPr>
            </a:pPr>
            <a:r>
              <a:rPr sz="2325" b="1">
                <a:solidFill>
                  <a:srgbClr val="102C4A"/>
                </a:solidFill>
              </a:rPr>
              <a:t>El Derecho Mercantil regula la actividad económica de empresas y empresarios.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E12491-2761-442F-A611-D2369022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476625"/>
            <a:ext cx="885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0">
                <a:solidFill>
                  <a:srgbClr val="69737D"/>
                </a:solidFill>
              </a:defRPr>
            </a:pPr>
            <a:r>
              <a:rPr sz="1875" b="0">
                <a:solidFill>
                  <a:srgbClr val="69737D"/>
                </a:solidFill>
              </a:rPr>
              <a:t>Dentro de él, el PGC fija reglas para llevar la contabilidad de forma ordenada, clara y legal.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F2F03-D07D-4E78-886E-7353A43C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19625"/>
            <a:ext cx="62865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1B14C4-C64C-4B4D-B3ED-DA3532B8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772025"/>
            <a:ext cx="581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Una herramienta económica y una norma jurídica</a:t>
            </a:r>
          </a:p>
        </p:txBody>
      </p:sp>
    </p:spTree>
    <p:extLst>
      <p:ext uri="{BB962C8B-B14F-4D97-AF65-F5344CB8AC3E}">
        <p14:creationId xmlns:p14="http://schemas.microsoft.com/office/powerpoint/2010/main" val="21025541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FF92AA-B099-4E12-AEAB-C8FB0E27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D3AAB-9C03-4210-8B41-302841C91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El PGC es una norma del Derecho Mercantil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EE9DF3-13D2-4727-BC80-E296BB92B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C8D9B9-29E6-41C1-A954-A6AAA68F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221DB8-18BF-4543-8795-EB4AC3436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10477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C8D2D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75EC7C-F493-4A15-B986-2990327D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3125"/>
            <a:ext cx="990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DERECHO MERCANTIL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9124A-8533-4920-BE1E-E0BECFDF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571750"/>
            <a:ext cx="952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02C4A"/>
                </a:solidFill>
              </a:defRPr>
            </a:pPr>
            <a:r>
              <a:rPr sz="2250" b="1">
                <a:solidFill>
                  <a:srgbClr val="102C4A"/>
                </a:solidFill>
              </a:rPr>
              <a:t>Regula empresas, sociedades, contratos y otras actividades económicas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5C2A8-1E90-4E11-8DCC-DC3D434D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476625"/>
            <a:ext cx="628650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6AE1DE-B3E3-4BB8-A350-4B884407B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61950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11820"/>
                </a:solidFill>
              </a:defRPr>
            </a:pPr>
            <a:r>
              <a:rPr sz="1725" b="1">
                <a:solidFill>
                  <a:srgbClr val="111820"/>
                </a:solidFill>
              </a:rPr>
              <a:t>PLAN GENERAL DE CONTABILIDAD DE PYMES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613F95-7042-4F4C-9354-DCECC12C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00500"/>
            <a:ext cx="533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02C4A"/>
                </a:solidFill>
              </a:defRPr>
            </a:pPr>
            <a:r>
              <a:rPr sz="2100" b="1">
                <a:solidFill>
                  <a:srgbClr val="102C4A"/>
                </a:solidFill>
              </a:rPr>
              <a:t>Norma mercantil que regula la contabilidad de las empresas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EA1AEF-7994-4DFD-8DFB-91B3D590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95875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38CFF"/>
                </a:solidFill>
              </a:defRPr>
            </a:pPr>
            <a:r>
              <a:rPr sz="1725" b="1">
                <a:solidFill>
                  <a:srgbClr val="138CFF"/>
                </a:solidFill>
              </a:rPr>
              <a:t>El PGC de Pymes es una norma integrada en el Derecho Mercantil.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58DCFF-CB75-4F30-8FD4-E216E5991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381125"/>
            <a:ext cx="400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FF9623-0193-4B63-B1FE-C2955D82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409700"/>
            <a:ext cx="3771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7324D"/>
                </a:solidFill>
              </a:defRPr>
            </a:pPr>
            <a:r>
              <a:rPr sz="1200" b="1">
                <a:solidFill>
                  <a:srgbClr val="17324D"/>
                </a:solidFill>
              </a:rPr>
              <a:t>UNA NORMA DENTRO DE UN CONJUNTO</a:t>
            </a:r>
          </a:p>
        </p:txBody>
      </p:sp>
    </p:spTree>
    <p:extLst>
      <p:ext uri="{BB962C8B-B14F-4D97-AF65-F5344CB8AC3E}">
        <p14:creationId xmlns:p14="http://schemas.microsoft.com/office/powerpoint/2010/main" val="130567524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b002f20aa843ef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0ACBF5-9F36-431B-ABD4-35A6C6A3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C5493E-6D42-4370-A700-1F7EAB7D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9 Y 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8D6D0-A67E-43C7-BA82-37D52CB1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 113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7E7B6A-3075-4684-AD56-B1EF3A52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B4FB44-E8C5-4107-80C8-17A75443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Relaciona el PGC con el Derecho Mercantil y explica por qué no es solo una herramienta económica.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A5D9C-A441-4190-9C0B-BCFE7146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</p:spTree>
    <p:extLst>
      <p:ext uri="{BB962C8B-B14F-4D97-AF65-F5344CB8AC3E}">
        <p14:creationId xmlns:p14="http://schemas.microsoft.com/office/powerpoint/2010/main" val="43467647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1.4. ESTRUCTURA DEL PLAN GENERAL DE CONTABILIDAD</a:t>
            </a:r>
          </a:p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DE PYMES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LAS CINCO PARTES DEL PGC DE PYMES</a:t>
            </a:r>
          </a:p>
        </p:txBody>
      </p:sp>
      <p:sp>
        <p:nvSpPr>
          <p:cNvPr id="11" name="pgc-part-1-band">
            <a:extLst xmlns:a="http://schemas.openxmlformats.org/drawingml/2006/main">
              <a:ext uri="{FF2B5EF4-FFF2-40B4-BE49-F238E27FC236}">
                <a16:creationId xmlns:a16="http://schemas.microsoft.com/office/drawing/2014/main" id="{8BD65266-7065-448D-843C-BD1B8DCB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2" name="pgc-part-1-number">
            <a:extLst xmlns:a="http://schemas.openxmlformats.org/drawingml/2006/main">
              <a:ext uri="{FF2B5EF4-FFF2-40B4-BE49-F238E27FC236}">
                <a16:creationId xmlns:a16="http://schemas.microsoft.com/office/drawing/2014/main" id="{14946711-4A40-4B0D-A502-3D755E54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3" name="pgc-part-1-title">
            <a:extLst xmlns:a="http://schemas.openxmlformats.org/drawingml/2006/main">
              <a:ext uri="{FF2B5EF4-FFF2-40B4-BE49-F238E27FC236}">
                <a16:creationId xmlns:a16="http://schemas.microsoft.com/office/drawing/2014/main" id="{525BA244-BE38-426B-8F4C-50B058BA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16859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Marco conceptual</a:t>
            </a:r>
          </a:p>
        </p:txBody>
      </p:sp>
      <p:sp>
        <p:nvSpPr>
          <p:cNvPr id="14" name="pgc-part-1-description">
            <a:extLst xmlns:a="http://schemas.openxmlformats.org/drawingml/2006/main">
              <a:ext uri="{FF2B5EF4-FFF2-40B4-BE49-F238E27FC236}">
                <a16:creationId xmlns:a16="http://schemas.microsoft.com/office/drawing/2014/main" id="{9BCC5F40-B8AA-4CE7-AD92-CF3E84281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16859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Ideas básicas y reglas generales</a:t>
            </a:r>
          </a:p>
        </p:txBody>
      </p:sp>
      <p:sp>
        <p:nvSpPr>
          <p:cNvPr id="15" name="pgc-part-1-separator">
            <a:extLst xmlns:a="http://schemas.openxmlformats.org/drawingml/2006/main">
              <a:ext uri="{FF2B5EF4-FFF2-40B4-BE49-F238E27FC236}">
                <a16:creationId xmlns:a16="http://schemas.microsoft.com/office/drawing/2014/main" id="{22B2ED71-102D-404A-8A41-51283411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2574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gc-part-2-band">
            <a:extLst xmlns:a="http://schemas.openxmlformats.org/drawingml/2006/main">
              <a:ext uri="{FF2B5EF4-FFF2-40B4-BE49-F238E27FC236}">
                <a16:creationId xmlns:a16="http://schemas.microsoft.com/office/drawing/2014/main" id="{08905956-857E-4EB8-AD49-318D68DF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3050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7" name="pgc-part-2-number">
            <a:extLst xmlns:a="http://schemas.openxmlformats.org/drawingml/2006/main">
              <a:ext uri="{FF2B5EF4-FFF2-40B4-BE49-F238E27FC236}">
                <a16:creationId xmlns:a16="http://schemas.microsoft.com/office/drawing/2014/main" id="{806F5534-E862-4120-975B-51D05E02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3050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8" name="pgc-part-2-title">
            <a:extLst xmlns:a="http://schemas.openxmlformats.org/drawingml/2006/main">
              <a:ext uri="{FF2B5EF4-FFF2-40B4-BE49-F238E27FC236}">
                <a16:creationId xmlns:a16="http://schemas.microsoft.com/office/drawing/2014/main" id="{7B44F31E-35BF-448E-A96A-6EA33DF6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3717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Normas de registro y valoración</a:t>
            </a:r>
          </a:p>
        </p:txBody>
      </p:sp>
      <p:sp>
        <p:nvSpPr>
          <p:cNvPr id="19" name="pgc-part-2-description">
            <a:extLst xmlns:a="http://schemas.openxmlformats.org/drawingml/2006/main">
              <a:ext uri="{FF2B5EF4-FFF2-40B4-BE49-F238E27FC236}">
                <a16:creationId xmlns:a16="http://schemas.microsoft.com/office/drawing/2014/main" id="{5936D3B6-9444-4D9C-A9C0-75594E54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3717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Cómo registrar y valorar las operaciones</a:t>
            </a:r>
          </a:p>
        </p:txBody>
      </p:sp>
      <p:sp>
        <p:nvSpPr>
          <p:cNvPr id="20" name="pgc-part-2-separator">
            <a:extLst xmlns:a="http://schemas.openxmlformats.org/drawingml/2006/main">
              <a:ext uri="{FF2B5EF4-FFF2-40B4-BE49-F238E27FC236}">
                <a16:creationId xmlns:a16="http://schemas.microsoft.com/office/drawing/2014/main" id="{80043D33-5131-4782-AB9B-C836EF4B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9432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pgc-part-3-band">
            <a:extLst xmlns:a="http://schemas.openxmlformats.org/drawingml/2006/main">
              <a:ext uri="{FF2B5EF4-FFF2-40B4-BE49-F238E27FC236}">
                <a16:creationId xmlns:a16="http://schemas.microsoft.com/office/drawing/2014/main" id="{2DD4F4D0-DEFD-44CA-B19C-83CC113CB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9908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2" name="pgc-part-3-number">
            <a:extLst xmlns:a="http://schemas.openxmlformats.org/drawingml/2006/main">
              <a:ext uri="{FF2B5EF4-FFF2-40B4-BE49-F238E27FC236}">
                <a16:creationId xmlns:a16="http://schemas.microsoft.com/office/drawing/2014/main" id="{B482735B-4D81-472A-BD1B-89AF531B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9908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3" name="pgc-part-3-title">
            <a:extLst xmlns:a="http://schemas.openxmlformats.org/drawingml/2006/main">
              <a:ext uri="{FF2B5EF4-FFF2-40B4-BE49-F238E27FC236}">
                <a16:creationId xmlns:a16="http://schemas.microsoft.com/office/drawing/2014/main" id="{C1126C67-545B-4FB4-AFB8-B0D406B99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0575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Cuentas anuales</a:t>
            </a:r>
          </a:p>
        </p:txBody>
      </p:sp>
      <p:sp>
        <p:nvSpPr>
          <p:cNvPr id="24" name="pgc-part-3-description">
            <a:extLst xmlns:a="http://schemas.openxmlformats.org/drawingml/2006/main">
              <a:ext uri="{FF2B5EF4-FFF2-40B4-BE49-F238E27FC236}">
                <a16:creationId xmlns:a16="http://schemas.microsoft.com/office/drawing/2014/main" id="{1C207785-0ABC-44C7-9076-684B5310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0575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Cómo preparar los informes contables</a:t>
            </a:r>
          </a:p>
        </p:txBody>
      </p:sp>
      <p:sp>
        <p:nvSpPr>
          <p:cNvPr id="25" name="pgc-part-3-separator">
            <a:extLst xmlns:a="http://schemas.openxmlformats.org/drawingml/2006/main">
              <a:ext uri="{FF2B5EF4-FFF2-40B4-BE49-F238E27FC236}">
                <a16:creationId xmlns:a16="http://schemas.microsoft.com/office/drawing/2014/main" id="{135A7F6D-BDBA-4724-BE11-568C8399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6290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pgc-part-4-band">
            <a:extLst xmlns:a="http://schemas.openxmlformats.org/drawingml/2006/main">
              <a:ext uri="{FF2B5EF4-FFF2-40B4-BE49-F238E27FC236}">
                <a16:creationId xmlns:a16="http://schemas.microsoft.com/office/drawing/2014/main" id="{3A15C6F8-2E45-40FE-A0B1-93BD55FF4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766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7" name="pgc-part-4-number">
            <a:extLst xmlns:a="http://schemas.openxmlformats.org/drawingml/2006/main">
              <a:ext uri="{FF2B5EF4-FFF2-40B4-BE49-F238E27FC236}">
                <a16:creationId xmlns:a16="http://schemas.microsoft.com/office/drawing/2014/main" id="{747B985A-432E-43D4-933A-AF1199568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766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8" name="pgc-part-4-title">
            <a:extLst xmlns:a="http://schemas.openxmlformats.org/drawingml/2006/main">
              <a:ext uri="{FF2B5EF4-FFF2-40B4-BE49-F238E27FC236}">
                <a16:creationId xmlns:a16="http://schemas.microsoft.com/office/drawing/2014/main" id="{A0168DFC-90FD-4C1D-A8B3-2EF604C5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7433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Cuadro de cuentas</a:t>
            </a:r>
          </a:p>
        </p:txBody>
      </p:sp>
      <p:sp>
        <p:nvSpPr>
          <p:cNvPr id="29" name="pgc-part-4-description">
            <a:extLst xmlns:a="http://schemas.openxmlformats.org/drawingml/2006/main">
              <a:ext uri="{FF2B5EF4-FFF2-40B4-BE49-F238E27FC236}">
                <a16:creationId xmlns:a16="http://schemas.microsoft.com/office/drawing/2014/main" id="{D20CBA46-974B-48E9-9E41-E966806B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7433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Lista organizada y codificada de cuentas</a:t>
            </a:r>
          </a:p>
        </p:txBody>
      </p:sp>
      <p:sp>
        <p:nvSpPr>
          <p:cNvPr id="30" name="pgc-part-4-separator">
            <a:extLst xmlns:a="http://schemas.openxmlformats.org/drawingml/2006/main">
              <a:ext uri="{FF2B5EF4-FFF2-40B4-BE49-F238E27FC236}">
                <a16:creationId xmlns:a16="http://schemas.microsoft.com/office/drawing/2014/main" id="{8521813C-1AB0-4C2C-BF1A-79049585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3148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pgc-part-5-band">
            <a:extLst xmlns:a="http://schemas.openxmlformats.org/drawingml/2006/main">
              <a:ext uri="{FF2B5EF4-FFF2-40B4-BE49-F238E27FC236}">
                <a16:creationId xmlns:a16="http://schemas.microsoft.com/office/drawing/2014/main" id="{1756D36A-6CAA-4796-B32D-99881458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624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2" name="pgc-part-5-number">
            <a:extLst xmlns:a="http://schemas.openxmlformats.org/drawingml/2006/main">
              <a:ext uri="{FF2B5EF4-FFF2-40B4-BE49-F238E27FC236}">
                <a16:creationId xmlns:a16="http://schemas.microsoft.com/office/drawing/2014/main" id="{69EDFAAA-69FB-4111-95C1-01B50963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624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33" name="pgc-part-5-title">
            <a:extLst xmlns:a="http://schemas.openxmlformats.org/drawingml/2006/main">
              <a:ext uri="{FF2B5EF4-FFF2-40B4-BE49-F238E27FC236}">
                <a16:creationId xmlns:a16="http://schemas.microsoft.com/office/drawing/2014/main" id="{C35992DF-098C-40CD-B48E-7F72D555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4291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Definiciones y relaciones contables</a:t>
            </a:r>
          </a:p>
        </p:txBody>
      </p:sp>
      <p:sp>
        <p:nvSpPr>
          <p:cNvPr id="34" name="pgc-part-5-description">
            <a:extLst xmlns:a="http://schemas.openxmlformats.org/drawingml/2006/main">
              <a:ext uri="{FF2B5EF4-FFF2-40B4-BE49-F238E27FC236}">
                <a16:creationId xmlns:a16="http://schemas.microsoft.com/office/drawing/2014/main" id="{A907EA86-D0D8-4D61-84D8-FF8A0AEF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4291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Significado y movimiento habitual de cada cuenta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11, 12 Y 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Páginas 114 y 115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Identifica qué contiene cada parte del PGC de Pymes.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e944d2f4bf4b71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2. MARCO CONCEPTUAL DEL PGC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18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d1258352fc4118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El Marco Conceptual es la primera parte del Plan General de Contabilidad de Pymes. Contiene los conceptos en los que debe basarse la contabilidad y su aplicación es obligatoria.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LA BASE CONCEPTUAL DE LA CONTABILIDAD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2.1. IMAGEN FIEL Y CUENTAS ANUALES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IMAGEN FIEL: PATRIMONIO · SITUACIÓN FINANCIERA · RESULTADOS</a:t>
            </a:r>
          </a:p>
        </p:txBody>
      </p:sp>
      <p:sp>
        <p:nvSpPr>
          <p:cNvPr id="11" name="pgc-part-1-band">
            <a:extLst xmlns:a="http://schemas.openxmlformats.org/drawingml/2006/main">
              <a:ext uri="{FF2B5EF4-FFF2-40B4-BE49-F238E27FC236}">
                <a16:creationId xmlns:a16="http://schemas.microsoft.com/office/drawing/2014/main" id="{8BD65266-7065-448D-843C-BD1B8DCB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2" name="pgc-part-1-number">
            <a:extLst xmlns:a="http://schemas.openxmlformats.org/drawingml/2006/main">
              <a:ext uri="{FF2B5EF4-FFF2-40B4-BE49-F238E27FC236}">
                <a16:creationId xmlns:a16="http://schemas.microsoft.com/office/drawing/2014/main" id="{14946711-4A40-4B0D-A502-3D755E54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3" name="pgc-part-1-title">
            <a:extLst xmlns:a="http://schemas.openxmlformats.org/drawingml/2006/main">
              <a:ext uri="{FF2B5EF4-FFF2-40B4-BE49-F238E27FC236}">
                <a16:creationId xmlns:a16="http://schemas.microsoft.com/office/drawing/2014/main" id="{525BA244-BE38-426B-8F4C-50B058BA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16859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Balance de Situación</a:t>
            </a:r>
          </a:p>
        </p:txBody>
      </p:sp>
      <p:sp>
        <p:nvSpPr>
          <p:cNvPr id="14" name="pgc-part-1-description">
            <a:extLst xmlns:a="http://schemas.openxmlformats.org/drawingml/2006/main">
              <a:ext uri="{FF2B5EF4-FFF2-40B4-BE49-F238E27FC236}">
                <a16:creationId xmlns:a16="http://schemas.microsoft.com/office/drawing/2014/main" id="{9BCC5F40-B8AA-4CE7-AD92-CF3E84281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16859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Documento obligatorio</a:t>
            </a:r>
          </a:p>
        </p:txBody>
      </p:sp>
      <p:sp>
        <p:nvSpPr>
          <p:cNvPr id="15" name="pgc-part-1-separator">
            <a:extLst xmlns:a="http://schemas.openxmlformats.org/drawingml/2006/main">
              <a:ext uri="{FF2B5EF4-FFF2-40B4-BE49-F238E27FC236}">
                <a16:creationId xmlns:a16="http://schemas.microsoft.com/office/drawing/2014/main" id="{22B2ED71-102D-404A-8A41-51283411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2574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gc-part-2-band">
            <a:extLst xmlns:a="http://schemas.openxmlformats.org/drawingml/2006/main">
              <a:ext uri="{FF2B5EF4-FFF2-40B4-BE49-F238E27FC236}">
                <a16:creationId xmlns:a16="http://schemas.microsoft.com/office/drawing/2014/main" id="{08905956-857E-4EB8-AD49-318D68DF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3050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7" name="pgc-part-2-number">
            <a:extLst xmlns:a="http://schemas.openxmlformats.org/drawingml/2006/main">
              <a:ext uri="{FF2B5EF4-FFF2-40B4-BE49-F238E27FC236}">
                <a16:creationId xmlns:a16="http://schemas.microsoft.com/office/drawing/2014/main" id="{806F5534-E862-4120-975B-51D05E02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3050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8" name="pgc-part-2-title">
            <a:extLst xmlns:a="http://schemas.openxmlformats.org/drawingml/2006/main">
              <a:ext uri="{FF2B5EF4-FFF2-40B4-BE49-F238E27FC236}">
                <a16:creationId xmlns:a16="http://schemas.microsoft.com/office/drawing/2014/main" id="{7B44F31E-35BF-448E-A96A-6EA33DF6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3717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Cuenta de Pérdidas y Ganancias</a:t>
            </a:r>
          </a:p>
        </p:txBody>
      </p:sp>
      <p:sp>
        <p:nvSpPr>
          <p:cNvPr id="19" name="pgc-part-2-description">
            <a:extLst xmlns:a="http://schemas.openxmlformats.org/drawingml/2006/main">
              <a:ext uri="{FF2B5EF4-FFF2-40B4-BE49-F238E27FC236}">
                <a16:creationId xmlns:a16="http://schemas.microsoft.com/office/drawing/2014/main" id="{5936D3B6-9444-4D9C-A9C0-75594E54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3717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Documento obligatorio</a:t>
            </a:r>
          </a:p>
        </p:txBody>
      </p:sp>
      <p:sp>
        <p:nvSpPr>
          <p:cNvPr id="20" name="pgc-part-2-separator">
            <a:extLst xmlns:a="http://schemas.openxmlformats.org/drawingml/2006/main">
              <a:ext uri="{FF2B5EF4-FFF2-40B4-BE49-F238E27FC236}">
                <a16:creationId xmlns:a16="http://schemas.microsoft.com/office/drawing/2014/main" id="{80043D33-5131-4782-AB9B-C836EF4B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9432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pgc-part-3-band">
            <a:extLst xmlns:a="http://schemas.openxmlformats.org/drawingml/2006/main">
              <a:ext uri="{FF2B5EF4-FFF2-40B4-BE49-F238E27FC236}">
                <a16:creationId xmlns:a16="http://schemas.microsoft.com/office/drawing/2014/main" id="{2DD4F4D0-DEFD-44CA-B19C-83CC113CB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9908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2" name="pgc-part-3-number">
            <a:extLst xmlns:a="http://schemas.openxmlformats.org/drawingml/2006/main">
              <a:ext uri="{FF2B5EF4-FFF2-40B4-BE49-F238E27FC236}">
                <a16:creationId xmlns:a16="http://schemas.microsoft.com/office/drawing/2014/main" id="{B482735B-4D81-472A-BD1B-89AF531B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9908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3" name="pgc-part-3-title">
            <a:extLst xmlns:a="http://schemas.openxmlformats.org/drawingml/2006/main">
              <a:ext uri="{FF2B5EF4-FFF2-40B4-BE49-F238E27FC236}">
                <a16:creationId xmlns:a16="http://schemas.microsoft.com/office/drawing/2014/main" id="{C1126C67-545B-4FB4-AFB8-B0D406B99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0575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Memoria</a:t>
            </a:r>
          </a:p>
        </p:txBody>
      </p:sp>
      <p:sp>
        <p:nvSpPr>
          <p:cNvPr id="24" name="pgc-part-3-description">
            <a:extLst xmlns:a="http://schemas.openxmlformats.org/drawingml/2006/main">
              <a:ext uri="{FF2B5EF4-FFF2-40B4-BE49-F238E27FC236}">
                <a16:creationId xmlns:a16="http://schemas.microsoft.com/office/drawing/2014/main" id="{1C207785-0ABC-44C7-9076-684B5310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0575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Documento obligatorio</a:t>
            </a:r>
          </a:p>
        </p:txBody>
      </p:sp>
      <p:sp>
        <p:nvSpPr>
          <p:cNvPr id="25" name="pgc-part-3-separator">
            <a:extLst xmlns:a="http://schemas.openxmlformats.org/drawingml/2006/main">
              <a:ext uri="{FF2B5EF4-FFF2-40B4-BE49-F238E27FC236}">
                <a16:creationId xmlns:a16="http://schemas.microsoft.com/office/drawing/2014/main" id="{135A7F6D-BDBA-4724-BE11-568C8399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6290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pgc-part-4-band">
            <a:extLst xmlns:a="http://schemas.openxmlformats.org/drawingml/2006/main">
              <a:ext uri="{FF2B5EF4-FFF2-40B4-BE49-F238E27FC236}">
                <a16:creationId xmlns:a16="http://schemas.microsoft.com/office/drawing/2014/main" id="{3A15C6F8-2E45-40FE-A0B1-93BD55FF4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766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7" name="pgc-part-4-number">
            <a:extLst xmlns:a="http://schemas.openxmlformats.org/drawingml/2006/main">
              <a:ext uri="{FF2B5EF4-FFF2-40B4-BE49-F238E27FC236}">
                <a16:creationId xmlns:a16="http://schemas.microsoft.com/office/drawing/2014/main" id="{747B985A-432E-43D4-933A-AF1199568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766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8" name="pgc-part-4-title">
            <a:extLst xmlns:a="http://schemas.openxmlformats.org/drawingml/2006/main">
              <a:ext uri="{FF2B5EF4-FFF2-40B4-BE49-F238E27FC236}">
                <a16:creationId xmlns:a16="http://schemas.microsoft.com/office/drawing/2014/main" id="{A0168DFC-90FD-4C1D-A8B3-2EF604C5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7433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Estado de Cambios en el Patrimonio Neto</a:t>
            </a:r>
          </a:p>
        </p:txBody>
      </p:sp>
      <p:sp>
        <p:nvSpPr>
          <p:cNvPr id="29" name="pgc-part-4-description">
            <a:extLst xmlns:a="http://schemas.openxmlformats.org/drawingml/2006/main">
              <a:ext uri="{FF2B5EF4-FFF2-40B4-BE49-F238E27FC236}">
                <a16:creationId xmlns:a16="http://schemas.microsoft.com/office/drawing/2014/main" id="{D20CBA46-974B-48E9-9E41-E966806B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7433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Documento opcional</a:t>
            </a:r>
          </a:p>
        </p:txBody>
      </p:sp>
      <p:sp>
        <p:nvSpPr>
          <p:cNvPr id="30" name="pgc-part-4-separator">
            <a:extLst xmlns:a="http://schemas.openxmlformats.org/drawingml/2006/main">
              <a:ext uri="{FF2B5EF4-FFF2-40B4-BE49-F238E27FC236}">
                <a16:creationId xmlns:a16="http://schemas.microsoft.com/office/drawing/2014/main" id="{8521813C-1AB0-4C2C-BF1A-79049585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3148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pgc-part-5-band">
            <a:extLst xmlns:a="http://schemas.openxmlformats.org/drawingml/2006/main">
              <a:ext uri="{FF2B5EF4-FFF2-40B4-BE49-F238E27FC236}">
                <a16:creationId xmlns:a16="http://schemas.microsoft.com/office/drawing/2014/main" id="{1756D36A-6CAA-4796-B32D-99881458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624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2" name="pgc-part-5-number">
            <a:extLst xmlns:a="http://schemas.openxmlformats.org/drawingml/2006/main">
              <a:ext uri="{FF2B5EF4-FFF2-40B4-BE49-F238E27FC236}">
                <a16:creationId xmlns:a16="http://schemas.microsoft.com/office/drawing/2014/main" id="{69EDFAAA-69FB-4111-95C1-01B50963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624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33" name="pgc-part-5-title">
            <a:extLst xmlns:a="http://schemas.openxmlformats.org/drawingml/2006/main">
              <a:ext uri="{FF2B5EF4-FFF2-40B4-BE49-F238E27FC236}">
                <a16:creationId xmlns:a16="http://schemas.microsoft.com/office/drawing/2014/main" id="{C35992DF-098C-40CD-B48E-7F72D555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4291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Estado de Flujos de Efectivo</a:t>
            </a:r>
          </a:p>
        </p:txBody>
      </p:sp>
      <p:sp>
        <p:nvSpPr>
          <p:cNvPr id="34" name="pgc-part-5-description">
            <a:extLst xmlns:a="http://schemas.openxmlformats.org/drawingml/2006/main">
              <a:ext uri="{FF2B5EF4-FFF2-40B4-BE49-F238E27FC236}">
                <a16:creationId xmlns:a16="http://schemas.microsoft.com/office/drawing/2014/main" id="{A907EA86-D0D8-4D61-84D8-FF8A0AEF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4291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Documento opcional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 116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Comprueba cuál es el objetivo de la aplicación del PGC.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a6095a92ae46f0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2.2. REQUISITOS DE LA INFORMACIÓN CONTABLE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21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38c86f388e4106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RELEVANTE: útil para tomar decisiones económicas.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FIABLE: sin errores y neutral.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ÍNTEGRA: no omite información significativa.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COMPARABLE: permite comparar ejercicios.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CLARA: permite comprender la situación económica.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INFORMACIÓN ÚTIL, CONFIABLE Y COMPRENSIBLE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15 Y 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 117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Distingue los requisitos de la información contable.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6249fbe4244808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2.3. PRINCIPIOS CONTABLES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23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381a8cf7e64036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Las empresas deben aplicar obligatoriamente los principios contables.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EMPRESA EN FUNCIONAMIENTO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Las normas parten de que la empresa seguirá funcionando normalmente en el futuro. No se elaboran pensando en su cierre, venta o liquidación.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LA CONTINUIDAD ES EL PUNTO DE PARTIDA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 118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Aplica el principio de empresa en funcionamiento.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0b864badb44489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2.3.2. DEVENGO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25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83d8245be74f75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Las transacciones y los hechos económicos se registran cuando suceden. Los ingresos y los gastos se anotan cuando se producen, no cuando se cobran o se pagan.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EL MOMENTO ECONÓMICO IMPORTA MÁS QUE EL MOVIMIENTO DE DINERO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Páginas 119 y 120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Decide cuándo debe registrarse la venta del supuesto.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a577dfe584c46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2.3.4. UNIFORMIDAD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27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ce3629fdb644b7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Si el PGC permite varias alternativas, una vez elegido un método debe mantenerse. Solo puede cambiarse si cambian las circunstancias; el cambio y su impacto deben explicarse.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EL MÉTODO SE MANTIENE; LOS CAMBIOS SE JUSTIFICAN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Páginas 120 y 121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Valora si puede cambiarse el método contable del supuesto.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84b8a952994efe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2.3.5. PRUDENCIA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29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65ce1c3c2044c9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Solo deben registrarse los ingresos que realmente se hayan producido. Los riesgos deben tenerse en cuenta desde el momento en que se conozcan.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INGRESOS CONFIRMADOS · RIESGOS CONOCIDOS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 122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Resuelve el supuesto aplicando el principio de prudencia.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7e7e1a5cac424b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2.3.6. NO COMPENSACIÓN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31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862ccdd07042b0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No se pueden mezclar ni compensar partidas de activo con partidas de pasivo, ni gastos con ingresos.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CADA PARTIDA DEBE MOSTRARSE POR SEPARADO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21 Y 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Páginas 122 y 123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Aplica la no compensación a las cuentas anuales.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d3fc614e8142fb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2.3.7. IMPORTANCIA RELATIVA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33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3108c27da7415b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Si una información es poco significativa, puede simplificarse siempre que no afecte a la imagen fiel de las cuentas anuales.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SIMPLIFICAR SOLO CUANDO NO DISTORSIONA LA INFORMACIÓN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23 Y 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Páginas 123 y 124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Distingue entre importancia relativa y prudencia.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2adeb71bb14478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3. CUENTAS ANUALES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35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2d8ba9d6b14737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Los documentos que componen las cuentas anuales de las pymes son: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- El Balance de Situación.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- La Cuenta de Pérdidas y Ganancias.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- La Memoria.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Opcionalmente, podrán presentar: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- El Estado de Cambios en el Patrimonio Neto.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- El Estado de Flujos de Efectivo.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3. CUENTAS ANUALES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36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4408769fa14631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619250"/>
            <a:ext cx="96202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02C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1905000"/>
            <a:ext cx="876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En la tercera parte del PGC se establecen: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- Los modelos de cuentas anuales, que describen su contenido y estructura.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>- Las normas para elaborar dichas cuentas anuales.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34000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 124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Identifica los documentos que siempre forman parte de las cuentas anuales.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decide. Después, explica por qué.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06759631a04238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4.1. CUADRO DE CUENTAS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381125"/>
            <a:ext cx="962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>¿Cómo se codifican las cuentas?</a:t>
            </a:r>
          </a:p>
        </p:txBody>
      </p:sp>
      <p:sp>
        <p:nvSpPr>
          <p:cNvPr id="11" name="pgc-part-1-band">
            <a:extLst xmlns:a="http://schemas.openxmlformats.org/drawingml/2006/main">
              <a:ext uri="{FF2B5EF4-FFF2-40B4-BE49-F238E27FC236}">
                <a16:creationId xmlns:a16="http://schemas.microsoft.com/office/drawing/2014/main" id="{8BD65266-7065-448D-843C-BD1B8DCB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2" name="pgc-part-1-number">
            <a:extLst xmlns:a="http://schemas.openxmlformats.org/drawingml/2006/main">
              <a:ext uri="{FF2B5EF4-FFF2-40B4-BE49-F238E27FC236}">
                <a16:creationId xmlns:a16="http://schemas.microsoft.com/office/drawing/2014/main" id="{14946711-4A40-4B0D-A502-3D755E54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3" name="pgc-part-1-title">
            <a:extLst xmlns:a="http://schemas.openxmlformats.org/drawingml/2006/main">
              <a:ext uri="{FF2B5EF4-FFF2-40B4-BE49-F238E27FC236}">
                <a16:creationId xmlns:a16="http://schemas.microsoft.com/office/drawing/2014/main" id="{525BA244-BE38-426B-8F4C-50B058BA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18764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GRUPO  →  5</a:t>
            </a:r>
          </a:p>
        </p:txBody>
      </p:sp>
      <p:sp>
        <p:nvSpPr>
          <p:cNvPr id="14" name="pgc-part-1-description">
            <a:extLst xmlns:a="http://schemas.openxmlformats.org/drawingml/2006/main">
              <a:ext uri="{FF2B5EF4-FFF2-40B4-BE49-F238E27FC236}">
                <a16:creationId xmlns:a16="http://schemas.microsoft.com/office/drawing/2014/main" id="{9BCC5F40-B8AA-4CE7-AD92-CF3E84281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18764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Primer dígito</a:t>
            </a:r>
          </a:p>
        </p:txBody>
      </p:sp>
      <p:sp>
        <p:nvSpPr>
          <p:cNvPr id="15" name="pgc-part-1-separator">
            <a:extLst xmlns:a="http://schemas.openxmlformats.org/drawingml/2006/main">
              <a:ext uri="{FF2B5EF4-FFF2-40B4-BE49-F238E27FC236}">
                <a16:creationId xmlns:a16="http://schemas.microsoft.com/office/drawing/2014/main" id="{22B2ED71-102D-404A-8A41-51283411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4479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gc-part-2-band">
            <a:extLst xmlns:a="http://schemas.openxmlformats.org/drawingml/2006/main">
              <a:ext uri="{FF2B5EF4-FFF2-40B4-BE49-F238E27FC236}">
                <a16:creationId xmlns:a16="http://schemas.microsoft.com/office/drawing/2014/main" id="{08905956-857E-4EB8-AD49-318D68DF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4955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7" name="pgc-part-2-number">
            <a:extLst xmlns:a="http://schemas.openxmlformats.org/drawingml/2006/main">
              <a:ext uri="{FF2B5EF4-FFF2-40B4-BE49-F238E27FC236}">
                <a16:creationId xmlns:a16="http://schemas.microsoft.com/office/drawing/2014/main" id="{806F5534-E862-4120-975B-51D05E02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4955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8" name="pgc-part-2-title">
            <a:extLst xmlns:a="http://schemas.openxmlformats.org/drawingml/2006/main">
              <a:ext uri="{FF2B5EF4-FFF2-40B4-BE49-F238E27FC236}">
                <a16:creationId xmlns:a16="http://schemas.microsoft.com/office/drawing/2014/main" id="{7B44F31E-35BF-448E-A96A-6EA33DF6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5622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SUBGRUPO  →  57</a:t>
            </a:r>
          </a:p>
        </p:txBody>
      </p:sp>
      <p:sp>
        <p:nvSpPr>
          <p:cNvPr id="19" name="pgc-part-2-description">
            <a:extLst xmlns:a="http://schemas.openxmlformats.org/drawingml/2006/main">
              <a:ext uri="{FF2B5EF4-FFF2-40B4-BE49-F238E27FC236}">
                <a16:creationId xmlns:a16="http://schemas.microsoft.com/office/drawing/2014/main" id="{5936D3B6-9444-4D9C-A9C0-75594E54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622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Dos primeros dígitos</a:t>
            </a:r>
          </a:p>
        </p:txBody>
      </p:sp>
      <p:sp>
        <p:nvSpPr>
          <p:cNvPr id="20" name="pgc-part-2-separator">
            <a:extLst xmlns:a="http://schemas.openxmlformats.org/drawingml/2006/main">
              <a:ext uri="{FF2B5EF4-FFF2-40B4-BE49-F238E27FC236}">
                <a16:creationId xmlns:a16="http://schemas.microsoft.com/office/drawing/2014/main" id="{80043D33-5131-4782-AB9B-C836EF4B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1337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pgc-part-3-band">
            <a:extLst xmlns:a="http://schemas.openxmlformats.org/drawingml/2006/main">
              <a:ext uri="{FF2B5EF4-FFF2-40B4-BE49-F238E27FC236}">
                <a16:creationId xmlns:a16="http://schemas.microsoft.com/office/drawing/2014/main" id="{2DD4F4D0-DEFD-44CA-B19C-83CC113CB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1813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2" name="pgc-part-3-number">
            <a:extLst xmlns:a="http://schemas.openxmlformats.org/drawingml/2006/main">
              <a:ext uri="{FF2B5EF4-FFF2-40B4-BE49-F238E27FC236}">
                <a16:creationId xmlns:a16="http://schemas.microsoft.com/office/drawing/2014/main" id="{B482735B-4D81-472A-BD1B-89AF531B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1813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3" name="pgc-part-3-title">
            <a:extLst xmlns:a="http://schemas.openxmlformats.org/drawingml/2006/main">
              <a:ext uri="{FF2B5EF4-FFF2-40B4-BE49-F238E27FC236}">
                <a16:creationId xmlns:a16="http://schemas.microsoft.com/office/drawing/2014/main" id="{C1126C67-545B-4FB4-AFB8-B0D406B99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2480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CUENTA  →  572</a:t>
            </a:r>
          </a:p>
        </p:txBody>
      </p:sp>
      <p:sp>
        <p:nvSpPr>
          <p:cNvPr id="24" name="pgc-part-3-description">
            <a:extLst xmlns:a="http://schemas.openxmlformats.org/drawingml/2006/main">
              <a:ext uri="{FF2B5EF4-FFF2-40B4-BE49-F238E27FC236}">
                <a16:creationId xmlns:a16="http://schemas.microsoft.com/office/drawing/2014/main" id="{1C207785-0ABC-44C7-9076-684B5310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2480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Tres dígitos</a:t>
            </a:r>
          </a:p>
        </p:txBody>
      </p:sp>
      <p:sp>
        <p:nvSpPr>
          <p:cNvPr id="25" name="pgc-part-3-separator">
            <a:extLst xmlns:a="http://schemas.openxmlformats.org/drawingml/2006/main">
              <a:ext uri="{FF2B5EF4-FFF2-40B4-BE49-F238E27FC236}">
                <a16:creationId xmlns:a16="http://schemas.microsoft.com/office/drawing/2014/main" id="{135A7F6D-BDBA-4724-BE11-568C8399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8195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pgc-part-4-band">
            <a:extLst xmlns:a="http://schemas.openxmlformats.org/drawingml/2006/main">
              <a:ext uri="{FF2B5EF4-FFF2-40B4-BE49-F238E27FC236}">
                <a16:creationId xmlns:a16="http://schemas.microsoft.com/office/drawing/2014/main" id="{3A15C6F8-2E45-40FE-A0B1-93BD55FF4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8671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7" name="pgc-part-4-number">
            <a:extLst xmlns:a="http://schemas.openxmlformats.org/drawingml/2006/main">
              <a:ext uri="{FF2B5EF4-FFF2-40B4-BE49-F238E27FC236}">
                <a16:creationId xmlns:a16="http://schemas.microsoft.com/office/drawing/2014/main" id="{747B985A-432E-43D4-933A-AF1199568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8671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4+</a:t>
            </a:r>
          </a:p>
        </p:txBody>
      </p:sp>
      <p:sp>
        <p:nvSpPr>
          <p:cNvPr id="28" name="pgc-part-4-title">
            <a:extLst xmlns:a="http://schemas.openxmlformats.org/drawingml/2006/main">
              <a:ext uri="{FF2B5EF4-FFF2-40B4-BE49-F238E27FC236}">
                <a16:creationId xmlns:a16="http://schemas.microsoft.com/office/drawing/2014/main" id="{A0168DFC-90FD-4C1D-A8B3-2EF604C5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9338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SUBCUENTA  →  572.0001</a:t>
            </a:r>
          </a:p>
        </p:txBody>
      </p:sp>
      <p:sp>
        <p:nvSpPr>
          <p:cNvPr id="29" name="pgc-part-4-description">
            <a:extLst xmlns:a="http://schemas.openxmlformats.org/drawingml/2006/main">
              <a:ext uri="{FF2B5EF4-FFF2-40B4-BE49-F238E27FC236}">
                <a16:creationId xmlns:a16="http://schemas.microsoft.com/office/drawing/2014/main" id="{D20CBA46-974B-48E9-9E41-E966806B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9338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Cuatro o más dígitos</a:t>
            </a:r>
          </a:p>
        </p:txBody>
      </p:sp>
      <p:sp>
        <p:nvSpPr>
          <p:cNvPr id="30" name="pgc-part-4-separator">
            <a:extLst xmlns:a="http://schemas.openxmlformats.org/drawingml/2006/main">
              <a:ext uri="{FF2B5EF4-FFF2-40B4-BE49-F238E27FC236}">
                <a16:creationId xmlns:a16="http://schemas.microsoft.com/office/drawing/2014/main" id="{8521813C-1AB0-4C2C-BF1A-79049585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505325"/>
            <a:ext cx="876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pgc-part-5-band">
            <a:extLst xmlns:a="http://schemas.openxmlformats.org/drawingml/2006/main">
              <a:ext uri="{FF2B5EF4-FFF2-40B4-BE49-F238E27FC236}">
                <a16:creationId xmlns:a16="http://schemas.microsoft.com/office/drawing/2014/main" id="{1756D36A-6CAA-4796-B32D-99881458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552950"/>
            <a:ext cx="962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2" name="pgc-part-5-number">
            <a:extLst xmlns:a="http://schemas.openxmlformats.org/drawingml/2006/main">
              <a:ext uri="{FF2B5EF4-FFF2-40B4-BE49-F238E27FC236}">
                <a16:creationId xmlns:a16="http://schemas.microsoft.com/office/drawing/2014/main" id="{69EDFAAA-69FB-4111-95C1-01B50963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552950"/>
            <a:ext cx="6286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C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✓</a:t>
            </a:r>
          </a:p>
        </p:txBody>
      </p:sp>
      <p:sp>
        <p:nvSpPr>
          <p:cNvPr id="33" name="pgc-part-5-title">
            <a:extLst xmlns:a="http://schemas.openxmlformats.org/drawingml/2006/main">
              <a:ext uri="{FF2B5EF4-FFF2-40B4-BE49-F238E27FC236}">
                <a16:creationId xmlns:a16="http://schemas.microsoft.com/office/drawing/2014/main" id="{C35992DF-098C-40CD-B48E-7F72D555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6196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C4A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102C4A"/>
                </a:solidFill>
                <a:latin typeface="Calibri"/>
                <a:ea typeface="Calibri"/>
                <a:cs typeface="Calibri"/>
              </a:rPr>
              <a:t>CADA DÍGITO AÑADE DETALLE</a:t>
            </a:r>
          </a:p>
        </p:txBody>
      </p:sp>
      <p:sp>
        <p:nvSpPr>
          <p:cNvPr id="34" name="pgc-part-5-description">
            <a:extLst xmlns:a="http://schemas.openxmlformats.org/drawingml/2006/main">
              <a:ext uri="{FF2B5EF4-FFF2-40B4-BE49-F238E27FC236}">
                <a16:creationId xmlns:a16="http://schemas.microsoft.com/office/drawing/2014/main" id="{A907EA86-D0D8-4D61-84D8-FF8A0AEF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19625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De lo general a lo concreto</a:t>
            </a:r>
          </a:p>
        </p:txBody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3011c5b0d4ed5"/>
          <a:stretch xmlns:a="http://schemas.openxmlformats.org/drawingml/2006/main"/>
        </p:blipFill>
        <p:spPr>
          <a:xfrm xmlns:a="http://schemas.openxmlformats.org/drawingml/2006/main">
            <a:off x="571500" y="1809750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EJERCICIO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 125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Identifica el grupo, el subgrupo y la cuenta de cada código:</a:t>
            </a:r>
          </a:p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572 · 570 · 400 · 475 · 170 · 213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Busca primero el código. Después, completa grupo, subgrupo y cuenta.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a09b0163344d2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5.1. ¿CÓMO BUSCAR LAS CUENTAS QUE NECESITAS?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40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8878333a484d09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6FF1C4-A9A5-47C0-8D3D-4E819072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UNA RUTA, NO UNA LISTA PARA MEMORIZAR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7F7B7C-4C05-44D1-AA0E-92DB632B5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288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Empieza por dónde aparece el elemento en el Balance y avanza de lo general a lo concreto.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1CB853-208E-4C9D-BA75-A156FEC4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19375"/>
            <a:ext cx="119062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MASA</a:t>
            </a:r>
          </a:p>
          <a:p xmlns:a="http://schemas.openxmlformats.org/drawingml/2006/main">
            <a:pPr algn="ctr">
              <a:buNone/>
              <a:defRPr sz="105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PATRIMONIAL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BF5E70-C7BD-48ED-89EC-BA6A6885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324225"/>
            <a:ext cx="1190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¿Dónde aparece?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6B0251-2A4C-4EF3-8DF7-A72CC37A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6525" y="27622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554496-B4A4-4E9F-9714-1341E5F04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619375"/>
            <a:ext cx="119062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9525">
            <a:solidFill>
              <a:srgbClr val="D9DEE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GRUPO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89D8A4-DCA3-4AF1-903F-278B9DB7A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324225"/>
            <a:ext cx="1190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1 cifra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E9238F-0228-4910-95DF-26CBBC0A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27622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79BDE4-B530-45DF-B979-9308E009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619375"/>
            <a:ext cx="119062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SUBGRUPO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663A3A-9E8B-48E8-91E9-F43210D74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324225"/>
            <a:ext cx="1190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2 cifras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04F69A-E38A-4A8E-9004-1647C724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762250"/>
            <a:ext cx="323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D9EFED-43C8-49AF-B140-BAE680F2B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619375"/>
            <a:ext cx="119062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9525">
            <a:solidFill>
              <a:srgbClr val="D9DEE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CUENTA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AA88D0-CDE3-4268-A129-EBECAB73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324225"/>
            <a:ext cx="1190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3 cifras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EA9F64-C7F9-409E-AC06-2D601800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048125"/>
            <a:ext cx="581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Este cuadro contiene una selección de las cuentas más habituales. Sirve para aprender a buscar, pero no sustituye al PGC.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C8DC2E-5592-42DD-B485-8023C4AD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219700"/>
            <a:ext cx="561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Después de localizar la cuenta, consulta su definición y sus relaciones contables en la quinta parte del texto legal.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FE5010-9790-43A4-ABD3-E7441EE7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714500"/>
            <a:ext cx="2857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E2841"/>
          </a:solidFill>
          <a:ln xmlns:a="http://schemas.openxmlformats.org/drawingml/2006/main" w="9525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ANVERSO · CUENTAS DE BALANCE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C94644C-BDB0-48AA-B858-4299C92DF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2143125"/>
            <a:ext cx="2628900" cy="371475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8E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pic>
        <p:nvPicPr>
          <p:cNvPr id="5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61923143b34846"/>
          <a:stretch xmlns:a="http://schemas.openxmlformats.org/drawingml/2006/main"/>
        </p:blipFill>
        <p:spPr>
          <a:xfrm xmlns:a="http://schemas.openxmlformats.org/drawingml/2006/main">
            <a:off x="8058150" y="2210565"/>
            <a:ext cx="2457450" cy="347509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5.1. ¿CÓMO BUSCAR LAS CUENTAS QUE NECESITAS?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41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e880d8f4694b0d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F1BCA8-F87D-472E-868B-C6C1D2B7A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1. IDENTIFICA LA MASA PATRIMONIAL Y EL GRUPO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BC2F68-E3AD-4998-BD48-52111D725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52625"/>
            <a:ext cx="328612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2841"/>
          </a:solidFill>
          <a:ln xmlns:a="http://schemas.openxmlformats.org/drawingml/2006/main" w="9525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ACTIVO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18E2E0-D8C4-456F-AE78-3354AF6D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952625"/>
            <a:ext cx="328612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3446D"/>
          </a:solidFill>
          <a:ln xmlns:a="http://schemas.openxmlformats.org/drawingml/2006/main" w="9525">
            <a:solidFill>
              <a:srgbClr val="83446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PATRIMONIO NETO Y PASIVO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AF6D4D-D657-4F58-94D3-F095DA2B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457450"/>
            <a:ext cx="3286125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E7EEF5"/>
          </a:solidFill>
          <a:ln xmlns:a="http://schemas.openxmlformats.org/drawingml/2006/main" w="9525">
            <a:solidFill>
              <a:srgbClr val="AFC3D5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ACTIVO NO CORRIENTE</a:t>
            </a:r>
          </a:p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2. Inmovilizado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65CBEA-3E41-4378-A771-FEDAE668C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314700"/>
            <a:ext cx="3286125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4F2F1"/>
          </a:solidFill>
          <a:ln xmlns:a="http://schemas.openxmlformats.org/drawingml/2006/main" w="9525">
            <a:solidFill>
              <a:srgbClr val="9CCAC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ACTIVO CORRIENTE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3. Existencias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4. Acreedores y deudores por operaciones comerciales (deudores)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5. Cuentas financieras de activo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0E998A-3D82-4AC0-82A2-BE0BD38F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457450"/>
            <a:ext cx="3286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1E5EE"/>
          </a:solidFill>
          <a:ln xmlns:a="http://schemas.openxmlformats.org/drawingml/2006/main" w="9525">
            <a:solidFill>
              <a:srgbClr val="C6A3B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PATRIMONIO NETO Y PASIVO NO CORRIENTE</a:t>
            </a:r>
          </a:p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1. Financiación básica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551277-43B1-4379-B455-9054252BF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638550"/>
            <a:ext cx="3286125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1D0"/>
          </a:solidFill>
          <a:ln xmlns:a="http://schemas.openxmlformats.org/drawingml/2006/main" w="9525">
            <a:solidFill>
              <a:srgbClr val="E0BE7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PASIVO CORRIENTE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4. Acreedores y deudores por operaciones comerciales (acreedores)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5. Cuentas financieras de pasivo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0C9B32-8AA1-411F-9566-8C6931862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952625"/>
            <a:ext cx="2095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E2841"/>
          </a:solidFill>
          <a:ln xmlns:a="http://schemas.openxmlformats.org/drawingml/2006/main" w="9525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DOCUMENTO DE BÚSQUEDA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4b8d0c6b6e4221"/>
          <a:stretch xmlns:a="http://schemas.openxmlformats.org/drawingml/2006/main"/>
        </p:blipFill>
        <p:spPr>
          <a:xfrm xmlns:a="http://schemas.openxmlformats.org/drawingml/2006/main">
            <a:off x="8858250" y="2363052"/>
            <a:ext cx="1905000" cy="2693872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41B11D-A563-444B-9578-36D001BD8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95900"/>
            <a:ext cx="94297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Los grupos 4 y 5 pueden aparecer a ambos lados del Balance. Por eso debes identificar primero la masa patrimonial.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5.1. ¿CÓMO BUSCAR LAS CUENTAS QUE NECESITAS?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42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305fabbe14e5c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87A6C0-3310-4E41-B479-41AB4496B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2. EJEMPLO DE APLICACIÓN: SITUAMOS EL DINERO EN EL BALANCE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273472-362F-4A23-9761-0E8D4A1F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57375"/>
            <a:ext cx="581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Buscamos la cuenta en la que registramos el dinero que la empresa tiene en el banco.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C6C6E4-D5A0-4D34-B098-50BB8D25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67000"/>
            <a:ext cx="581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YA SABEMOS POR LAS UNIDADES ANTERIORES QUE ES: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8B50EF-7C10-4D65-81EA-B0DF8DC8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000375"/>
            <a:ext cx="581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2F1"/>
          </a:solidFill>
          <a:ln xmlns:a="http://schemas.openxmlformats.org/drawingml/2006/main" w="9525">
            <a:solidFill>
              <a:srgbClr val="9CCAC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ACTIVO CORRIENTE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DCF9A5-7E48-4ADF-A447-27A202D6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810000"/>
            <a:ext cx="27813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9525">
            <a:solidFill>
              <a:srgbClr val="D9DEE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✕  1. FINANCIACIÓN BÁSICA</a:t>
            </a:r>
          </a:p>
          <a:p xmlns:a="http://schemas.openxmlformats.org/drawingml/2006/main">
            <a:pPr algn="ctr">
              <a:buNone/>
              <a:defRPr sz="1125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Representa orígenes de fondos, no activos.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AA83C2-A9E6-4A02-8464-CEA816AA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3810000"/>
            <a:ext cx="27813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9525">
            <a:solidFill>
              <a:srgbClr val="D9DEE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✕  2. INMOVILIZADO</a:t>
            </a:r>
          </a:p>
          <a:p xmlns:a="http://schemas.openxmlformats.org/drawingml/2006/main">
            <a:pPr algn="ctr">
              <a:buNone/>
              <a:defRPr sz="1125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Pertenece al activo no corriente.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944231-8624-4F97-83C0-66E29AAAA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953000"/>
            <a:ext cx="5810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PRIMER DESCARTE: GRUPOS 1 Y 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73BE9E-C808-4E85-8945-0CFE41FD5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809750"/>
            <a:ext cx="2857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E2841"/>
          </a:solidFill>
          <a:ln xmlns:a="http://schemas.openxmlformats.org/drawingml/2006/main" w="9525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DOCUMENTO DE BÚSQUEDA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524936c60b496c"/>
          <a:stretch xmlns:a="http://schemas.openxmlformats.org/drawingml/2006/main"/>
        </p:blipFill>
        <p:spPr>
          <a:xfrm xmlns:a="http://schemas.openxmlformats.org/drawingml/2006/main">
            <a:off x="8050873" y="2238375"/>
            <a:ext cx="2472004" cy="3495675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BEF920-8F46-4B20-A2E4-423DC4A31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390900"/>
            <a:ext cx="12382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8CF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5.1. ¿CÓMO BUSCAR LAS CUENTAS QUE NECESITAS?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43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307544475c40bf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3DE488-E7E1-4FC8-9601-ABCD3B2E6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2. EJEMPLO DE APLICACIÓN: DESCARTAMOS LOS GRUPOS 3 Y 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ABF3B6-646A-4FB1-8576-7FA2C777D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57375"/>
            <a:ext cx="5667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SEGUIMOS BUSCANDO DENTRO DEL ACTIVO CORRIENTE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175340-504D-41DD-B7CD-90EF1F8F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286000"/>
            <a:ext cx="5667375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BEAE8"/>
          </a:solidFill>
          <a:ln xmlns:a="http://schemas.openxmlformats.org/drawingml/2006/main" w="9525">
            <a:solidFill>
              <a:srgbClr val="E7B7B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✕  3. EXISTENCIAS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El dinero depositado en el banco no es una existencia.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50E6E5-25A7-4E5F-B31C-14A88A1B2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429000"/>
            <a:ext cx="56673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BEAE8"/>
          </a:solidFill>
          <a:ln xmlns:a="http://schemas.openxmlformats.org/drawingml/2006/main" w="9525">
            <a:solidFill>
              <a:srgbClr val="E7B7B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✕  4. ACREEDORES Y DEUDORES POR OPERACIONES COMERCIALES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El saldo bancario es un derecho frente al banco, pero no un derecho de cobro comercial.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3B8D45-4D95-41DF-94D4-6120E6A8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905375"/>
            <a:ext cx="5667375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SOLO QUEDA EL GRUPO 5 · CUENTAS FINANCIERAS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4875AB-D937-4AF0-90C6-ED29B3AC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8097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AMPLIACIÓN REAL DEL ACTIVO CORRIENTE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759f9f226c44bb"/>
          <a:stretch xmlns:a="http://schemas.openxmlformats.org/drawingml/2006/main"/>
        </p:blipFill>
        <p:spPr>
          <a:xfrm xmlns:a="http://schemas.openxmlformats.org/drawingml/2006/main">
            <a:off x="8001000" y="2144200"/>
            <a:ext cx="2524125" cy="3826899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2AE044-7DD1-4B33-AA2D-3711904B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371725"/>
            <a:ext cx="2524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534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AFEBFE-EA33-4C82-A7FA-3EB92D4B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52725"/>
            <a:ext cx="2524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9534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0B2681-42C8-447C-AFCD-6713A951E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267325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8CF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5.1. ¿CÓMO BUSCAR LAS CUENTAS QUE NECESITAS?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44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32fc3d3c2b472f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6E4AD6-7159-4220-B871-4DB112782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2. EJEMPLO DE APLICACIÓN: DEL GRUPO 5 A LA CUENTA 572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A7BE8-CBA0-4F24-97A1-9BE2BDC3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000250"/>
            <a:ext cx="3143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2F1"/>
          </a:solidFill>
          <a:ln xmlns:a="http://schemas.openxmlformats.org/drawingml/2006/main" w="9525">
            <a:solidFill>
              <a:srgbClr val="9CCAC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ACTIVO CORRIENTE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1525F4-226F-4FB6-84CB-1644554F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552700"/>
            <a:ext cx="381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EE9513-CCD2-4064-AA59-E492AA400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809875"/>
            <a:ext cx="3143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5. CUENTAS FINANCIERAS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CD063F-7F01-4D9A-A07E-DDFD35E3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62325"/>
            <a:ext cx="381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B3DBA2-5B57-4653-9465-8FFD2E4F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619500"/>
            <a:ext cx="3143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4F2F1"/>
          </a:solidFill>
          <a:ln xmlns:a="http://schemas.openxmlformats.org/drawingml/2006/main" w="9525">
            <a:solidFill>
              <a:srgbClr val="9CCAC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57. TESORERÍA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9B2A81-647F-4356-BB72-664B8A66F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171950"/>
            <a:ext cx="381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3D2E7E-D019-4763-807F-35219583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429125"/>
            <a:ext cx="3143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572. BANCOS E INSTITUCIONES DE CRÉDITO</a:t>
            </a:r>
          </a:p>
          <a:p xmlns:a="http://schemas.openxmlformats.org/drawingml/2006/main">
            <a:pPr algn="ctr">
              <a:buNone/>
              <a:defRPr sz="105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C/C VISTA, EUROS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0102C4-E15B-4BAA-9F35-6C1C9DEA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952625"/>
            <a:ext cx="552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AMPLIACIÓN REAL DEL CUADRO</a:t>
            </a:r>
          </a:p>
        </p:txBody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ee877161614277"/>
          <a:stretch xmlns:a="http://schemas.openxmlformats.org/drawingml/2006/main"/>
        </p:blipFill>
        <p:spPr>
          <a:xfrm xmlns:a="http://schemas.openxmlformats.org/drawingml/2006/main">
            <a:off x="5191702" y="2400300"/>
            <a:ext cx="5523345" cy="198120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DBD480-EC08-481B-BF26-8A449CE7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781425"/>
            <a:ext cx="5524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8CF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7DE9E3-70EA-4174-ABE3-A6F3BFED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781550"/>
            <a:ext cx="57150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Dentro del grupo 5, el nombre «Tesorería» conduce al subgrupo 57. Dentro de él aparece la cuenta 572.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5.1. ¿CÓMO BUSCAR LAS CUENTAS QUE NECESITAS?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45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66d9f0682047d9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32F64-2E7C-41F1-AB36-D52F70F21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2. EJEMPLO DE APLICACIÓN: SITUAMOS EL PRÉSTAMO EN EL BALANCE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B90A78-9E12-4932-83F1-96BE7ADF0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57375"/>
            <a:ext cx="58102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El banco concede a la empresa un préstamo que deberá devolver dentro de dos años.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652354-4282-46A5-AA8E-29528CB89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857500"/>
            <a:ext cx="5810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1E5EE"/>
          </a:solidFill>
          <a:ln xmlns:a="http://schemas.openxmlformats.org/drawingml/2006/main" w="9525">
            <a:solidFill>
              <a:srgbClr val="C6A3B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ES UNA DEUDA  →  PASIVO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AEEBD6-880A-4085-8CBC-99C28B137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667125"/>
            <a:ext cx="5810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8E9E0"/>
          </a:solidFill>
          <a:ln xmlns:a="http://schemas.openxmlformats.org/drawingml/2006/main" w="9525">
            <a:solidFill>
              <a:srgbClr val="D2A0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VENCE DENTRO DE DOS AÑOS  →  NO CORRIENTE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E04D4C-ED7A-48AF-A701-385D31565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524375"/>
            <a:ext cx="58102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PASIVO NO CORRIENTE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EF98B4-01B5-4B2C-B3F9-3E77366C0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334000"/>
            <a:ext cx="581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La expresión «dentro de dos años» determina la masa patrimonial.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BDB50B-A719-44DF-8C7F-D85F5638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809750"/>
            <a:ext cx="2857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E2841"/>
          </a:solidFill>
          <a:ln xmlns:a="http://schemas.openxmlformats.org/drawingml/2006/main" w="9525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DOCUMENTO DE BÚSQUEDA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ce374252134410"/>
          <a:stretch xmlns:a="http://schemas.openxmlformats.org/drawingml/2006/main"/>
        </p:blipFill>
        <p:spPr>
          <a:xfrm xmlns:a="http://schemas.openxmlformats.org/drawingml/2006/main">
            <a:off x="8050873" y="2238375"/>
            <a:ext cx="2472004" cy="3495675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347E46-33EC-49BE-A807-7C9593BED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3333750"/>
            <a:ext cx="1238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8CF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5.1. ¿CÓMO BUSCAR LAS CUENTAS QUE NECESITAS?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46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28e1f23ce14a1f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D04BB4-4120-4BE4-AED7-980EDB748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2. EJEMPLO DE APLICACIÓN: DESCARTAMOS LOS GRUPOS QUE NO ENCAJAN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83B586-CCEA-4FE3-A556-595DDC334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5737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GRUPOS DESCARTADOS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61C591-DF7D-4BA7-93DA-C4AF40A61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238375"/>
            <a:ext cx="428625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9525">
            <a:solidFill>
              <a:srgbClr val="D9DEE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✕  GRUPOS 2 Y 3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Representan activos.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D1D5AB-AEEB-466E-BA3B-327981EF2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114675"/>
            <a:ext cx="428625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9525">
            <a:solidFill>
              <a:srgbClr val="D9DEE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✕  GRUPO 4</a:t>
            </a:r>
          </a:p>
          <a:p xmlns:a="http://schemas.openxmlformats.org/drawingml/2006/main">
            <a:pPr algn="l">
              <a:buNone/>
              <a:defRPr sz="1125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Recoge deudas y derechos del tráfico comercial habitual.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09DFE9-17E2-4728-ACB7-EE68032A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105275"/>
            <a:ext cx="42862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9525">
            <a:solidFill>
              <a:srgbClr val="D9DEE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✕  GRUPO 5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Incluye las deudas financieras a corto plazo.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4342CC-DCFD-4ACE-98C0-F0861763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095875"/>
            <a:ext cx="42862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SOLO ENCAJA EL GRUPO 1 · FINANCIACIÓN BÁSICA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AD4564-40E7-4912-9A43-8CD459457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57375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EL PLAZO CAMBIA EL GRUPO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08F935-B37D-40D0-A62B-927FCB7C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B2623B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B2623B"/>
                </a:solidFill>
                <a:latin typeface="Calibri"/>
                <a:ea typeface="Calibri"/>
                <a:cs typeface="Calibri"/>
              </a:rPr>
              <a:t>A DOS AÑOS · GRUPO 1</a:t>
            </a:r>
          </a:p>
        </p:txBody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e0820e732347fe"/>
          <a:stretch xmlns:a="http://schemas.openxmlformats.org/drawingml/2006/main"/>
        </p:blipFill>
        <p:spPr>
          <a:xfrm xmlns:a="http://schemas.openxmlformats.org/drawingml/2006/main">
            <a:off x="6385055" y="2495550"/>
            <a:ext cx="4374891" cy="1152525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402BA3-E8E6-4E25-8631-8E4609E43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57625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C38314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C38314"/>
                </a:solidFill>
                <a:latin typeface="Calibri"/>
                <a:ea typeface="Calibri"/>
                <a:cs typeface="Calibri"/>
              </a:rPr>
              <a:t>A CORTO PLAZO · GRUPO 5</a:t>
            </a:r>
          </a:p>
        </p:txBody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60b1b411104bdb"/>
          <a:stretch xmlns:a="http://schemas.openxmlformats.org/drawingml/2006/main"/>
        </p:blipFill>
        <p:spPr>
          <a:xfrm xmlns:a="http://schemas.openxmlformats.org/drawingml/2006/main">
            <a:off x="6387465" y="4143375"/>
            <a:ext cx="4370070" cy="1409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5.1. ¿CÓMO BUSCAR LAS CUENTAS QUE NECESITAS?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47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b4541c00c43ba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D86DF9-FC99-4A41-B8E2-732B46090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2. EJEMPLO DE APLICACIÓN: DEL GRUPO 1 A LA CUENTA 170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6146C9-FC89-4918-BA38-406F6D280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952625"/>
            <a:ext cx="3143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E9E0"/>
          </a:solidFill>
          <a:ln xmlns:a="http://schemas.openxmlformats.org/drawingml/2006/main" w="9525">
            <a:solidFill>
              <a:srgbClr val="D2A0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PASIVO NO CORRIENTE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AE3CE-863F-4DDA-A06B-7B7C841F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505075"/>
            <a:ext cx="381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0D539B-5B58-4A3A-8DD1-C4B90AEF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762250"/>
            <a:ext cx="3143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1E5EE"/>
          </a:solidFill>
          <a:ln xmlns:a="http://schemas.openxmlformats.org/drawingml/2006/main" w="9525">
            <a:solidFill>
              <a:srgbClr val="C6A3B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1. FINANCIACIÓN BÁSICA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8CABBA-0470-4426-8006-7978360D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14700"/>
            <a:ext cx="381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0C2AE4-5798-4E59-814B-9A265689B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71875"/>
            <a:ext cx="3143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8E9E0"/>
          </a:solidFill>
          <a:ln xmlns:a="http://schemas.openxmlformats.org/drawingml/2006/main" w="9525">
            <a:solidFill>
              <a:srgbClr val="D2A0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17. DEUDAS A LARGO PLAZO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63C814-851E-4C08-9BF5-7BA3A5D5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124325"/>
            <a:ext cx="381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8A2C14-C87B-49CE-9582-B0D96D50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381500"/>
            <a:ext cx="3143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1E5EE"/>
          </a:solidFill>
          <a:ln xmlns:a="http://schemas.openxmlformats.org/drawingml/2006/main" w="9525">
            <a:solidFill>
              <a:srgbClr val="C6A3B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170. DEUDAS A LARGO PLAZO</a:t>
            </a:r>
          </a:p>
          <a:p xmlns:a="http://schemas.openxmlformats.org/drawingml/2006/main">
            <a:pPr algn="ctr">
              <a:buNone/>
              <a:defRPr sz="105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CON ENTIDADES DE CRÉDITO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2FE711-C09D-4E11-88FA-A58D28A7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52625"/>
            <a:ext cx="581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AMPLIACIÓN REAL DEL CUADRO</a:t>
            </a:r>
          </a:p>
        </p:txBody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39567ffd9e4866"/>
          <a:stretch xmlns:a="http://schemas.openxmlformats.org/drawingml/2006/main"/>
        </p:blipFill>
        <p:spPr>
          <a:xfrm xmlns:a="http://schemas.openxmlformats.org/drawingml/2006/main">
            <a:off x="5098003" y="2400300"/>
            <a:ext cx="5710744" cy="2886075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AFAE18-C827-437A-A09F-FD50CBCC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990850"/>
            <a:ext cx="5715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08CFF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723882-A66A-47C5-88CF-8318F48DA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381625"/>
            <a:ext cx="9429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La expresión «a dos años» es decisiva: sitúa la deuda en el pasivo no corriente.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5.1. ¿CÓMO BUSCAR LAS CUENTAS QUE NECESITAS?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48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830217ec604979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6C9A13-1BE2-44D4-ABAB-CE89E5EC7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3. ÚLTIMO PASO: COMPRUEBA LA CUENTA EN LA PARTE QUINTA DEL PGC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9C5368-5ECE-439C-B3C9-4CAF33D30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857375"/>
            <a:ext cx="23812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0E2841"/>
          </a:solidFill>
          <a:ln xmlns:a="http://schemas.openxmlformats.org/drawingml/2006/main" w="9525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CUADRO PERSONALIZADO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f079f571f47e0"/>
          <a:stretch xmlns:a="http://schemas.openxmlformats.org/drawingml/2006/main"/>
        </p:blipFill>
        <p:spPr>
          <a:xfrm xmlns:a="http://schemas.openxmlformats.org/drawingml/2006/main">
            <a:off x="1572448" y="2333625"/>
            <a:ext cx="2189104" cy="309562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EE8812-C177-44D4-86DE-EC93DB357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143250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4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34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40796D-4998-4CC9-976A-72CD84B1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857375"/>
            <a:ext cx="6000750" cy="3571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E284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2AE368-32AE-403E-851A-00D1D9E4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000250"/>
            <a:ext cx="57150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E2841"/>
          </a:solidFill>
          <a:ln xmlns:a="http://schemas.openxmlformats.org/drawingml/2006/main" w="9525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PLAN GENERAL DE CONTABILIDAD DE PYMES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1434B3-A60E-41AE-9D15-4BCC6CB8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670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QUINTA PARTE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0BFC55-F518-409B-BC77-29066411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000375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DEFINICIONES Y RELACIONES CONTABLES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2A1A97-13E2-44AF-8366-98C233AF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619500"/>
            <a:ext cx="5143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DEFINICIÓN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Comprueba qué representa la cuenta.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98D126-09BA-4324-AD8F-284DFEEDB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429125"/>
            <a:ext cx="5143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9525">
            <a:solidFill>
              <a:srgbClr val="D9DEE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RELACIONES CONTABLES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Consulta cómo se utiliza habitualmente.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6ECF0E-0D6E-4662-B5D1-4F96FA92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619750"/>
            <a:ext cx="9286875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El cuadro personalizado ayuda a localizar, pero no incluye todas las cuentas. La referencia final es siempre el texto legal.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TEST 28 A 57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Páginas 135 a 144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Busca las cuentas en el anverso del cuadro personalizado y justifica la ruta: masa, grupo, subgrupo y cuenta.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Primero localiza la masa. Después, baja hasta la cuenta.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1e76f32f804a9f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EDF54-640E-4164-AA6B-A9C9EBB3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858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9737D"/>
                </a:solidFill>
              </a:defRPr>
            </a:pPr>
            <a:r>
              <a:rPr sz="1650" b="1">
                <a:solidFill>
                  <a:srgbClr val="69737D"/>
                </a:solidFill>
              </a:rPr>
              <a:t>ACTIVIDAD EN EL LIBRO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7F4EA-2D4F-458F-B26C-A5627AA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102C4A"/>
                </a:solidFill>
              </a:defRPr>
            </a:pPr>
            <a:r>
              <a:rPr sz="3900" b="1">
                <a:solidFill>
                  <a:srgbClr val="102C4A"/>
                </a:solidFill>
              </a:rPr>
              <a:t>EJERCICIO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3C739-396A-4F57-9B8F-D1A434C9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194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38CFF"/>
                </a:solidFill>
              </a:defRPr>
            </a:pPr>
            <a:r>
              <a:rPr sz="1875" b="1">
                <a:solidFill>
                  <a:srgbClr val="138CFF"/>
                </a:solidFill>
              </a:rPr>
              <a:t>Páginas 144 y 145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6D64-6A38-4290-9FED-9BB4E43C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86200"/>
            <a:ext cx="819150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58955-6292-4404-8E3A-7343925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0">
                <a:solidFill>
                  <a:srgbClr val="111820"/>
                </a:solidFill>
              </a:defRPr>
            </a:pPr>
            <a:r>
              <a:rPr sz="2100" b="0">
                <a:solidFill>
                  <a:srgbClr val="111820"/>
                </a:solidFill>
              </a:rPr>
              <a:t>Identifica las 16 cuentas utilizando el cuadro de cuentas personalizado.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4BD35-9295-4582-BDB0-ABAD5F01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829300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69737D"/>
                </a:solidFill>
              </a:defRPr>
            </a:pPr>
            <a:r>
              <a:rPr sz="1500" b="0">
                <a:solidFill>
                  <a:srgbClr val="69737D"/>
                </a:solidFill>
              </a:rPr>
              <a:t>Anota el nombre de la cuenta y su código entre paréntesis.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92c7de96b54d9e"/>
          <a:stretch xmlns:a="http://schemas.openxmlformats.org/drawingml/2006/main"/>
        </p:blipFill>
        <p:spPr>
          <a:xfrm xmlns:a="http://schemas.openxmlformats.org/drawingml/2006/main" rot="0" flipH="0" flipV="0">
            <a:off x="771525" y="581025"/>
            <a:ext cx="762000" cy="76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548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5.2. ¿QUÉ PARTES DEL PGC SON OBLIGATORIAS Y CUÁLES NO?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51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cd62f7b88448ba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E95AF5-0210-4CFF-AD25-62876D2E2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IDEA CLAVE: NO TODAS LAS PARTES DEL PGC TIENEN CARÁCTER OBLIGATORIO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A2C91D-3AE7-4555-BFD8-2BC14170D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05000"/>
            <a:ext cx="4524375" cy="3476625"/>
          </a:xfrm>
          <a:prstGeom xmlns:a="http://schemas.openxmlformats.org/drawingml/2006/main" prst="roundRect">
            <a:avLst>
              <a:gd name="adj" fmla="val 2192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9CCAC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63424F-6FCB-43D8-9653-B8B1D91DD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095500"/>
            <a:ext cx="41433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2A8482"/>
          </a:solidFill>
          <a:ln xmlns:a="http://schemas.openxmlformats.org/drawingml/2006/main" w="9525">
            <a:solidFill>
              <a:srgbClr val="2A8482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OBLIGATORIAS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1F1FD4-0027-4EF3-AC68-045527028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8575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A8482"/>
          </a:solidFill>
          <a:ln xmlns:a="http://schemas.openxmlformats.org/drawingml/2006/main" w="9525">
            <a:solidFill>
              <a:srgbClr val="2A8482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8FCECB-871C-4F64-8399-119641729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2857500"/>
            <a:ext cx="3171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Marco conceptual de la contabilidad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46B835-DC6F-4504-A20E-E8D002D8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571875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A8482"/>
          </a:solidFill>
          <a:ln xmlns:a="http://schemas.openxmlformats.org/drawingml/2006/main" w="9525">
            <a:solidFill>
              <a:srgbClr val="2A8482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E58D78-3433-42C7-8F07-89506785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571875"/>
            <a:ext cx="3171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Normas de registro y valoración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425382-B0AB-4A15-9AF9-70A22612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28625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A8482"/>
          </a:solidFill>
          <a:ln xmlns:a="http://schemas.openxmlformats.org/drawingml/2006/main" w="9525">
            <a:solidFill>
              <a:srgbClr val="2A8482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A98306-580F-4110-8E42-CC29348F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286250"/>
            <a:ext cx="3171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Cuentas anuales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E5B6F5-8000-4B09-8B12-8FEF25485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05000"/>
            <a:ext cx="4524375" cy="3476625"/>
          </a:xfrm>
          <a:prstGeom xmlns:a="http://schemas.openxmlformats.org/drawingml/2006/main" prst="roundRect">
            <a:avLst>
              <a:gd name="adj" fmla="val 2192"/>
            </a:avLst>
          </a:prstGeom>
          <a:noFill xmlns:a="http://schemas.openxmlformats.org/drawingml/2006/main"/>
          <a:ln xmlns:a="http://schemas.openxmlformats.org/drawingml/2006/main" w="14288">
            <a:solidFill>
              <a:srgbClr val="D9DEE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7DA8E8-C6A7-40AB-AF2D-737BA370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95500"/>
            <a:ext cx="4143375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E2841"/>
          </a:solidFill>
          <a:ln xmlns:a="http://schemas.openxmlformats.org/drawingml/2006/main" w="9525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NO OBLIGATORIAS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621A17-3F9F-434A-A73F-2368D33BF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0480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08CFF"/>
          </a:solidFill>
          <a:ln xmlns:a="http://schemas.openxmlformats.org/drawingml/2006/main" w="9525">
            <a:solidFill>
              <a:srgbClr val="008C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CAD2DD-D5C9-4D21-96FA-704E7CA3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048000"/>
            <a:ext cx="3171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Cuadro de cuentas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B51467-4D04-4678-946A-8581D53B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857625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08CFF"/>
          </a:solidFill>
          <a:ln xmlns:a="http://schemas.openxmlformats.org/drawingml/2006/main" w="9525">
            <a:solidFill>
              <a:srgbClr val="008C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F17C0E-14CB-47CF-8F26-25B0AFDDD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857625"/>
            <a:ext cx="3171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Definiciones y relaciones contables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FD8D91B-FBC2-491D-BCC4-425946A5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667250"/>
            <a:ext cx="3762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Pueden adaptarse a las necesidades de cada empresa.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2CE534-C55E-4923-887D-326D36D30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19750"/>
            <a:ext cx="93345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«No obligatorias» no significa prescindibles: sirven como guía para codificar y comprender las cuentas.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9330E-3098-42DF-95C2-114A922D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9737D"/>
                </a:solidFill>
              </a:defRPr>
            </a:pPr>
            <a:r>
              <a:rPr sz="975" b="1">
                <a:solidFill>
                  <a:srgbClr val="69737D"/>
                </a:solidFill>
              </a:rPr>
              <a:t>UT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602F9-2447-4679-B583-EEE53E21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11820"/>
                </a:solidFill>
              </a:defRPr>
            </a:pPr>
            <a:r>
              <a:rPr sz="2625" b="1">
                <a:solidFill>
                  <a:srgbClr val="111820"/>
                </a:solidFill>
              </a:rPr>
              <a:t>5.2. ¿QUÉ PARTES DEL PGC SON OBLIGATORIAS Y CUÁLES NO?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F4883-782A-45B3-A245-2F5BF300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096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68491-8801-48BA-BF72-430F6898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825" b="0" i="0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52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be5e381431455d"/>
          <a:stretch xmlns:a="http://schemas.openxmlformats.org/drawingml/2006/main"/>
        </p:blipFill>
        <p:spPr>
          <a:xfrm xmlns:a="http://schemas.openxmlformats.org/drawingml/2006/main" rot="0" flipH="0" flipV="0">
            <a:off x="609600" y="1547813"/>
            <a:ext cx="742950" cy="714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1B577-7078-4A90-849B-A51C7A19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70AC2-0E11-4286-9D55-142BDF48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11820"/>
                </a:solidFill>
              </a:defRPr>
            </a:pPr>
            <a:r>
              <a:rPr sz="1725" b="0">
                <a:solidFill>
                  <a:srgbClr val="111820"/>
                </a:solidFill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CC241-7707-49C1-8FB6-C7903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3425" y="68294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8CFF"/>
                </a:solidFill>
              </a:defRPr>
            </a:pPr>
            <a:r>
              <a:rPr sz="1350" b="1">
                <a:solidFill>
                  <a:srgbClr val="138CFF"/>
                </a:solidFill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2DDC1A-0131-4A5E-A86F-56592E1C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EJEMPLO VISUAL: CREAMOS UNA SUBCUENTA PARA UN PROVEEDOR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D524FD-FD99-466D-BE87-9BA1A417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857375"/>
            <a:ext cx="90487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Un restaurante compra alimentos a Supermercado Todo Rico, S. 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959F53-409D-47CA-8AAA-3D7492C1F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6670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CUENTA GENERAL DEL PGC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814E2A-12EA-425A-A99C-CC0B72A7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6670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CÓDIGO INTERNO DE LA EMPRESA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13DF47-4A25-44E6-98B2-EC345D30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048000"/>
            <a:ext cx="26670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0E2841"/>
          </a:solidFill>
          <a:ln xmlns:a="http://schemas.openxmlformats.org/drawingml/2006/main" w="9525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400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77A55D-FA96-4805-93B1-F366C71D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095625"/>
            <a:ext cx="1333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094692-8B17-4980-AEFF-606A0C1E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048000"/>
            <a:ext cx="26670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8BC8EE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08CFF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008CFF"/>
                </a:solidFill>
                <a:latin typeface="Calibri"/>
                <a:ea typeface="Calibri"/>
                <a:cs typeface="Calibri"/>
              </a:rPr>
              <a:t>.00025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7CD32C-0034-4695-BA27-15DF9810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9528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Proveedores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079B9F-BFAA-452E-B7B4-41704629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952875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Identifica al proveedor concreto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0EA57F-2D47-4CE2-B6E0-C1A80A97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476750"/>
            <a:ext cx="647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69737D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69737D"/>
                </a:solidFill>
                <a:latin typeface="Calibri"/>
                <a:ea typeface="Calibri"/>
                <a:cs typeface="Calibri"/>
              </a:rPr>
              <a:t>SUBCUENTA PERSONALIZADA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5692C3-E529-4034-92BD-5B2D1C3CE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10125"/>
            <a:ext cx="8572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E284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400.00025  SUPERMERCADO TODO RICO, S. L.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F2908E-021E-484A-B7C8-B35F184B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667375"/>
            <a:ext cx="904875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9F5FC"/>
          </a:solidFill>
          <a:ln xmlns:a="http://schemas.openxmlformats.org/drawingml/2006/main" w="9525">
            <a:solidFill>
              <a:srgbClr val="B7DDF4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E2841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Los tres primeros dígitos mantienen la relación con la cuenta 400; el resto permite adaptar la contabilidad a la empresa.</a:t>
            </a:r>
          </a:p>
        </p:txBody>
      </p:sp>
    </p:spTree>
    <p:extLst>
      <p:ext uri="{BB962C8B-B14F-4D97-AF65-F5344CB8AC3E}">
        <p14:creationId xmlns:p14="http://schemas.microsoft.com/office/powerpoint/2010/main" val="8790693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2026-08-28T12:21:21.7650000Z</dcterms:created>
  <dcterms:modified xsi:type="dcterms:W3CDTF">2026-08-28T12:21:21.7650000Z</dcterms:modified>
</coreProperties>
</file>