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91"/>
    <p:restoredTop sz="94658"/>
  </p:normalViewPr>
  <p:slideViewPr>
    <p:cSldViewPr snapToGrid="0">
      <p:cViewPr varScale="1">
        <p:scale>
          <a:sx n="120" d="100"/>
          <a:sy n="120" d="100"/>
        </p:scale>
        <p:origin x="10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page 1: unit title and unit number.</a:t>
            </a:r>
          </a:p>
          <a:p>
            <a:r>
              <a:t>- UT3_Puntos1a5_2_Revisado_v13.pptx, slide 1: visual and structural reference.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page 1: point title and boxed definition of operación mercantil.</a:t>
            </a:r>
          </a:p>
          <a:p>
            <a:r>
              <a:t>- LTC UT 2(1).pdf, page 2: fundamental objective of the unit.</a:t>
            </a:r>
          </a:p>
          <a:p>
            <a:r>
              <a:t>- UT3_Puntos1a5_2_Revisado_v13.pptx, slide 18: visual and structural reference.</a:t>
            </a:r>
          </a:p>
          <a:p>
            <a:r>
              <a:t>- Lightbulb: asset already used in the UT.1 and UT.3 presentations.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page 2: complete boxed text for point 2.</a:t>
            </a:r>
          </a:p>
          <a:p>
            <a:r>
              <a:t>- UT2_Presentacion_v1.pptx, slide 2: visual and structural pattern.</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page 3: purpose and information recorded in libros mayores.</a:t>
            </a:r>
          </a:p>
          <a:p>
            <a:r>
              <a:t>- UT2_Presentacion_v1.pptx, slide 2: visual and structural pattern.</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page 3: original account-in-T figure and terminology.</a:t>
            </a:r>
          </a:p>
          <a:p>
            <a:r>
              <a:t>- UT2_Presentacion_v2.pptx, slide 5: inherited wording, title, lightbulb, border, summary, and visual style.</a:t>
            </a:r>
          </a:p>
          <a:p>
            <a:r>
              <a:t>- The raster figure has been redrawn with editable native PowerPoint text boxes, lines, and simple shapes.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book page 72 / PDF page 4: convention for asset and expense accounts.</a:t>
            </a:r>
          </a:p>
          <a:p>
            <a:r>
              <a:t>- UT2_Presentacion_v3.pptx, slide 4: inherited layout and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book page 73 / PDF page 5: convention for liability, equity, and income accounts.</a:t>
            </a:r>
          </a:p>
          <a:p>
            <a:r>
              <a:t>- UT2_Presentacion_v3.pptx, slide 4: inherited layout and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book page 73 / PDF pages 5-6: tests 1, 2, and 3.</a:t>
            </a:r>
          </a:p>
          <a:p>
            <a:r>
              <a:t>- UT3_Puntos1a5_2_Revisado_v13.pptx, slide 7: established centered grouped-test layout.</a:t>
            </a:r>
          </a:p>
          <a:p>
            <a:r>
              <a:t>- Correct answers for teacher reference: Test 1 C; Test 2 B; Test 3 C.</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6: point 2.2 learning sequence and comparison of the intuitive and ledger methods.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6-7: exercise 1 statement and requested intuitive old-fashioned solution method.</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7: tests 4 and 5.</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8: step 1 and the six T accounts used in the worked example.</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8: step 2 and the absence of opening balances in a newly incorporated company.</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8: step 3 reasoning method before recording each operation.</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9: step 3, operation 1, reasoning and cumulative ledger entries.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9-10: step 3, operation 2, reasoning and cumulative ledger entries.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10: step 3, operation 3, reasoning and cumulative ledger entries.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10-11: step 3, operation 4, reasoning and cumulative ledger entries.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11: step 3, operation 5, reasoning and cumulative ledger entries.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11: step 4 and the six T accounts before calculating their balances.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11-12: test 6 about the Bank account balance.</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12: highlighted definitions of liquidating an account and calculating its balance.</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12-13: highlighted definitions of debtor balance, creditor balance and balancing an account.</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13: highlighted definition of closing an account and the closed Bank T account.</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13-14: closing entries and balances for all six accounts.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14: step 5, the six account balances and the resulting Balance Sheet.</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pages 14-15: highlighted theory about opening the next exercise and the six opening T accounts.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2(1).pdf, PDF page 16: exercise 2 statement and requested tasks.</a:t>
            </a:r>
          </a:p>
          <a:p>
            <a:r>
              <a:t>- UT2_Presentacion_v5.pptx: inherited approved visual language.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Contenido: LTC UT 2.pdf, págs. 16–17, material aportado por el usuario.</a:t>
            </a:r>
          </a:p>
          <a:p>
            <a:r>
              <a:t>- Diseño e iconos: UT2_Presentacion_v7.pptx, material aportado por el usuario.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Contenido: LTC UT 2.pdf, págs. 16–17, material aportado por el usuario.</a:t>
            </a:r>
          </a:p>
          <a:p>
            <a:r>
              <a:t>- Diseño e iconos: UT2_Presentacion_v7.pptx, material aportado por el usuario.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2.pdf, páginas 86-87.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2.pdf, páginas 86-87.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2.pdf, páginas 86-87.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2.pdf, páginas 86-87.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ES"/>
          </a:p>
        </p:txBody>
      </p:sp>
      <p:sp>
        <p:nvSpPr>
          <p:cNvPr id="3" name="Notes Placeholder 2"/>
          <p:cNvSpPr>
            <a:spLocks noGrp="1"/>
          </p:cNvSpPr>
          <p:nvPr>
            <p:ph type="body" idx="1"/>
          </p:nvPr>
        </p:nvSpPr>
        <p:spPr/>
        <p:txBody>
          <a:bodyPr/>
          <a:lstStyle/>
          <a:p>
            <a:r>
              <a:t>[Sources]</a:t>
            </a:r>
          </a:p>
          <a:p>
            <a:r>
              <a:t>- LTC UT 2.pdf, páginas 86-87.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EAAD468-4DB1-4B13-AD62-C33E3AE905E1}"/>
              </a:ext>
            </a:extLst>
          </p:cNvPr>
          <p:cNvSpPr>
            <a:spLocks noGrp="1"/>
          </p:cNvSpPr>
          <p:nvPr/>
        </p:nvSpPr>
        <p:spPr>
          <a:xfrm>
            <a:off x="457200" y="400050"/>
            <a:ext cx="4762500" cy="247650"/>
          </a:xfrm>
          <a:prstGeom prst="rect">
            <a:avLst/>
          </a:prstGeom>
          <a:noFill/>
          <a:ln w="0">
            <a:noFill/>
          </a:ln>
        </p:spPr>
        <p:txBody>
          <a:bodyPr anchor="ctr"/>
          <a:lstStyle/>
          <a:p>
            <a:pPr algn="l">
              <a:buNone/>
              <a:defRPr sz="1050" b="1">
                <a:solidFill>
                  <a:srgbClr val="69737D"/>
                </a:solidFill>
              </a:defRPr>
            </a:pPr>
            <a:r>
              <a:rPr sz="1050" b="1">
                <a:solidFill>
                  <a:srgbClr val="69737D"/>
                </a:solidFill>
              </a:rPr>
              <a:t>LECCIONES DE TÉCNICA CONTABLE</a:t>
            </a:r>
          </a:p>
        </p:txBody>
      </p:sp>
      <p:sp>
        <p:nvSpPr>
          <p:cNvPr id="2" name="Rectángulo 1">
            <a:extLst>
              <a:ext uri="{FF2B5EF4-FFF2-40B4-BE49-F238E27FC236}">
                <a16:creationId xmlns:a16="http://schemas.microsoft.com/office/drawing/2014/main" id="{D3B3C371-99C4-4810-88FB-302E3DE78864}"/>
              </a:ext>
            </a:extLst>
          </p:cNvPr>
          <p:cNvSpPr>
            <a:spLocks noGrp="1"/>
          </p:cNvSpPr>
          <p:nvPr/>
        </p:nvSpPr>
        <p:spPr>
          <a:xfrm>
            <a:off x="457200" y="1428750"/>
            <a:ext cx="6858000" cy="2000250"/>
          </a:xfrm>
          <a:prstGeom prst="rect">
            <a:avLst/>
          </a:prstGeom>
          <a:noFill/>
          <a:ln w="0">
            <a:noFill/>
          </a:ln>
        </p:spPr>
        <p:txBody>
          <a:bodyPr anchor="ctr"/>
          <a:lstStyle/>
          <a:p>
            <a:pPr algn="l">
              <a:buNone/>
              <a:defRPr sz="3600" b="1">
                <a:solidFill>
                  <a:srgbClr val="102C4A"/>
                </a:solidFill>
              </a:defRPr>
            </a:pPr>
            <a:r>
              <a:rPr sz="3600" b="1">
                <a:solidFill>
                  <a:srgbClr val="102C4A"/>
                </a:solidFill>
              </a:rPr>
              <a:t>METODOLOGÍA CONTABLE</a:t>
            </a:r>
          </a:p>
        </p:txBody>
      </p:sp>
      <p:sp>
        <p:nvSpPr>
          <p:cNvPr id="3" name="Rectángulo 2">
            <a:extLst>
              <a:ext uri="{FF2B5EF4-FFF2-40B4-BE49-F238E27FC236}">
                <a16:creationId xmlns:a16="http://schemas.microsoft.com/office/drawing/2014/main" id="{BBA2A77F-102B-4FC7-B444-A9ACDF874547}"/>
              </a:ext>
            </a:extLst>
          </p:cNvPr>
          <p:cNvSpPr>
            <a:spLocks noGrp="1"/>
          </p:cNvSpPr>
          <p:nvPr/>
        </p:nvSpPr>
        <p:spPr>
          <a:xfrm>
            <a:off x="457200" y="3714750"/>
            <a:ext cx="2381250" cy="47625"/>
          </a:xfrm>
          <a:prstGeom prst="rect">
            <a:avLst/>
          </a:prstGeom>
          <a:solidFill>
            <a:srgbClr val="31B9E9"/>
          </a:solidFill>
          <a:ln w="0">
            <a:noFill/>
          </a:ln>
        </p:spPr>
        <p:txBody>
          <a:bodyPr/>
          <a:lstStyle/>
          <a:p>
            <a:endParaRPr lang="es-ES"/>
          </a:p>
        </p:txBody>
      </p:sp>
      <p:sp>
        <p:nvSpPr>
          <p:cNvPr id="4" name="Rectángulo 3">
            <a:extLst>
              <a:ext uri="{FF2B5EF4-FFF2-40B4-BE49-F238E27FC236}">
                <a16:creationId xmlns:a16="http://schemas.microsoft.com/office/drawing/2014/main" id="{F02D92CD-EC23-4313-BBDE-53BB59CBF051}"/>
              </a:ext>
            </a:extLst>
          </p:cNvPr>
          <p:cNvSpPr>
            <a:spLocks noGrp="1"/>
          </p:cNvSpPr>
          <p:nvPr/>
        </p:nvSpPr>
        <p:spPr>
          <a:xfrm>
            <a:off x="457200" y="4095750"/>
            <a:ext cx="4953000" cy="304800"/>
          </a:xfrm>
          <a:prstGeom prst="rect">
            <a:avLst/>
          </a:prstGeom>
          <a:noFill/>
          <a:ln w="0">
            <a:noFill/>
          </a:ln>
        </p:spPr>
        <p:txBody>
          <a:bodyPr anchor="ctr"/>
          <a:lstStyle/>
          <a:p>
            <a:pPr algn="l">
              <a:buNone/>
              <a:defRPr sz="1500" b="1">
                <a:solidFill>
                  <a:srgbClr val="111820"/>
                </a:solidFill>
              </a:defRPr>
            </a:pPr>
            <a:r>
              <a:rPr sz="1500" b="1">
                <a:solidFill>
                  <a:srgbClr val="111820"/>
                </a:solidFill>
              </a:rPr>
              <a:t>UNIDAD DE TRABAJO 2</a:t>
            </a:r>
          </a:p>
        </p:txBody>
      </p:sp>
    </p:spTree>
    <p:extLst>
      <p:ext uri="{BB962C8B-B14F-4D97-AF65-F5344CB8AC3E}">
        <p14:creationId xmlns:p14="http://schemas.microsoft.com/office/powerpoint/2010/main" val="534136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1. LAS OPERACIONES MERCANTILES DESDE
LA PERSPECTIVA CONTABLE</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anchor="ctr"/>
          <a:lstStyle/>
          <a:p>
            <a:pPr algn="l">
              <a:buNone/>
              <a:defRPr sz="1725" b="0">
                <a:solidFill>
                  <a:srgbClr val="111820"/>
                </a:solidFill>
              </a:defRPr>
            </a:pPr>
            <a:r>
              <a:rPr sz="1725" b="0">
                <a:solidFill>
                  <a:srgbClr val="111820"/>
                </a:solidFill>
              </a:rPr>
              <a:t>Se entiende por operación mercantil cualquier acto, contrato o transacción realizado con fines comerciales o empresariales.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OBJETIVO FUNDAMENTAL: APRENDER LA TÉCNICA DE REGISTRO CONTABLE DE LAS OPERACIONES</a:t>
            </a:r>
          </a:p>
        </p:txBody>
      </p:sp>
    </p:spTree>
    <p:extLst>
      <p:ext uri="{BB962C8B-B14F-4D97-AF65-F5344CB8AC3E}">
        <p14:creationId xmlns:p14="http://schemas.microsoft.com/office/powerpoint/2010/main" val="879069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 TEORÍA DE LAS CUENTAS</a:t>
            </a:r>
          </a:p>
          <a:p>
            <a:pPr algn="l">
              <a:buNone/>
              <a:defRPr sz="2625" b="1">
                <a:solidFill>
                  <a:srgbClr val="111820"/>
                </a:solidFill>
              </a:defRPr>
            </a:pPr>
            <a:r>
              <a:rPr sz="2625" b="1">
                <a:solidFill>
                  <a:srgbClr val="111820"/>
                </a:solidFill>
              </a:rPr>
              <a:t>TIPOS · TERMINOLOGÍA · CONVENIO DE CARGO Y ABONO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anchor="ctr"/>
          <a:lstStyle/>
          <a:p>
            <a:pPr algn="l">
              <a:buNone/>
              <a:defRPr sz="1725" b="0">
                <a:solidFill>
                  <a:srgbClr val="111820"/>
                </a:solidFill>
              </a:defRPr>
            </a:pPr>
            <a:r>
              <a:rPr sz="1725" b="0">
                <a:solidFill>
                  <a:srgbClr val="111820"/>
                </a:solidFill>
              </a:rPr>
              <a:t>Todas las operaciones que deben registrarse en contabilidad para obtener el Balance de Situación y la Cuenta de Pérdidas y Ganancias se anotan en dos libros:</a:t>
            </a:r>
          </a:p>
          <a:p>
            <a:pPr algn="l">
              <a:buNone/>
              <a:defRPr sz="1725" b="0">
                <a:solidFill>
                  <a:srgbClr val="111820"/>
                </a:solidFill>
              </a:defRPr>
            </a:pPr>
            <a:endParaRPr sz="1725" b="0">
              <a:solidFill>
                <a:srgbClr val="111820"/>
              </a:solidFill>
            </a:endParaRPr>
          </a:p>
          <a:p>
            <a:pPr algn="l">
              <a:buNone/>
              <a:defRPr sz="1725" b="0">
                <a:solidFill>
                  <a:srgbClr val="111820"/>
                </a:solidFill>
              </a:defRPr>
            </a:pPr>
            <a:r>
              <a:rPr sz="1725" b="0">
                <a:solidFill>
                  <a:srgbClr val="111820"/>
                </a:solidFill>
              </a:rPr>
              <a:t>El libro Diario: lleva un registro cronológico de todas las transacciones contables de una empresa, donde se anotan todos los hechos económicos conforme ocurren.</a:t>
            </a:r>
          </a:p>
          <a:p>
            <a:pPr algn="l">
              <a:buNone/>
              <a:defRPr sz="1725" b="0">
                <a:solidFill>
                  <a:srgbClr val="111820"/>
                </a:solidFill>
              </a:defRPr>
            </a:pPr>
            <a:endParaRPr sz="1725" b="0">
              <a:solidFill>
                <a:srgbClr val="111820"/>
              </a:solidFill>
            </a:endParaRPr>
          </a:p>
          <a:p>
            <a:pPr algn="l">
              <a:buNone/>
              <a:defRPr sz="1725" b="0">
                <a:solidFill>
                  <a:srgbClr val="111820"/>
                </a:solidFill>
              </a:defRPr>
            </a:pPr>
            <a:r>
              <a:rPr sz="1725" b="0">
                <a:solidFill>
                  <a:srgbClr val="111820"/>
                </a:solidFill>
              </a:rPr>
              <a:t>El libro Mayor: en el que se anotan los movimientos que se han producido en cada cuenta y su saldo.</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DIARIO: HECHOS EN ORDEN · MAYOR: MOVIMIENTOS Y SALDO DE CADA CUENTA</a:t>
            </a:r>
          </a:p>
        </p:txBody>
      </p:sp>
    </p:spTree>
    <p:extLst>
      <p:ext uri="{BB962C8B-B14F-4D97-AF65-F5344CB8AC3E}">
        <p14:creationId xmlns:p14="http://schemas.microsoft.com/office/powerpoint/2010/main" val="879069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2.1. LIBROS MAYORES</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4</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anchor="ctr"/>
          <a:lstStyle/>
          <a:p>
            <a:pPr algn="l">
              <a:buNone/>
              <a:defRPr sz="1725" b="0">
                <a:solidFill>
                  <a:srgbClr val="111820"/>
                </a:solidFill>
              </a:defRPr>
            </a:pPr>
            <a:r>
              <a:rPr sz="1725" b="0">
                <a:solidFill>
                  <a:srgbClr val="111820"/>
                </a:solidFill>
              </a:rPr>
              <a:t>Los libros mayores sirven para anotar los movimientos de las cuentas de forma ordenada. Los utilizamos para representar y medir cualquier elemento patrimonial.</a:t>
            </a:r>
          </a:p>
          <a:p>
            <a:pPr algn="l">
              <a:buNone/>
              <a:defRPr sz="1725" b="0">
                <a:solidFill>
                  <a:srgbClr val="111820"/>
                </a:solidFill>
              </a:defRPr>
            </a:pPr>
            <a:endParaRPr sz="1725" b="0">
              <a:solidFill>
                <a:srgbClr val="111820"/>
              </a:solidFill>
            </a:endParaRPr>
          </a:p>
          <a:p>
            <a:pPr algn="l">
              <a:buNone/>
              <a:defRPr sz="1725" b="0">
                <a:solidFill>
                  <a:srgbClr val="111820"/>
                </a:solidFill>
              </a:defRPr>
            </a:pPr>
            <a:r>
              <a:rPr sz="1725" b="0">
                <a:solidFill>
                  <a:srgbClr val="111820"/>
                </a:solidFill>
              </a:rPr>
              <a:t>En cada cuenta anotamos:</a:t>
            </a:r>
          </a:p>
          <a:p>
            <a:pPr algn="l">
              <a:buNone/>
              <a:defRPr sz="1725" b="0">
                <a:solidFill>
                  <a:srgbClr val="111820"/>
                </a:solidFill>
              </a:defRPr>
            </a:pPr>
            <a:r>
              <a:rPr sz="1725" b="0">
                <a:solidFill>
                  <a:srgbClr val="111820"/>
                </a:solidFill>
              </a:rPr>
              <a:t>- su importe inicial,</a:t>
            </a:r>
          </a:p>
          <a:p>
            <a:pPr algn="l">
              <a:buNone/>
              <a:defRPr sz="1725" b="0">
                <a:solidFill>
                  <a:srgbClr val="111820"/>
                </a:solidFill>
              </a:defRPr>
            </a:pPr>
            <a:r>
              <a:rPr sz="1725" b="0">
                <a:solidFill>
                  <a:srgbClr val="111820"/>
                </a:solidFill>
              </a:rPr>
              <a:t>- sus aumentos y disminuciones,</a:t>
            </a:r>
          </a:p>
          <a:p>
            <a:pPr algn="l">
              <a:buNone/>
              <a:defRPr sz="1725" b="0">
                <a:solidFill>
                  <a:srgbClr val="111820"/>
                </a:solidFill>
              </a:defRPr>
            </a:pPr>
            <a:r>
              <a:rPr sz="1725" b="0">
                <a:solidFill>
                  <a:srgbClr val="111820"/>
                </a:solidFill>
              </a:rPr>
              <a:t>- y obtenemos su valor.</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IMPORTE INICIAL + VARIACIONES = VALOR DE LA CUENTA</a:t>
            </a:r>
          </a:p>
        </p:txBody>
      </p:sp>
    </p:spTree>
    <p:extLst>
      <p:ext uri="{BB962C8B-B14F-4D97-AF65-F5344CB8AC3E}">
        <p14:creationId xmlns:p14="http://schemas.microsoft.com/office/powerpoint/2010/main" val="879069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2.1. LIBROS MAYORES: LA CUENTA EN T</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5</a:t>
            </a:r>
          </a:p>
        </p:txBody>
      </p:sp>
      <p:pic>
        <p:nvPicPr>
          <p:cNvPr id="38" name="Imagen 3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DEBE = IZQUIERDA · HABER = DERECHA · CARGAR = ANOTAR EN EL DEBE · ABONAR = ANOTAR EN EL HABER</a:t>
            </a:r>
          </a:p>
        </p:txBody>
      </p:sp>
      <p:sp>
        <p:nvSpPr>
          <p:cNvPr id="12" name="editable-account-definition-panel">
            <a:extLst>
              <a:ext uri="{FF2B5EF4-FFF2-40B4-BE49-F238E27FC236}">
                <a16:creationId xmlns:a16="http://schemas.microsoft.com/office/drawing/2014/main" id="{C1F4F15B-3D9A-4D80-A72B-A24C7CCFDA94}"/>
              </a:ext>
            </a:extLst>
          </p:cNvPr>
          <p:cNvSpPr>
            <a:spLocks noGrp="1"/>
          </p:cNvSpPr>
          <p:nvPr/>
        </p:nvSpPr>
        <p:spPr>
          <a:xfrm>
            <a:off x="2762250" y="1619250"/>
            <a:ext cx="6858000" cy="552450"/>
          </a:xfrm>
          <a:prstGeom prst="roundRect">
            <a:avLst>
              <a:gd name="adj" fmla="val 20690"/>
            </a:avLst>
          </a:prstGeom>
          <a:noFill/>
          <a:ln w="11906">
            <a:solidFill>
              <a:srgbClr val="B8DBFF"/>
            </a:solidFill>
            <a:prstDash val="solid"/>
          </a:ln>
        </p:spPr>
        <p:txBody>
          <a:bodyPr/>
          <a:lstStyle/>
          <a:p>
            <a:endParaRPr lang="es-ES"/>
          </a:p>
        </p:txBody>
      </p:sp>
      <p:sp>
        <p:nvSpPr>
          <p:cNvPr id="13" name="editable-account-definition">
            <a:extLst>
              <a:ext uri="{FF2B5EF4-FFF2-40B4-BE49-F238E27FC236}">
                <a16:creationId xmlns:a16="http://schemas.microsoft.com/office/drawing/2014/main" id="{5F04276C-EED9-448B-8341-EB163F5076E8}"/>
              </a:ext>
            </a:extLst>
          </p:cNvPr>
          <p:cNvSpPr>
            <a:spLocks noGrp="1"/>
          </p:cNvSpPr>
          <p:nvPr/>
        </p:nvSpPr>
        <p:spPr>
          <a:xfrm>
            <a:off x="2952750" y="1676400"/>
            <a:ext cx="6477000" cy="438150"/>
          </a:xfrm>
          <a:prstGeom prst="rect">
            <a:avLst/>
          </a:prstGeom>
          <a:noFill/>
          <a:ln w="0">
            <a:noFill/>
            <a:prstDash val="solid"/>
          </a:ln>
        </p:spPr>
        <p:txBody>
          <a:bodyPr lIns="57150" tIns="38100" rIns="57150" bIns="38100" anchor="ctr">
            <a:normAutofit fontScale="89297"/>
          </a:bodyPr>
          <a:lstStyle/>
          <a:p>
            <a:pPr algn="ctr">
              <a:buNone/>
              <a:defRPr sz="1500" b="0">
                <a:solidFill>
                  <a:srgbClr val="111820"/>
                </a:solidFill>
                <a:latin typeface="Calibri"/>
                <a:ea typeface="Calibri"/>
                <a:cs typeface="Calibri"/>
              </a:defRPr>
            </a:pPr>
            <a:r>
              <a:rPr sz="1500" b="0">
                <a:solidFill>
                  <a:srgbClr val="111820"/>
                </a:solidFill>
                <a:latin typeface="Calibri"/>
                <a:ea typeface="Calibri"/>
                <a:cs typeface="Calibri"/>
              </a:rPr>
              <a:t>Las cuentas se representan mediante una </a:t>
            </a:r>
            <a:r>
              <a:rPr sz="1500" b="1">
                <a:solidFill>
                  <a:srgbClr val="111820"/>
                </a:solidFill>
                <a:latin typeface="Calibri"/>
                <a:ea typeface="Calibri"/>
                <a:cs typeface="Calibri"/>
              </a:rPr>
              <a:t>T</a:t>
            </a:r>
            <a:r>
              <a:rPr sz="1500" b="0">
                <a:solidFill>
                  <a:srgbClr val="111820"/>
                </a:solidFill>
                <a:latin typeface="Calibri"/>
                <a:ea typeface="Calibri"/>
                <a:cs typeface="Calibri"/>
              </a:rPr>
              <a:t>. En el centro anotamos el nombre de la cuenta.</a:t>
            </a:r>
          </a:p>
        </p:txBody>
      </p:sp>
      <p:sp>
        <p:nvSpPr>
          <p:cNvPr id="14" name="editable-debe-area">
            <a:extLst>
              <a:ext uri="{FF2B5EF4-FFF2-40B4-BE49-F238E27FC236}">
                <a16:creationId xmlns:a16="http://schemas.microsoft.com/office/drawing/2014/main" id="{9672C874-FFE1-4B1C-9165-BD30BA7DB864}"/>
              </a:ext>
            </a:extLst>
          </p:cNvPr>
          <p:cNvSpPr>
            <a:spLocks noGrp="1"/>
          </p:cNvSpPr>
          <p:nvPr/>
        </p:nvSpPr>
        <p:spPr>
          <a:xfrm>
            <a:off x="3143250" y="2695575"/>
            <a:ext cx="2952750" cy="1428750"/>
          </a:xfrm>
          <a:prstGeom prst="rect">
            <a:avLst/>
          </a:prstGeom>
          <a:noFill/>
          <a:ln w="9525">
            <a:solidFill>
              <a:srgbClr val="B8DBFF"/>
            </a:solidFill>
            <a:prstDash val="solid"/>
          </a:ln>
        </p:spPr>
        <p:txBody>
          <a:bodyPr/>
          <a:lstStyle/>
          <a:p>
            <a:endParaRPr lang="es-ES"/>
          </a:p>
        </p:txBody>
      </p:sp>
      <p:sp>
        <p:nvSpPr>
          <p:cNvPr id="15" name="editable-haber-area">
            <a:extLst>
              <a:ext uri="{FF2B5EF4-FFF2-40B4-BE49-F238E27FC236}">
                <a16:creationId xmlns:a16="http://schemas.microsoft.com/office/drawing/2014/main" id="{C149EC52-2E10-4FED-B616-6B0699F82A41}"/>
              </a:ext>
            </a:extLst>
          </p:cNvPr>
          <p:cNvSpPr>
            <a:spLocks noGrp="1"/>
          </p:cNvSpPr>
          <p:nvPr/>
        </p:nvSpPr>
        <p:spPr>
          <a:xfrm>
            <a:off x="6115050" y="2695575"/>
            <a:ext cx="2952750" cy="1428750"/>
          </a:xfrm>
          <a:prstGeom prst="rect">
            <a:avLst/>
          </a:prstGeom>
          <a:noFill/>
          <a:ln w="9525">
            <a:solidFill>
              <a:srgbClr val="D9E2EC"/>
            </a:solidFill>
            <a:prstDash val="solid"/>
          </a:ln>
        </p:spPr>
        <p:txBody>
          <a:bodyPr/>
          <a:lstStyle/>
          <a:p>
            <a:endParaRPr lang="es-ES"/>
          </a:p>
        </p:txBody>
      </p:sp>
      <p:sp>
        <p:nvSpPr>
          <p:cNvPr id="16" name="editable-t-horizontal-line">
            <a:extLst>
              <a:ext uri="{FF2B5EF4-FFF2-40B4-BE49-F238E27FC236}">
                <a16:creationId xmlns:a16="http://schemas.microsoft.com/office/drawing/2014/main" id="{963114FF-E85E-4FE4-A110-331A31941AB3}"/>
              </a:ext>
            </a:extLst>
          </p:cNvPr>
          <p:cNvSpPr>
            <a:spLocks noGrp="1"/>
          </p:cNvSpPr>
          <p:nvPr/>
        </p:nvSpPr>
        <p:spPr>
          <a:xfrm>
            <a:off x="3143250" y="2686050"/>
            <a:ext cx="5924550" cy="0"/>
          </a:xfrm>
          <a:prstGeom prst="line">
            <a:avLst/>
          </a:prstGeom>
          <a:noFill/>
          <a:ln w="28575">
            <a:solidFill>
              <a:srgbClr val="102C4A"/>
            </a:solidFill>
            <a:prstDash val="solid"/>
          </a:ln>
        </p:spPr>
        <p:txBody>
          <a:bodyPr/>
          <a:lstStyle/>
          <a:p>
            <a:endParaRPr lang="es-ES"/>
          </a:p>
        </p:txBody>
      </p:sp>
      <p:sp>
        <p:nvSpPr>
          <p:cNvPr id="17" name="editable-t-vertical-line">
            <a:extLst>
              <a:ext uri="{FF2B5EF4-FFF2-40B4-BE49-F238E27FC236}">
                <a16:creationId xmlns:a16="http://schemas.microsoft.com/office/drawing/2014/main" id="{D04E5AAB-3654-45B2-B882-E8D2185030AD}"/>
              </a:ext>
            </a:extLst>
          </p:cNvPr>
          <p:cNvSpPr>
            <a:spLocks noGrp="1"/>
          </p:cNvSpPr>
          <p:nvPr/>
        </p:nvSpPr>
        <p:spPr>
          <a:xfrm>
            <a:off x="6105525" y="2686050"/>
            <a:ext cx="0" cy="1438275"/>
          </a:xfrm>
          <a:prstGeom prst="line">
            <a:avLst/>
          </a:prstGeom>
          <a:noFill/>
          <a:ln w="28575">
            <a:solidFill>
              <a:srgbClr val="102C4A"/>
            </a:solidFill>
            <a:prstDash val="solid"/>
          </a:ln>
        </p:spPr>
        <p:txBody>
          <a:bodyPr/>
          <a:lstStyle/>
          <a:p>
            <a:endParaRPr lang="es-ES"/>
          </a:p>
        </p:txBody>
      </p:sp>
      <p:sp>
        <p:nvSpPr>
          <p:cNvPr id="18" name="editable-account-title">
            <a:extLst>
              <a:ext uri="{FF2B5EF4-FFF2-40B4-BE49-F238E27FC236}">
                <a16:creationId xmlns:a16="http://schemas.microsoft.com/office/drawing/2014/main" id="{C5F9096F-4CC0-4EF9-AABA-2593B9473AC4}"/>
              </a:ext>
            </a:extLst>
          </p:cNvPr>
          <p:cNvSpPr>
            <a:spLocks noGrp="1"/>
          </p:cNvSpPr>
          <p:nvPr/>
        </p:nvSpPr>
        <p:spPr>
          <a:xfrm>
            <a:off x="3619500" y="2257425"/>
            <a:ext cx="4972050" cy="381000"/>
          </a:xfrm>
          <a:prstGeom prst="rect">
            <a:avLst/>
          </a:prstGeom>
          <a:noFill/>
          <a:ln w="0">
            <a:noFill/>
            <a:prstDash val="solid"/>
          </a:ln>
        </p:spPr>
        <p:txBody>
          <a:bodyPr lIns="57150" tIns="38100" rIns="57150" bIns="38100" anchor="ctr">
            <a:normAutofit/>
          </a:bodyPr>
          <a:lstStyle/>
          <a:p>
            <a:pPr algn="ctr">
              <a:buNone/>
              <a:defRPr sz="1650" b="1">
                <a:solidFill>
                  <a:srgbClr val="102C4A"/>
                </a:solidFill>
                <a:latin typeface="Calibri"/>
                <a:ea typeface="Calibri"/>
                <a:cs typeface="Calibri"/>
              </a:defRPr>
            </a:pPr>
            <a:r>
              <a:rPr sz="1650" b="1">
                <a:solidFill>
                  <a:srgbClr val="102C4A"/>
                </a:solidFill>
                <a:latin typeface="Calibri"/>
                <a:ea typeface="Calibri"/>
                <a:cs typeface="Calibri"/>
              </a:rPr>
              <a:t>TÍTULO DE LA CUENTA</a:t>
            </a:r>
          </a:p>
        </p:txBody>
      </p:sp>
      <p:sp>
        <p:nvSpPr>
          <p:cNvPr id="19" name="editable-debe-label">
            <a:extLst>
              <a:ext uri="{FF2B5EF4-FFF2-40B4-BE49-F238E27FC236}">
                <a16:creationId xmlns:a16="http://schemas.microsoft.com/office/drawing/2014/main" id="{D67BA186-2815-46ED-BC17-A0B90CB00573}"/>
              </a:ext>
            </a:extLst>
          </p:cNvPr>
          <p:cNvSpPr>
            <a:spLocks noGrp="1"/>
          </p:cNvSpPr>
          <p:nvPr/>
        </p:nvSpPr>
        <p:spPr>
          <a:xfrm>
            <a:off x="3381375" y="2857500"/>
            <a:ext cx="2476500" cy="361950"/>
          </a:xfrm>
          <a:prstGeom prst="rect">
            <a:avLst/>
          </a:prstGeom>
          <a:noFill/>
          <a:ln w="0">
            <a:noFill/>
            <a:prstDash val="solid"/>
          </a:ln>
        </p:spPr>
        <p:txBody>
          <a:bodyPr lIns="57150" tIns="38100" rIns="57150" bIns="38100" anchor="ctr">
            <a:normAutofit fontScale="90833" lnSpcReduction="10000"/>
          </a:bodyPr>
          <a:lstStyle/>
          <a:p>
            <a:pPr algn="ctr">
              <a:buNone/>
              <a:defRPr sz="2250" b="1">
                <a:solidFill>
                  <a:srgbClr val="138CFF"/>
                </a:solidFill>
                <a:latin typeface="Calibri"/>
                <a:ea typeface="Calibri"/>
                <a:cs typeface="Calibri"/>
              </a:defRPr>
            </a:pPr>
            <a:r>
              <a:rPr sz="2250" b="1">
                <a:solidFill>
                  <a:srgbClr val="138CFF"/>
                </a:solidFill>
                <a:latin typeface="Calibri"/>
                <a:ea typeface="Calibri"/>
                <a:cs typeface="Calibri"/>
              </a:rPr>
              <a:t>DEBE</a:t>
            </a:r>
          </a:p>
        </p:txBody>
      </p:sp>
      <p:sp>
        <p:nvSpPr>
          <p:cNvPr id="20" name="editable-debe-explanation">
            <a:extLst>
              <a:ext uri="{FF2B5EF4-FFF2-40B4-BE49-F238E27FC236}">
                <a16:creationId xmlns:a16="http://schemas.microsoft.com/office/drawing/2014/main" id="{C21B478C-C19E-4B0D-A49A-5DB02DC1F7FB}"/>
              </a:ext>
            </a:extLst>
          </p:cNvPr>
          <p:cNvSpPr>
            <a:spLocks noGrp="1"/>
          </p:cNvSpPr>
          <p:nvPr/>
        </p:nvSpPr>
        <p:spPr>
          <a:xfrm>
            <a:off x="3333750" y="3276600"/>
            <a:ext cx="2571750" cy="685800"/>
          </a:xfrm>
          <a:prstGeom prst="rect">
            <a:avLst/>
          </a:prstGeom>
          <a:noFill/>
          <a:ln w="0">
            <a:noFill/>
            <a:prstDash val="solid"/>
          </a:ln>
        </p:spPr>
        <p:txBody>
          <a:bodyPr lIns="57150" tIns="38100" rIns="57150" bIns="38100" anchor="ctr">
            <a:normAutofit/>
          </a:bodyPr>
          <a:lstStyle/>
          <a:p>
            <a:pPr algn="ctr">
              <a:buNone/>
              <a:defRPr sz="1275">
                <a:solidFill>
                  <a:srgbClr val="111820"/>
                </a:solidFill>
                <a:latin typeface="Calibri"/>
                <a:ea typeface="Calibri"/>
                <a:cs typeface="Calibri"/>
              </a:defRPr>
            </a:pPr>
            <a:r>
              <a:rPr sz="1275">
                <a:solidFill>
                  <a:srgbClr val="111820"/>
                </a:solidFill>
                <a:latin typeface="Calibri"/>
                <a:ea typeface="Calibri"/>
                <a:cs typeface="Calibri"/>
              </a:rPr>
              <a:t>La parte izquierda de la cuenta se llama DEBE.</a:t>
            </a:r>
          </a:p>
        </p:txBody>
      </p:sp>
      <p:sp>
        <p:nvSpPr>
          <p:cNvPr id="21" name="editable-haber-label">
            <a:extLst>
              <a:ext uri="{FF2B5EF4-FFF2-40B4-BE49-F238E27FC236}">
                <a16:creationId xmlns:a16="http://schemas.microsoft.com/office/drawing/2014/main" id="{470C306F-F74F-44B7-A7EA-032D614BC996}"/>
              </a:ext>
            </a:extLst>
          </p:cNvPr>
          <p:cNvSpPr>
            <a:spLocks noGrp="1"/>
          </p:cNvSpPr>
          <p:nvPr/>
        </p:nvSpPr>
        <p:spPr>
          <a:xfrm>
            <a:off x="6353175" y="2857500"/>
            <a:ext cx="2476500" cy="361950"/>
          </a:xfrm>
          <a:prstGeom prst="rect">
            <a:avLst/>
          </a:prstGeom>
          <a:noFill/>
          <a:ln w="0">
            <a:noFill/>
            <a:prstDash val="solid"/>
          </a:ln>
        </p:spPr>
        <p:txBody>
          <a:bodyPr lIns="57150" tIns="38100" rIns="57150" bIns="38100" anchor="ctr">
            <a:normAutofit fontScale="90833" lnSpcReduction="10000"/>
          </a:bodyPr>
          <a:lstStyle/>
          <a:p>
            <a:pPr algn="ctr">
              <a:buNone/>
              <a:defRPr sz="2250" b="1">
                <a:solidFill>
                  <a:srgbClr val="102C4A"/>
                </a:solidFill>
                <a:latin typeface="Calibri"/>
                <a:ea typeface="Calibri"/>
                <a:cs typeface="Calibri"/>
              </a:defRPr>
            </a:pPr>
            <a:r>
              <a:rPr sz="2250" b="1">
                <a:solidFill>
                  <a:srgbClr val="102C4A"/>
                </a:solidFill>
                <a:latin typeface="Calibri"/>
                <a:ea typeface="Calibri"/>
                <a:cs typeface="Calibri"/>
              </a:rPr>
              <a:t>HABER</a:t>
            </a:r>
          </a:p>
        </p:txBody>
      </p:sp>
      <p:sp>
        <p:nvSpPr>
          <p:cNvPr id="22" name="editable-haber-explanation">
            <a:extLst>
              <a:ext uri="{FF2B5EF4-FFF2-40B4-BE49-F238E27FC236}">
                <a16:creationId xmlns:a16="http://schemas.microsoft.com/office/drawing/2014/main" id="{6AB4239C-E230-4419-9A71-1EEF03FCB4ED}"/>
              </a:ext>
            </a:extLst>
          </p:cNvPr>
          <p:cNvSpPr>
            <a:spLocks noGrp="1"/>
          </p:cNvSpPr>
          <p:nvPr/>
        </p:nvSpPr>
        <p:spPr>
          <a:xfrm>
            <a:off x="6305550" y="3276600"/>
            <a:ext cx="2571750" cy="685800"/>
          </a:xfrm>
          <a:prstGeom prst="rect">
            <a:avLst/>
          </a:prstGeom>
          <a:noFill/>
          <a:ln w="0">
            <a:noFill/>
            <a:prstDash val="solid"/>
          </a:ln>
        </p:spPr>
        <p:txBody>
          <a:bodyPr lIns="57150" tIns="38100" rIns="57150" bIns="38100" anchor="ctr">
            <a:normAutofit/>
          </a:bodyPr>
          <a:lstStyle/>
          <a:p>
            <a:pPr algn="ctr">
              <a:buNone/>
              <a:defRPr sz="1275">
                <a:solidFill>
                  <a:srgbClr val="111820"/>
                </a:solidFill>
                <a:latin typeface="Calibri"/>
                <a:ea typeface="Calibri"/>
                <a:cs typeface="Calibri"/>
              </a:defRPr>
            </a:pPr>
            <a:r>
              <a:rPr sz="1275">
                <a:solidFill>
                  <a:srgbClr val="111820"/>
                </a:solidFill>
                <a:latin typeface="Calibri"/>
                <a:ea typeface="Calibri"/>
                <a:cs typeface="Calibri"/>
              </a:rPr>
              <a:t>La parte derecha de la cuenta se llama HABER.</a:t>
            </a:r>
          </a:p>
        </p:txBody>
      </p:sp>
      <p:sp>
        <p:nvSpPr>
          <p:cNvPr id="23" name="editable-cargar-arrow">
            <a:extLst>
              <a:ext uri="{FF2B5EF4-FFF2-40B4-BE49-F238E27FC236}">
                <a16:creationId xmlns:a16="http://schemas.microsoft.com/office/drawing/2014/main" id="{FAB67448-3FD8-4B2B-91B7-EEF5282C561A}"/>
              </a:ext>
            </a:extLst>
          </p:cNvPr>
          <p:cNvSpPr>
            <a:spLocks noGrp="1"/>
          </p:cNvSpPr>
          <p:nvPr/>
        </p:nvSpPr>
        <p:spPr>
          <a:xfrm>
            <a:off x="4429125" y="4019550"/>
            <a:ext cx="381000" cy="342900"/>
          </a:xfrm>
          <a:prstGeom prst="rect">
            <a:avLst/>
          </a:prstGeom>
          <a:noFill/>
          <a:ln w="0">
            <a:noFill/>
            <a:prstDash val="solid"/>
          </a:ln>
        </p:spPr>
        <p:txBody>
          <a:bodyPr lIns="0" tIns="0" rIns="0" bIns="0" anchor="ctr">
            <a:normAutofit/>
          </a:bodyPr>
          <a:lstStyle/>
          <a:p>
            <a:pPr algn="ctr">
              <a:buNone/>
              <a:defRPr sz="2100" b="1">
                <a:solidFill>
                  <a:srgbClr val="138CFF"/>
                </a:solidFill>
                <a:latin typeface="Calibri"/>
                <a:ea typeface="Calibri"/>
                <a:cs typeface="Calibri"/>
              </a:defRPr>
            </a:pPr>
            <a:r>
              <a:rPr sz="2100" b="1">
                <a:solidFill>
                  <a:srgbClr val="138CFF"/>
                </a:solidFill>
                <a:latin typeface="Calibri"/>
                <a:ea typeface="Calibri"/>
                <a:cs typeface="Calibri"/>
              </a:rPr>
              <a:t>↓</a:t>
            </a:r>
          </a:p>
        </p:txBody>
      </p:sp>
      <p:sp>
        <p:nvSpPr>
          <p:cNvPr id="24" name="editable-abonar-arrow">
            <a:extLst>
              <a:ext uri="{FF2B5EF4-FFF2-40B4-BE49-F238E27FC236}">
                <a16:creationId xmlns:a16="http://schemas.microsoft.com/office/drawing/2014/main" id="{4D7603C4-5EB1-4046-8EDC-1155ADB5E59C}"/>
              </a:ext>
            </a:extLst>
          </p:cNvPr>
          <p:cNvSpPr>
            <a:spLocks noGrp="1"/>
          </p:cNvSpPr>
          <p:nvPr/>
        </p:nvSpPr>
        <p:spPr>
          <a:xfrm>
            <a:off x="7400925" y="4019550"/>
            <a:ext cx="381000" cy="342900"/>
          </a:xfrm>
          <a:prstGeom prst="rect">
            <a:avLst/>
          </a:prstGeom>
          <a:noFill/>
          <a:ln w="0">
            <a:noFill/>
            <a:prstDash val="solid"/>
          </a:ln>
        </p:spPr>
        <p:txBody>
          <a:bodyPr lIns="0" tIns="0" rIns="0" bIns="0" anchor="ctr">
            <a:normAutofit/>
          </a:bodyPr>
          <a:lstStyle/>
          <a:p>
            <a:pPr algn="ctr">
              <a:buNone/>
              <a:defRPr sz="2100" b="1">
                <a:solidFill>
                  <a:srgbClr val="102C4A"/>
                </a:solidFill>
                <a:latin typeface="Calibri"/>
                <a:ea typeface="Calibri"/>
                <a:cs typeface="Calibri"/>
              </a:defRPr>
            </a:pPr>
            <a:r>
              <a:rPr sz="2100" b="1">
                <a:solidFill>
                  <a:srgbClr val="102C4A"/>
                </a:solidFill>
                <a:latin typeface="Calibri"/>
                <a:ea typeface="Calibri"/>
                <a:cs typeface="Calibri"/>
              </a:rPr>
              <a:t>↓</a:t>
            </a:r>
          </a:p>
        </p:txBody>
      </p:sp>
      <p:sp>
        <p:nvSpPr>
          <p:cNvPr id="25" name="editable-cargar-panel">
            <a:extLst>
              <a:ext uri="{FF2B5EF4-FFF2-40B4-BE49-F238E27FC236}">
                <a16:creationId xmlns:a16="http://schemas.microsoft.com/office/drawing/2014/main" id="{154A9C74-0597-4966-85FF-25DB6835CB89}"/>
              </a:ext>
            </a:extLst>
          </p:cNvPr>
          <p:cNvSpPr>
            <a:spLocks noGrp="1"/>
          </p:cNvSpPr>
          <p:nvPr/>
        </p:nvSpPr>
        <p:spPr>
          <a:xfrm>
            <a:off x="2190750" y="4400550"/>
            <a:ext cx="3714750" cy="1066800"/>
          </a:xfrm>
          <a:prstGeom prst="roundRect">
            <a:avLst>
              <a:gd name="adj" fmla="val 8929"/>
            </a:avLst>
          </a:prstGeom>
          <a:noFill/>
          <a:ln w="11906">
            <a:solidFill>
              <a:srgbClr val="102C4A"/>
            </a:solidFill>
            <a:prstDash val="solid"/>
          </a:ln>
        </p:spPr>
        <p:txBody>
          <a:bodyPr/>
          <a:lstStyle/>
          <a:p>
            <a:endParaRPr lang="es-ES"/>
          </a:p>
        </p:txBody>
      </p:sp>
      <p:sp>
        <p:nvSpPr>
          <p:cNvPr id="26" name="editable-cargar-accent">
            <a:extLst>
              <a:ext uri="{FF2B5EF4-FFF2-40B4-BE49-F238E27FC236}">
                <a16:creationId xmlns:a16="http://schemas.microsoft.com/office/drawing/2014/main" id="{B21DDD5F-A190-4290-8E54-DDF70D6A272D}"/>
              </a:ext>
            </a:extLst>
          </p:cNvPr>
          <p:cNvSpPr>
            <a:spLocks noGrp="1"/>
          </p:cNvSpPr>
          <p:nvPr/>
        </p:nvSpPr>
        <p:spPr>
          <a:xfrm>
            <a:off x="2190750" y="4400550"/>
            <a:ext cx="76200" cy="1066800"/>
          </a:xfrm>
          <a:prstGeom prst="rect">
            <a:avLst/>
          </a:prstGeom>
          <a:solidFill>
            <a:srgbClr val="138CFF"/>
          </a:solidFill>
          <a:ln w="0">
            <a:noFill/>
            <a:prstDash val="solid"/>
          </a:ln>
        </p:spPr>
        <p:txBody>
          <a:bodyPr/>
          <a:lstStyle/>
          <a:p>
            <a:endParaRPr lang="es-ES"/>
          </a:p>
        </p:txBody>
      </p:sp>
      <p:sp>
        <p:nvSpPr>
          <p:cNvPr id="27" name="editable-cargar-label">
            <a:extLst>
              <a:ext uri="{FF2B5EF4-FFF2-40B4-BE49-F238E27FC236}">
                <a16:creationId xmlns:a16="http://schemas.microsoft.com/office/drawing/2014/main" id="{FFAC270A-C737-462C-B9E5-CF9671A7FE91}"/>
              </a:ext>
            </a:extLst>
          </p:cNvPr>
          <p:cNvSpPr>
            <a:spLocks noGrp="1"/>
          </p:cNvSpPr>
          <p:nvPr/>
        </p:nvSpPr>
        <p:spPr>
          <a:xfrm>
            <a:off x="2400300" y="4476750"/>
            <a:ext cx="3276600" cy="285750"/>
          </a:xfrm>
          <a:prstGeom prst="rect">
            <a:avLst/>
          </a:prstGeom>
          <a:noFill/>
          <a:ln w="0">
            <a:noFill/>
            <a:prstDash val="solid"/>
          </a:ln>
        </p:spPr>
        <p:txBody>
          <a:bodyPr lIns="57150" tIns="38100" rIns="57150" bIns="38100" anchor="ctr">
            <a:normAutofit fontScale="91389" lnSpcReduction="20000"/>
          </a:bodyPr>
          <a:lstStyle/>
          <a:p>
            <a:pPr algn="l">
              <a:buNone/>
              <a:defRPr sz="1800" b="1">
                <a:solidFill>
                  <a:srgbClr val="138CFF"/>
                </a:solidFill>
                <a:latin typeface="Calibri"/>
                <a:ea typeface="Calibri"/>
                <a:cs typeface="Calibri"/>
              </a:defRPr>
            </a:pPr>
            <a:r>
              <a:rPr sz="1800" b="1">
                <a:solidFill>
                  <a:srgbClr val="138CFF"/>
                </a:solidFill>
                <a:latin typeface="Calibri"/>
                <a:ea typeface="Calibri"/>
                <a:cs typeface="Calibri"/>
              </a:rPr>
              <a:t>CARGAR</a:t>
            </a:r>
          </a:p>
        </p:txBody>
      </p:sp>
      <p:sp>
        <p:nvSpPr>
          <p:cNvPr id="28" name="editable-cargar-explanation">
            <a:extLst>
              <a:ext uri="{FF2B5EF4-FFF2-40B4-BE49-F238E27FC236}">
                <a16:creationId xmlns:a16="http://schemas.microsoft.com/office/drawing/2014/main" id="{8FF0481E-CCD0-4179-AFAF-BE5364A0EC30}"/>
              </a:ext>
            </a:extLst>
          </p:cNvPr>
          <p:cNvSpPr>
            <a:spLocks noGrp="1"/>
          </p:cNvSpPr>
          <p:nvPr/>
        </p:nvSpPr>
        <p:spPr>
          <a:xfrm>
            <a:off x="2400300" y="4800600"/>
            <a:ext cx="3276600" cy="552450"/>
          </a:xfrm>
          <a:prstGeom prst="rect">
            <a:avLst/>
          </a:prstGeom>
          <a:noFill/>
          <a:ln w="0">
            <a:noFill/>
            <a:prstDash val="solid"/>
          </a:ln>
        </p:spPr>
        <p:txBody>
          <a:bodyPr lIns="57150" tIns="38100" rIns="57150" bIns="38100" anchor="ctr">
            <a:normAutofit/>
          </a:bodyPr>
          <a:lstStyle/>
          <a:p>
            <a:pPr algn="l">
              <a:buNone/>
              <a:defRPr sz="1275">
                <a:solidFill>
                  <a:srgbClr val="111820"/>
                </a:solidFill>
                <a:latin typeface="Calibri"/>
                <a:ea typeface="Calibri"/>
                <a:cs typeface="Calibri"/>
              </a:defRPr>
            </a:pPr>
            <a:r>
              <a:rPr sz="1275">
                <a:solidFill>
                  <a:srgbClr val="111820"/>
                </a:solidFill>
                <a:latin typeface="Calibri"/>
                <a:ea typeface="Calibri"/>
                <a:cs typeface="Calibri"/>
              </a:rPr>
              <a:t>Al hecho de realizar una anotación en el Debe lo llamamos CARGAR.</a:t>
            </a:r>
          </a:p>
        </p:txBody>
      </p:sp>
      <p:sp>
        <p:nvSpPr>
          <p:cNvPr id="29" name="editable-abonar-panel">
            <a:extLst>
              <a:ext uri="{FF2B5EF4-FFF2-40B4-BE49-F238E27FC236}">
                <a16:creationId xmlns:a16="http://schemas.microsoft.com/office/drawing/2014/main" id="{259FBBFC-40A1-46D1-994E-C54BED124773}"/>
              </a:ext>
            </a:extLst>
          </p:cNvPr>
          <p:cNvSpPr>
            <a:spLocks noGrp="1"/>
          </p:cNvSpPr>
          <p:nvPr/>
        </p:nvSpPr>
        <p:spPr>
          <a:xfrm>
            <a:off x="6419850" y="4400550"/>
            <a:ext cx="3714750" cy="1066800"/>
          </a:xfrm>
          <a:prstGeom prst="roundRect">
            <a:avLst>
              <a:gd name="adj" fmla="val 8929"/>
            </a:avLst>
          </a:prstGeom>
          <a:noFill/>
          <a:ln w="11906">
            <a:solidFill>
              <a:srgbClr val="102C4A"/>
            </a:solidFill>
            <a:prstDash val="solid"/>
          </a:ln>
        </p:spPr>
        <p:txBody>
          <a:bodyPr/>
          <a:lstStyle/>
          <a:p>
            <a:endParaRPr lang="es-ES"/>
          </a:p>
        </p:txBody>
      </p:sp>
      <p:sp>
        <p:nvSpPr>
          <p:cNvPr id="30" name="editable-abonar-accent">
            <a:extLst>
              <a:ext uri="{FF2B5EF4-FFF2-40B4-BE49-F238E27FC236}">
                <a16:creationId xmlns:a16="http://schemas.microsoft.com/office/drawing/2014/main" id="{763BD555-515C-4FDB-8765-C94E86660AE3}"/>
              </a:ext>
            </a:extLst>
          </p:cNvPr>
          <p:cNvSpPr>
            <a:spLocks noGrp="1"/>
          </p:cNvSpPr>
          <p:nvPr/>
        </p:nvSpPr>
        <p:spPr>
          <a:xfrm>
            <a:off x="6419850" y="4400550"/>
            <a:ext cx="76200" cy="1066800"/>
          </a:xfrm>
          <a:prstGeom prst="rect">
            <a:avLst/>
          </a:prstGeom>
          <a:solidFill>
            <a:srgbClr val="102C4A"/>
          </a:solidFill>
          <a:ln w="0">
            <a:noFill/>
            <a:prstDash val="solid"/>
          </a:ln>
        </p:spPr>
        <p:txBody>
          <a:bodyPr/>
          <a:lstStyle/>
          <a:p>
            <a:endParaRPr lang="es-ES"/>
          </a:p>
        </p:txBody>
      </p:sp>
      <p:sp>
        <p:nvSpPr>
          <p:cNvPr id="31" name="editable-abonar-label">
            <a:extLst>
              <a:ext uri="{FF2B5EF4-FFF2-40B4-BE49-F238E27FC236}">
                <a16:creationId xmlns:a16="http://schemas.microsoft.com/office/drawing/2014/main" id="{0A0DDBA5-AB1E-410D-A825-E501894FEE0A}"/>
              </a:ext>
            </a:extLst>
          </p:cNvPr>
          <p:cNvSpPr>
            <a:spLocks noGrp="1"/>
          </p:cNvSpPr>
          <p:nvPr/>
        </p:nvSpPr>
        <p:spPr>
          <a:xfrm>
            <a:off x="6629400" y="4476750"/>
            <a:ext cx="3276600" cy="285750"/>
          </a:xfrm>
          <a:prstGeom prst="rect">
            <a:avLst/>
          </a:prstGeom>
          <a:noFill/>
          <a:ln w="0">
            <a:noFill/>
            <a:prstDash val="solid"/>
          </a:ln>
        </p:spPr>
        <p:txBody>
          <a:bodyPr lIns="57150" tIns="38100" rIns="57150" bIns="38100" anchor="ctr">
            <a:normAutofit fontScale="91389" lnSpcReduction="20000"/>
          </a:bodyPr>
          <a:lstStyle/>
          <a:p>
            <a:pPr algn="l">
              <a:buNone/>
              <a:defRPr sz="1800" b="1">
                <a:solidFill>
                  <a:srgbClr val="102C4A"/>
                </a:solidFill>
                <a:latin typeface="Calibri"/>
                <a:ea typeface="Calibri"/>
                <a:cs typeface="Calibri"/>
              </a:defRPr>
            </a:pPr>
            <a:r>
              <a:rPr sz="1800" b="1">
                <a:solidFill>
                  <a:srgbClr val="102C4A"/>
                </a:solidFill>
                <a:latin typeface="Calibri"/>
                <a:ea typeface="Calibri"/>
                <a:cs typeface="Calibri"/>
              </a:rPr>
              <a:t>ABONAR</a:t>
            </a:r>
          </a:p>
        </p:txBody>
      </p:sp>
      <p:sp>
        <p:nvSpPr>
          <p:cNvPr id="32" name="editable-abonar-explanation">
            <a:extLst>
              <a:ext uri="{FF2B5EF4-FFF2-40B4-BE49-F238E27FC236}">
                <a16:creationId xmlns:a16="http://schemas.microsoft.com/office/drawing/2014/main" id="{788BE135-3229-457D-8C1B-6CE5DD3D5ED1}"/>
              </a:ext>
            </a:extLst>
          </p:cNvPr>
          <p:cNvSpPr>
            <a:spLocks noGrp="1"/>
          </p:cNvSpPr>
          <p:nvPr/>
        </p:nvSpPr>
        <p:spPr>
          <a:xfrm>
            <a:off x="6629400" y="4800600"/>
            <a:ext cx="3276600" cy="552450"/>
          </a:xfrm>
          <a:prstGeom prst="rect">
            <a:avLst/>
          </a:prstGeom>
          <a:noFill/>
          <a:ln w="0">
            <a:noFill/>
            <a:prstDash val="solid"/>
          </a:ln>
        </p:spPr>
        <p:txBody>
          <a:bodyPr lIns="57150" tIns="38100" rIns="57150" bIns="38100" anchor="ctr">
            <a:normAutofit/>
          </a:bodyPr>
          <a:lstStyle/>
          <a:p>
            <a:pPr algn="l">
              <a:buNone/>
              <a:defRPr sz="1275">
                <a:solidFill>
                  <a:srgbClr val="111820"/>
                </a:solidFill>
                <a:latin typeface="Calibri"/>
                <a:ea typeface="Calibri"/>
                <a:cs typeface="Calibri"/>
              </a:defRPr>
            </a:pPr>
            <a:r>
              <a:rPr sz="1275">
                <a:solidFill>
                  <a:srgbClr val="111820"/>
                </a:solidFill>
                <a:latin typeface="Calibri"/>
                <a:ea typeface="Calibri"/>
                <a:cs typeface="Calibri"/>
              </a:rPr>
              <a:t>Al hecho de realizar una anotación en el Haber lo llamamos ABONAR.</a:t>
            </a:r>
          </a:p>
        </p:txBody>
      </p:sp>
    </p:spTree>
    <p:extLst>
      <p:ext uri="{BB962C8B-B14F-4D97-AF65-F5344CB8AC3E}">
        <p14:creationId xmlns:p14="http://schemas.microsoft.com/office/powerpoint/2010/main" val="879069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2.1.1. ACTIVO Y GASTOS</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6</a:t>
            </a:r>
          </a:p>
        </p:txBody>
      </p:sp>
      <p:pic>
        <p:nvPicPr>
          <p:cNvPr id="28" name="Imagen 2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redondeado 6">
            <a:extLst>
              <a:ext uri="{FF2B5EF4-FFF2-40B4-BE49-F238E27FC236}">
                <a16:creationId xmlns:a16="http://schemas.microsoft.com/office/drawing/2014/main" id="{4FB70AC2-0E11-4286-9D55-142BDF4825D4}"/>
              </a:ext>
            </a:extLst>
          </p:cNvPr>
          <p:cNvSpPr>
            <a:spLocks noGrp="1"/>
          </p:cNvSpPr>
          <p:nvPr/>
        </p:nvSpPr>
        <p:spPr>
          <a:xfrm>
            <a:off x="2381250" y="1752600"/>
            <a:ext cx="7429500" cy="514350"/>
          </a:xfrm>
          <a:prstGeom prst="roundRect">
            <a:avLst>
              <a:gd name="adj" fmla="val 22222"/>
            </a:avLst>
          </a:prstGeom>
          <a:solidFill>
            <a:srgbClr val="EDF6FF"/>
          </a:solidFill>
          <a:ln w="9525">
            <a:solidFill>
              <a:srgbClr val="B8DBFF"/>
            </a:solidFill>
            <a:prstDash val="solid"/>
          </a:ln>
        </p:spPr>
        <p:txBody>
          <a:bodyPr lIns="114300" tIns="47625" rIns="114300" bIns="47625" anchor="ctr">
            <a:normAutofit fontScale="95232"/>
          </a:bodyPr>
          <a:lstStyle/>
          <a:p>
            <a:pPr algn="ctr">
              <a:buNone/>
              <a:defRPr sz="1500" b="0">
                <a:solidFill>
                  <a:srgbClr val="111820"/>
                </a:solidFill>
                <a:latin typeface="Calibri"/>
                <a:ea typeface="Calibri"/>
                <a:cs typeface="Calibri"/>
              </a:defRPr>
            </a:pPr>
            <a:r>
              <a:rPr sz="1500" b="0">
                <a:solidFill>
                  <a:srgbClr val="111820"/>
                </a:solidFill>
                <a:latin typeface="Calibri"/>
                <a:ea typeface="Calibri"/>
                <a:cs typeface="Calibri"/>
              </a:rPr>
              <a:t>Las cuentas de ACTIVO y GASTOS aumentan por el DEBE y disminuyen por el HABER.</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ACTIVO Y GASTOS: AUMENTAN EN EL DEBE</a:t>
            </a:r>
          </a:p>
        </p:txBody>
      </p:sp>
      <p:sp>
        <p:nvSpPr>
          <p:cNvPr id="12" name="asset-expense-debe-heading">
            <a:extLst>
              <a:ext uri="{FF2B5EF4-FFF2-40B4-BE49-F238E27FC236}">
                <a16:creationId xmlns:a16="http://schemas.microsoft.com/office/drawing/2014/main" id="{1F29C806-B197-4518-A01D-7F127456FC7F}"/>
              </a:ext>
            </a:extLst>
          </p:cNvPr>
          <p:cNvSpPr>
            <a:spLocks noGrp="1"/>
          </p:cNvSpPr>
          <p:nvPr/>
        </p:nvSpPr>
        <p:spPr>
          <a:xfrm>
            <a:off x="2857500" y="2381250"/>
            <a:ext cx="1428750" cy="304800"/>
          </a:xfrm>
          <a:prstGeom prst="rect">
            <a:avLst/>
          </a:prstGeom>
          <a:noFill/>
          <a:ln w="0">
            <a:noFill/>
            <a:prstDash val="solid"/>
          </a:ln>
        </p:spPr>
        <p:txBody>
          <a:bodyPr lIns="47625" tIns="19050" rIns="47625" bIns="19050" anchor="ctr">
            <a:normAutofit/>
          </a:bodyPr>
          <a:lstStyle/>
          <a:p>
            <a:pPr algn="ctr">
              <a:buNone/>
              <a:defRPr sz="1650" b="1">
                <a:solidFill>
                  <a:srgbClr val="102C4A"/>
                </a:solidFill>
                <a:latin typeface="Calibri"/>
                <a:ea typeface="Calibri"/>
                <a:cs typeface="Calibri"/>
              </a:defRPr>
            </a:pPr>
            <a:r>
              <a:rPr sz="1650" b="1">
                <a:solidFill>
                  <a:srgbClr val="102C4A"/>
                </a:solidFill>
                <a:latin typeface="Calibri"/>
                <a:ea typeface="Calibri"/>
                <a:cs typeface="Calibri"/>
              </a:rPr>
              <a:t>DEBE</a:t>
            </a:r>
          </a:p>
        </p:txBody>
      </p:sp>
      <p:sp>
        <p:nvSpPr>
          <p:cNvPr id="13" name="asset-expense-account-heading">
            <a:extLst>
              <a:ext uri="{FF2B5EF4-FFF2-40B4-BE49-F238E27FC236}">
                <a16:creationId xmlns:a16="http://schemas.microsoft.com/office/drawing/2014/main" id="{991E4EAA-96E0-4005-87D9-973CFD2F89B2}"/>
              </a:ext>
            </a:extLst>
          </p:cNvPr>
          <p:cNvSpPr>
            <a:spLocks noGrp="1"/>
          </p:cNvSpPr>
          <p:nvPr/>
        </p:nvSpPr>
        <p:spPr>
          <a:xfrm>
            <a:off x="4286250" y="2314575"/>
            <a:ext cx="3619500" cy="400050"/>
          </a:xfrm>
          <a:prstGeom prst="rect">
            <a:avLst/>
          </a:prstGeom>
          <a:noFill/>
          <a:ln w="0">
            <a:noFill/>
            <a:prstDash val="solid"/>
          </a:ln>
        </p:spPr>
        <p:txBody>
          <a:bodyPr lIns="47625" tIns="19050" rIns="47625" bIns="19050" anchor="ctr">
            <a:normAutofit/>
          </a:bodyPr>
          <a:lstStyle/>
          <a:p>
            <a:pPr algn="ctr">
              <a:buNone/>
              <a:defRPr sz="1575" b="1">
                <a:solidFill>
                  <a:srgbClr val="102C4A"/>
                </a:solidFill>
                <a:latin typeface="Calibri"/>
                <a:ea typeface="Calibri"/>
                <a:cs typeface="Calibri"/>
              </a:defRPr>
            </a:pPr>
            <a:r>
              <a:rPr sz="1575" b="1">
                <a:solidFill>
                  <a:srgbClr val="102C4A"/>
                </a:solidFill>
                <a:latin typeface="Calibri"/>
                <a:ea typeface="Calibri"/>
                <a:cs typeface="Calibri"/>
              </a:rPr>
              <a:t>CUENTAS DE ACTIVO O GASTOS</a:t>
            </a:r>
          </a:p>
        </p:txBody>
      </p:sp>
      <p:sp>
        <p:nvSpPr>
          <p:cNvPr id="14" name="asset-expense-haber-heading">
            <a:extLst>
              <a:ext uri="{FF2B5EF4-FFF2-40B4-BE49-F238E27FC236}">
                <a16:creationId xmlns:a16="http://schemas.microsoft.com/office/drawing/2014/main" id="{11C6E90B-3447-45E8-9B84-9AB5A6B9CC6A}"/>
              </a:ext>
            </a:extLst>
          </p:cNvPr>
          <p:cNvSpPr>
            <a:spLocks noGrp="1"/>
          </p:cNvSpPr>
          <p:nvPr/>
        </p:nvSpPr>
        <p:spPr>
          <a:xfrm>
            <a:off x="7905750" y="2381250"/>
            <a:ext cx="1428750" cy="304800"/>
          </a:xfrm>
          <a:prstGeom prst="rect">
            <a:avLst/>
          </a:prstGeom>
          <a:noFill/>
          <a:ln w="0">
            <a:noFill/>
            <a:prstDash val="solid"/>
          </a:ln>
        </p:spPr>
        <p:txBody>
          <a:bodyPr lIns="47625" tIns="19050" rIns="47625" bIns="19050" anchor="ctr">
            <a:normAutofit/>
          </a:bodyPr>
          <a:lstStyle/>
          <a:p>
            <a:pPr algn="ctr">
              <a:buNone/>
              <a:defRPr sz="1650" b="1">
                <a:solidFill>
                  <a:srgbClr val="102C4A"/>
                </a:solidFill>
                <a:latin typeface="Calibri"/>
                <a:ea typeface="Calibri"/>
                <a:cs typeface="Calibri"/>
              </a:defRPr>
            </a:pPr>
            <a:r>
              <a:rPr sz="1650" b="1">
                <a:solidFill>
                  <a:srgbClr val="102C4A"/>
                </a:solidFill>
                <a:latin typeface="Calibri"/>
                <a:ea typeface="Calibri"/>
                <a:cs typeface="Calibri"/>
              </a:rPr>
              <a:t>HABER</a:t>
            </a:r>
          </a:p>
        </p:txBody>
      </p:sp>
      <p:sp>
        <p:nvSpPr>
          <p:cNvPr id="15" name="asset-expense-horizontal">
            <a:extLst>
              <a:ext uri="{FF2B5EF4-FFF2-40B4-BE49-F238E27FC236}">
                <a16:creationId xmlns:a16="http://schemas.microsoft.com/office/drawing/2014/main" id="{F5FBFD7E-D24A-460A-A555-9ECB688FD3B4}"/>
              </a:ext>
            </a:extLst>
          </p:cNvPr>
          <p:cNvSpPr>
            <a:spLocks noGrp="1"/>
          </p:cNvSpPr>
          <p:nvPr/>
        </p:nvSpPr>
        <p:spPr>
          <a:xfrm>
            <a:off x="2762250" y="2800350"/>
            <a:ext cx="6667500" cy="0"/>
          </a:xfrm>
          <a:prstGeom prst="line">
            <a:avLst/>
          </a:prstGeom>
          <a:noFill/>
          <a:ln w="28575">
            <a:solidFill>
              <a:srgbClr val="102C4A"/>
            </a:solidFill>
            <a:prstDash val="solid"/>
          </a:ln>
        </p:spPr>
        <p:txBody>
          <a:bodyPr/>
          <a:lstStyle/>
          <a:p>
            <a:endParaRPr lang="es-ES"/>
          </a:p>
        </p:txBody>
      </p:sp>
      <p:sp>
        <p:nvSpPr>
          <p:cNvPr id="16" name="asset-expense-vertical">
            <a:extLst>
              <a:ext uri="{FF2B5EF4-FFF2-40B4-BE49-F238E27FC236}">
                <a16:creationId xmlns:a16="http://schemas.microsoft.com/office/drawing/2014/main" id="{DD7D7357-2311-4F64-840B-9623C7298B17}"/>
              </a:ext>
            </a:extLst>
          </p:cNvPr>
          <p:cNvSpPr>
            <a:spLocks noGrp="1"/>
          </p:cNvSpPr>
          <p:nvPr/>
        </p:nvSpPr>
        <p:spPr>
          <a:xfrm>
            <a:off x="6096000" y="2800350"/>
            <a:ext cx="0" cy="1619250"/>
          </a:xfrm>
          <a:prstGeom prst="line">
            <a:avLst/>
          </a:prstGeom>
          <a:noFill/>
          <a:ln w="28575">
            <a:solidFill>
              <a:srgbClr val="102C4A"/>
            </a:solidFill>
            <a:prstDash val="solid"/>
          </a:ln>
        </p:spPr>
        <p:txBody>
          <a:bodyPr/>
          <a:lstStyle/>
          <a:p>
            <a:endParaRPr lang="es-ES"/>
          </a:p>
        </p:txBody>
      </p:sp>
      <p:sp>
        <p:nvSpPr>
          <p:cNvPr id="17" name="asset-expense-left-main">
            <a:extLst>
              <a:ext uri="{FF2B5EF4-FFF2-40B4-BE49-F238E27FC236}">
                <a16:creationId xmlns:a16="http://schemas.microsoft.com/office/drawing/2014/main" id="{3199ED02-93EB-4791-94E0-D5A5BCBD2AC2}"/>
              </a:ext>
            </a:extLst>
          </p:cNvPr>
          <p:cNvSpPr>
            <a:spLocks noGrp="1"/>
          </p:cNvSpPr>
          <p:nvPr/>
        </p:nvSpPr>
        <p:spPr>
          <a:xfrm>
            <a:off x="3048000" y="3000375"/>
            <a:ext cx="2762250" cy="323850"/>
          </a:xfrm>
          <a:prstGeom prst="rect">
            <a:avLst/>
          </a:prstGeom>
          <a:noFill/>
          <a:ln w="0">
            <a:noFill/>
            <a:prstDash val="solid"/>
          </a:ln>
        </p:spPr>
        <p:txBody>
          <a:bodyPr lIns="47625" tIns="19050" rIns="47625" bIns="19050" anchor="ctr">
            <a:normAutofit/>
          </a:bodyPr>
          <a:lstStyle/>
          <a:p>
            <a:pPr algn="ctr">
              <a:buNone/>
              <a:defRPr sz="1500" b="1">
                <a:solidFill>
                  <a:srgbClr val="138CFF"/>
                </a:solidFill>
                <a:latin typeface="Calibri"/>
                <a:ea typeface="Calibri"/>
                <a:cs typeface="Calibri"/>
              </a:defRPr>
            </a:pPr>
            <a:r>
              <a:rPr sz="1500" b="1">
                <a:solidFill>
                  <a:srgbClr val="138CFF"/>
                </a:solidFill>
                <a:latin typeface="Calibri"/>
                <a:ea typeface="Calibri"/>
                <a:cs typeface="Calibri"/>
              </a:rPr>
              <a:t>SALDO INICIAL (*)</a:t>
            </a:r>
          </a:p>
        </p:txBody>
      </p:sp>
      <p:sp>
        <p:nvSpPr>
          <p:cNvPr id="18" name="asset-expense-left-secondary">
            <a:extLst>
              <a:ext uri="{FF2B5EF4-FFF2-40B4-BE49-F238E27FC236}">
                <a16:creationId xmlns:a16="http://schemas.microsoft.com/office/drawing/2014/main" id="{7A8255E2-3C43-4FDA-9EE4-6B831B0D7FC4}"/>
              </a:ext>
            </a:extLst>
          </p:cNvPr>
          <p:cNvSpPr>
            <a:spLocks noGrp="1"/>
          </p:cNvSpPr>
          <p:nvPr/>
        </p:nvSpPr>
        <p:spPr>
          <a:xfrm>
            <a:off x="3048000" y="3324225"/>
            <a:ext cx="2762250" cy="304800"/>
          </a:xfrm>
          <a:prstGeom prst="rect">
            <a:avLst/>
          </a:prstGeom>
          <a:noFill/>
          <a:ln w="0">
            <a:noFill/>
            <a:prstDash val="solid"/>
          </a:ln>
        </p:spPr>
        <p:txBody>
          <a:bodyPr lIns="47625" tIns="19050" rIns="47625" bIns="19050" anchor="ctr">
            <a:normAutofit/>
          </a:bodyPr>
          <a:lstStyle/>
          <a:p>
            <a:pPr algn="ctr">
              <a:buNone/>
              <a:defRPr sz="1650" b="1">
                <a:solidFill>
                  <a:srgbClr val="138CFF"/>
                </a:solidFill>
                <a:latin typeface="Calibri"/>
                <a:ea typeface="Calibri"/>
                <a:cs typeface="Calibri"/>
              </a:defRPr>
            </a:pPr>
            <a:r>
              <a:rPr sz="1650" b="1">
                <a:solidFill>
                  <a:srgbClr val="138CFF"/>
                </a:solidFill>
                <a:latin typeface="Calibri"/>
                <a:ea typeface="Calibri"/>
                <a:cs typeface="Calibri"/>
              </a:rPr>
              <a:t>AUMENTOS</a:t>
            </a:r>
          </a:p>
        </p:txBody>
      </p:sp>
      <p:sp>
        <p:nvSpPr>
          <p:cNvPr id="19" name="asset-expense-left-arrow">
            <a:extLst>
              <a:ext uri="{FF2B5EF4-FFF2-40B4-BE49-F238E27FC236}">
                <a16:creationId xmlns:a16="http://schemas.microsoft.com/office/drawing/2014/main" id="{3194A299-1CDE-4944-9846-D172C27E40B0}"/>
              </a:ext>
            </a:extLst>
          </p:cNvPr>
          <p:cNvSpPr>
            <a:spLocks noGrp="1"/>
          </p:cNvSpPr>
          <p:nvPr/>
        </p:nvSpPr>
        <p:spPr>
          <a:xfrm>
            <a:off x="4143375" y="3638550"/>
            <a:ext cx="571500" cy="523875"/>
          </a:xfrm>
          <a:prstGeom prst="rect">
            <a:avLst/>
          </a:prstGeom>
          <a:noFill/>
          <a:ln w="0">
            <a:noFill/>
            <a:prstDash val="solid"/>
          </a:ln>
        </p:spPr>
        <p:txBody>
          <a:bodyPr lIns="0" tIns="0" rIns="0" bIns="0" anchor="ctr">
            <a:normAutofit/>
          </a:bodyPr>
          <a:lstStyle/>
          <a:p>
            <a:pPr algn="ctr">
              <a:buNone/>
              <a:defRPr sz="3000" b="1">
                <a:solidFill>
                  <a:srgbClr val="138CFF"/>
                </a:solidFill>
                <a:latin typeface="Calibri"/>
                <a:ea typeface="Calibri"/>
                <a:cs typeface="Calibri"/>
              </a:defRPr>
            </a:pPr>
            <a:r>
              <a:rPr sz="3000" b="1">
                <a:solidFill>
                  <a:srgbClr val="138CFF"/>
                </a:solidFill>
                <a:latin typeface="Calibri"/>
                <a:ea typeface="Calibri"/>
                <a:cs typeface="Calibri"/>
              </a:rPr>
              <a:t>↑</a:t>
            </a:r>
          </a:p>
        </p:txBody>
      </p:sp>
      <p:sp>
        <p:nvSpPr>
          <p:cNvPr id="20" name="asset-expense-right-main">
            <a:extLst>
              <a:ext uri="{FF2B5EF4-FFF2-40B4-BE49-F238E27FC236}">
                <a16:creationId xmlns:a16="http://schemas.microsoft.com/office/drawing/2014/main" id="{195916EE-4467-4E25-9C44-E1621931B439}"/>
              </a:ext>
            </a:extLst>
          </p:cNvPr>
          <p:cNvSpPr>
            <a:spLocks noGrp="1"/>
          </p:cNvSpPr>
          <p:nvPr/>
        </p:nvSpPr>
        <p:spPr>
          <a:xfrm>
            <a:off x="6381750" y="3000375"/>
            <a:ext cx="2762250" cy="323850"/>
          </a:xfrm>
          <a:prstGeom prst="rect">
            <a:avLst/>
          </a:prstGeom>
          <a:noFill/>
          <a:ln w="0">
            <a:noFill/>
            <a:prstDash val="solid"/>
          </a:ln>
        </p:spPr>
        <p:txBody>
          <a:bodyPr lIns="47625" tIns="19050" rIns="47625" bIns="19050" anchor="ctr">
            <a:normAutofit/>
          </a:bodyPr>
          <a:lstStyle/>
          <a:p>
            <a:pPr algn="ctr">
              <a:buNone/>
              <a:defRPr sz="1500" b="1">
                <a:solidFill>
                  <a:srgbClr val="102C4A"/>
                </a:solidFill>
                <a:latin typeface="Calibri"/>
                <a:ea typeface="Calibri"/>
                <a:cs typeface="Calibri"/>
              </a:defRPr>
            </a:pPr>
            <a:r>
              <a:rPr sz="1500" b="1">
                <a:solidFill>
                  <a:srgbClr val="102C4A"/>
                </a:solidFill>
                <a:latin typeface="Calibri"/>
                <a:ea typeface="Calibri"/>
                <a:cs typeface="Calibri"/>
              </a:rPr>
              <a:t>DISMINUCIONES</a:t>
            </a:r>
          </a:p>
        </p:txBody>
      </p:sp>
      <p:sp>
        <p:nvSpPr>
          <p:cNvPr id="21" name="asset-expense-right-arrow">
            <a:extLst>
              <a:ext uri="{FF2B5EF4-FFF2-40B4-BE49-F238E27FC236}">
                <a16:creationId xmlns:a16="http://schemas.microsoft.com/office/drawing/2014/main" id="{0111E02F-BBFB-42C7-BC1D-3E5EA2F67BE8}"/>
              </a:ext>
            </a:extLst>
          </p:cNvPr>
          <p:cNvSpPr>
            <a:spLocks noGrp="1"/>
          </p:cNvSpPr>
          <p:nvPr/>
        </p:nvSpPr>
        <p:spPr>
          <a:xfrm>
            <a:off x="7477125" y="3638550"/>
            <a:ext cx="571500" cy="523875"/>
          </a:xfrm>
          <a:prstGeom prst="rect">
            <a:avLst/>
          </a:prstGeom>
          <a:noFill/>
          <a:ln w="0">
            <a:noFill/>
            <a:prstDash val="solid"/>
          </a:ln>
        </p:spPr>
        <p:txBody>
          <a:bodyPr lIns="0" tIns="0" rIns="0" bIns="0" anchor="ctr">
            <a:normAutofit/>
          </a:bodyPr>
          <a:lstStyle/>
          <a:p>
            <a:pPr algn="ctr">
              <a:buNone/>
              <a:defRPr sz="3000" b="1">
                <a:solidFill>
                  <a:srgbClr val="102C4A"/>
                </a:solidFill>
                <a:latin typeface="Calibri"/>
                <a:ea typeface="Calibri"/>
                <a:cs typeface="Calibri"/>
              </a:defRPr>
            </a:pPr>
            <a:r>
              <a:rPr sz="3000" b="1">
                <a:solidFill>
                  <a:srgbClr val="102C4A"/>
                </a:solidFill>
                <a:latin typeface="Calibri"/>
                <a:ea typeface="Calibri"/>
                <a:cs typeface="Calibri"/>
              </a:rPr>
              <a:t>↓</a:t>
            </a:r>
          </a:p>
        </p:txBody>
      </p:sp>
      <p:sp>
        <p:nvSpPr>
          <p:cNvPr id="22" name="asset-expense-footnote">
            <a:extLst>
              <a:ext uri="{FF2B5EF4-FFF2-40B4-BE49-F238E27FC236}">
                <a16:creationId xmlns:a16="http://schemas.microsoft.com/office/drawing/2014/main" id="{A480D415-1DEB-4B42-BA97-C0A3E3D184EF}"/>
              </a:ext>
            </a:extLst>
          </p:cNvPr>
          <p:cNvSpPr>
            <a:spLocks noGrp="1"/>
          </p:cNvSpPr>
          <p:nvPr/>
        </p:nvSpPr>
        <p:spPr>
          <a:xfrm>
            <a:off x="2476500" y="4524375"/>
            <a:ext cx="7239000" cy="247650"/>
          </a:xfrm>
          <a:prstGeom prst="rect">
            <a:avLst/>
          </a:prstGeom>
          <a:noFill/>
          <a:ln w="0">
            <a:noFill/>
            <a:prstDash val="solid"/>
          </a:ln>
        </p:spPr>
        <p:txBody>
          <a:bodyPr lIns="47625" tIns="19050" rIns="47625" bIns="19050" anchor="ctr">
            <a:normAutofit/>
          </a:bodyPr>
          <a:lstStyle/>
          <a:p>
            <a:pPr algn="ctr">
              <a:buNone/>
              <a:defRPr sz="1050">
                <a:solidFill>
                  <a:srgbClr val="66727E"/>
                </a:solidFill>
                <a:latin typeface="Calibri"/>
                <a:ea typeface="Calibri"/>
                <a:cs typeface="Calibri"/>
              </a:defRPr>
            </a:pPr>
            <a:r>
              <a:rPr sz="1050">
                <a:solidFill>
                  <a:srgbClr val="66727E"/>
                </a:solidFill>
                <a:latin typeface="Calibri"/>
                <a:ea typeface="Calibri"/>
                <a:cs typeface="Calibri"/>
              </a:rPr>
              <a:t>(*) Siempre que el saldo inicial sea positivo. Existen excepciones que se estudiarán en la UT 4.</a:t>
            </a:r>
          </a:p>
        </p:txBody>
      </p:sp>
    </p:spTree>
    <p:extLst>
      <p:ext uri="{BB962C8B-B14F-4D97-AF65-F5344CB8AC3E}">
        <p14:creationId xmlns:p14="http://schemas.microsoft.com/office/powerpoint/2010/main" val="879069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2.1.1. PASIVO, PATRIMONIO NETO E INGRESOS</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7</a:t>
            </a:r>
          </a:p>
        </p:txBody>
      </p:sp>
      <p:pic>
        <p:nvPicPr>
          <p:cNvPr id="28" name="Imagen 2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redondeado 6">
            <a:extLst>
              <a:ext uri="{FF2B5EF4-FFF2-40B4-BE49-F238E27FC236}">
                <a16:creationId xmlns:a16="http://schemas.microsoft.com/office/drawing/2014/main" id="{4FB70AC2-0E11-4286-9D55-142BDF4825D4}"/>
              </a:ext>
            </a:extLst>
          </p:cNvPr>
          <p:cNvSpPr>
            <a:spLocks noGrp="1"/>
          </p:cNvSpPr>
          <p:nvPr/>
        </p:nvSpPr>
        <p:spPr>
          <a:xfrm>
            <a:off x="2381250" y="1752600"/>
            <a:ext cx="7429500" cy="514350"/>
          </a:xfrm>
          <a:prstGeom prst="roundRect">
            <a:avLst>
              <a:gd name="adj" fmla="val 22222"/>
            </a:avLst>
          </a:prstGeom>
          <a:solidFill>
            <a:srgbClr val="EDF6FF"/>
          </a:solidFill>
          <a:ln w="9525">
            <a:solidFill>
              <a:srgbClr val="B8DBFF"/>
            </a:solidFill>
            <a:prstDash val="solid"/>
          </a:ln>
        </p:spPr>
        <p:txBody>
          <a:bodyPr lIns="114300" tIns="47625" rIns="114300" bIns="47625" anchor="ctr">
            <a:normAutofit fontScale="84522" lnSpcReduction="20000"/>
          </a:bodyPr>
          <a:lstStyle/>
          <a:p>
            <a:pPr algn="ctr">
              <a:buNone/>
              <a:defRPr sz="1500" b="0">
                <a:solidFill>
                  <a:srgbClr val="111820"/>
                </a:solidFill>
                <a:latin typeface="Calibri"/>
                <a:ea typeface="Calibri"/>
                <a:cs typeface="Calibri"/>
              </a:defRPr>
            </a:pPr>
            <a:r>
              <a:rPr sz="1500" b="0">
                <a:solidFill>
                  <a:srgbClr val="111820"/>
                </a:solidFill>
                <a:latin typeface="Calibri"/>
                <a:ea typeface="Calibri"/>
                <a:cs typeface="Calibri"/>
              </a:rPr>
              <a:t>Las cuentas de PASIVO, PATRIMONIO NETO e INGRESOS aumentan por el HABER y disminuyen por el DEBE.</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PASIVO, PATRIMONIO NETO E INGRESOS: AUMENTAN EN EL HABER</a:t>
            </a:r>
          </a:p>
        </p:txBody>
      </p:sp>
      <p:sp>
        <p:nvSpPr>
          <p:cNvPr id="12" name="liability-equity-income-debe-heading">
            <a:extLst>
              <a:ext uri="{FF2B5EF4-FFF2-40B4-BE49-F238E27FC236}">
                <a16:creationId xmlns:a16="http://schemas.microsoft.com/office/drawing/2014/main" id="{F5096172-892C-4400-B436-3F1116265250}"/>
              </a:ext>
            </a:extLst>
          </p:cNvPr>
          <p:cNvSpPr>
            <a:spLocks noGrp="1"/>
          </p:cNvSpPr>
          <p:nvPr/>
        </p:nvSpPr>
        <p:spPr>
          <a:xfrm>
            <a:off x="2857500" y="2381250"/>
            <a:ext cx="1428750" cy="304800"/>
          </a:xfrm>
          <a:prstGeom prst="rect">
            <a:avLst/>
          </a:prstGeom>
          <a:noFill/>
          <a:ln w="0">
            <a:noFill/>
            <a:prstDash val="solid"/>
          </a:ln>
        </p:spPr>
        <p:txBody>
          <a:bodyPr lIns="47625" tIns="19050" rIns="47625" bIns="19050" anchor="ctr">
            <a:normAutofit/>
          </a:bodyPr>
          <a:lstStyle/>
          <a:p>
            <a:pPr algn="ctr">
              <a:buNone/>
              <a:defRPr sz="1650" b="1">
                <a:solidFill>
                  <a:srgbClr val="102C4A"/>
                </a:solidFill>
                <a:latin typeface="Calibri"/>
                <a:ea typeface="Calibri"/>
                <a:cs typeface="Calibri"/>
              </a:defRPr>
            </a:pPr>
            <a:r>
              <a:rPr sz="1650" b="1">
                <a:solidFill>
                  <a:srgbClr val="102C4A"/>
                </a:solidFill>
                <a:latin typeface="Calibri"/>
                <a:ea typeface="Calibri"/>
                <a:cs typeface="Calibri"/>
              </a:rPr>
              <a:t>DEBE</a:t>
            </a:r>
          </a:p>
        </p:txBody>
      </p:sp>
      <p:sp>
        <p:nvSpPr>
          <p:cNvPr id="13" name="liability-equity-income-account-heading">
            <a:extLst>
              <a:ext uri="{FF2B5EF4-FFF2-40B4-BE49-F238E27FC236}">
                <a16:creationId xmlns:a16="http://schemas.microsoft.com/office/drawing/2014/main" id="{AEF99A68-C310-4465-84DF-A4BFAAB19500}"/>
              </a:ext>
            </a:extLst>
          </p:cNvPr>
          <p:cNvSpPr>
            <a:spLocks noGrp="1"/>
          </p:cNvSpPr>
          <p:nvPr/>
        </p:nvSpPr>
        <p:spPr>
          <a:xfrm>
            <a:off x="4286250" y="2314575"/>
            <a:ext cx="3619500" cy="400050"/>
          </a:xfrm>
          <a:prstGeom prst="rect">
            <a:avLst/>
          </a:prstGeom>
          <a:noFill/>
          <a:ln w="0">
            <a:noFill/>
            <a:prstDash val="solid"/>
          </a:ln>
        </p:spPr>
        <p:txBody>
          <a:bodyPr lIns="47625" tIns="19050" rIns="47625" bIns="19050" anchor="ctr">
            <a:normAutofit fontScale="90397" lnSpcReduction="20000"/>
          </a:bodyPr>
          <a:lstStyle/>
          <a:p>
            <a:pPr algn="ctr">
              <a:buNone/>
              <a:defRPr sz="1575" b="1">
                <a:solidFill>
                  <a:srgbClr val="102C4A"/>
                </a:solidFill>
                <a:latin typeface="Calibri"/>
                <a:ea typeface="Calibri"/>
                <a:cs typeface="Calibri"/>
              </a:defRPr>
            </a:pPr>
            <a:r>
              <a:rPr sz="1575" b="1">
                <a:solidFill>
                  <a:srgbClr val="102C4A"/>
                </a:solidFill>
                <a:latin typeface="Calibri"/>
                <a:ea typeface="Calibri"/>
                <a:cs typeface="Calibri"/>
              </a:rPr>
              <a:t>CUENTAS DE PASIVO, PATRIMONIO NETO O INGRESOS</a:t>
            </a:r>
          </a:p>
        </p:txBody>
      </p:sp>
      <p:sp>
        <p:nvSpPr>
          <p:cNvPr id="14" name="liability-equity-income-haber-heading">
            <a:extLst>
              <a:ext uri="{FF2B5EF4-FFF2-40B4-BE49-F238E27FC236}">
                <a16:creationId xmlns:a16="http://schemas.microsoft.com/office/drawing/2014/main" id="{563E7743-92BF-4FCC-9917-039AA9B9185E}"/>
              </a:ext>
            </a:extLst>
          </p:cNvPr>
          <p:cNvSpPr>
            <a:spLocks noGrp="1"/>
          </p:cNvSpPr>
          <p:nvPr/>
        </p:nvSpPr>
        <p:spPr>
          <a:xfrm>
            <a:off x="7905750" y="2381250"/>
            <a:ext cx="1428750" cy="304800"/>
          </a:xfrm>
          <a:prstGeom prst="rect">
            <a:avLst/>
          </a:prstGeom>
          <a:noFill/>
          <a:ln w="0">
            <a:noFill/>
            <a:prstDash val="solid"/>
          </a:ln>
        </p:spPr>
        <p:txBody>
          <a:bodyPr lIns="47625" tIns="19050" rIns="47625" bIns="19050" anchor="ctr">
            <a:normAutofit/>
          </a:bodyPr>
          <a:lstStyle/>
          <a:p>
            <a:pPr algn="ctr">
              <a:buNone/>
              <a:defRPr sz="1650" b="1">
                <a:solidFill>
                  <a:srgbClr val="102C4A"/>
                </a:solidFill>
                <a:latin typeface="Calibri"/>
                <a:ea typeface="Calibri"/>
                <a:cs typeface="Calibri"/>
              </a:defRPr>
            </a:pPr>
            <a:r>
              <a:rPr sz="1650" b="1">
                <a:solidFill>
                  <a:srgbClr val="102C4A"/>
                </a:solidFill>
                <a:latin typeface="Calibri"/>
                <a:ea typeface="Calibri"/>
                <a:cs typeface="Calibri"/>
              </a:rPr>
              <a:t>HABER</a:t>
            </a:r>
          </a:p>
        </p:txBody>
      </p:sp>
      <p:sp>
        <p:nvSpPr>
          <p:cNvPr id="15" name="liability-equity-income-horizontal">
            <a:extLst>
              <a:ext uri="{FF2B5EF4-FFF2-40B4-BE49-F238E27FC236}">
                <a16:creationId xmlns:a16="http://schemas.microsoft.com/office/drawing/2014/main" id="{3B346AF4-063C-4ADC-9D7E-369A84826557}"/>
              </a:ext>
            </a:extLst>
          </p:cNvPr>
          <p:cNvSpPr>
            <a:spLocks noGrp="1"/>
          </p:cNvSpPr>
          <p:nvPr/>
        </p:nvSpPr>
        <p:spPr>
          <a:xfrm>
            <a:off x="2762250" y="2800350"/>
            <a:ext cx="6667500" cy="0"/>
          </a:xfrm>
          <a:prstGeom prst="line">
            <a:avLst/>
          </a:prstGeom>
          <a:noFill/>
          <a:ln w="28575">
            <a:solidFill>
              <a:srgbClr val="102C4A"/>
            </a:solidFill>
            <a:prstDash val="solid"/>
          </a:ln>
        </p:spPr>
        <p:txBody>
          <a:bodyPr/>
          <a:lstStyle/>
          <a:p>
            <a:endParaRPr lang="es-ES"/>
          </a:p>
        </p:txBody>
      </p:sp>
      <p:sp>
        <p:nvSpPr>
          <p:cNvPr id="16" name="liability-equity-income-vertical">
            <a:extLst>
              <a:ext uri="{FF2B5EF4-FFF2-40B4-BE49-F238E27FC236}">
                <a16:creationId xmlns:a16="http://schemas.microsoft.com/office/drawing/2014/main" id="{2D90FC5A-24A8-4C5D-AD52-EC7EC269DF49}"/>
              </a:ext>
            </a:extLst>
          </p:cNvPr>
          <p:cNvSpPr>
            <a:spLocks noGrp="1"/>
          </p:cNvSpPr>
          <p:nvPr/>
        </p:nvSpPr>
        <p:spPr>
          <a:xfrm>
            <a:off x="6096000" y="2800350"/>
            <a:ext cx="0" cy="1619250"/>
          </a:xfrm>
          <a:prstGeom prst="line">
            <a:avLst/>
          </a:prstGeom>
          <a:noFill/>
          <a:ln w="28575">
            <a:solidFill>
              <a:srgbClr val="102C4A"/>
            </a:solidFill>
            <a:prstDash val="solid"/>
          </a:ln>
        </p:spPr>
        <p:txBody>
          <a:bodyPr/>
          <a:lstStyle/>
          <a:p>
            <a:endParaRPr lang="es-ES"/>
          </a:p>
        </p:txBody>
      </p:sp>
      <p:sp>
        <p:nvSpPr>
          <p:cNvPr id="17" name="liability-equity-income-left-main">
            <a:extLst>
              <a:ext uri="{FF2B5EF4-FFF2-40B4-BE49-F238E27FC236}">
                <a16:creationId xmlns:a16="http://schemas.microsoft.com/office/drawing/2014/main" id="{517FA7C7-08BC-4E08-A443-C019F8B74691}"/>
              </a:ext>
            </a:extLst>
          </p:cNvPr>
          <p:cNvSpPr>
            <a:spLocks noGrp="1"/>
          </p:cNvSpPr>
          <p:nvPr/>
        </p:nvSpPr>
        <p:spPr>
          <a:xfrm>
            <a:off x="3048000" y="3000375"/>
            <a:ext cx="2762250" cy="323850"/>
          </a:xfrm>
          <a:prstGeom prst="rect">
            <a:avLst/>
          </a:prstGeom>
          <a:noFill/>
          <a:ln w="0">
            <a:noFill/>
            <a:prstDash val="solid"/>
          </a:ln>
        </p:spPr>
        <p:txBody>
          <a:bodyPr lIns="47625" tIns="19050" rIns="47625" bIns="19050" anchor="ctr">
            <a:normAutofit/>
          </a:bodyPr>
          <a:lstStyle/>
          <a:p>
            <a:pPr algn="ctr">
              <a:buNone/>
              <a:defRPr sz="1500" b="1">
                <a:solidFill>
                  <a:srgbClr val="102C4A"/>
                </a:solidFill>
                <a:latin typeface="Calibri"/>
                <a:ea typeface="Calibri"/>
                <a:cs typeface="Calibri"/>
              </a:defRPr>
            </a:pPr>
            <a:r>
              <a:rPr sz="1500" b="1">
                <a:solidFill>
                  <a:srgbClr val="102C4A"/>
                </a:solidFill>
                <a:latin typeface="Calibri"/>
                <a:ea typeface="Calibri"/>
                <a:cs typeface="Calibri"/>
              </a:rPr>
              <a:t>DISMINUCIONES</a:t>
            </a:r>
          </a:p>
        </p:txBody>
      </p:sp>
      <p:sp>
        <p:nvSpPr>
          <p:cNvPr id="18" name="liability-equity-income-left-arrow">
            <a:extLst>
              <a:ext uri="{FF2B5EF4-FFF2-40B4-BE49-F238E27FC236}">
                <a16:creationId xmlns:a16="http://schemas.microsoft.com/office/drawing/2014/main" id="{2D3347DE-51E2-49B7-BFB5-6A93BFD35172}"/>
              </a:ext>
            </a:extLst>
          </p:cNvPr>
          <p:cNvSpPr>
            <a:spLocks noGrp="1"/>
          </p:cNvSpPr>
          <p:nvPr/>
        </p:nvSpPr>
        <p:spPr>
          <a:xfrm>
            <a:off x="4143375" y="3638550"/>
            <a:ext cx="571500" cy="523875"/>
          </a:xfrm>
          <a:prstGeom prst="rect">
            <a:avLst/>
          </a:prstGeom>
          <a:noFill/>
          <a:ln w="0">
            <a:noFill/>
            <a:prstDash val="solid"/>
          </a:ln>
        </p:spPr>
        <p:txBody>
          <a:bodyPr lIns="0" tIns="0" rIns="0" bIns="0" anchor="ctr">
            <a:normAutofit/>
          </a:bodyPr>
          <a:lstStyle/>
          <a:p>
            <a:pPr algn="ctr">
              <a:buNone/>
              <a:defRPr sz="3000" b="1">
                <a:solidFill>
                  <a:srgbClr val="102C4A"/>
                </a:solidFill>
                <a:latin typeface="Calibri"/>
                <a:ea typeface="Calibri"/>
                <a:cs typeface="Calibri"/>
              </a:defRPr>
            </a:pPr>
            <a:r>
              <a:rPr sz="3000" b="1">
                <a:solidFill>
                  <a:srgbClr val="102C4A"/>
                </a:solidFill>
                <a:latin typeface="Calibri"/>
                <a:ea typeface="Calibri"/>
                <a:cs typeface="Calibri"/>
              </a:rPr>
              <a:t>↓</a:t>
            </a:r>
          </a:p>
        </p:txBody>
      </p:sp>
      <p:sp>
        <p:nvSpPr>
          <p:cNvPr id="19" name="liability-equity-income-right-main">
            <a:extLst>
              <a:ext uri="{FF2B5EF4-FFF2-40B4-BE49-F238E27FC236}">
                <a16:creationId xmlns:a16="http://schemas.microsoft.com/office/drawing/2014/main" id="{89617DEF-8C7C-4FE1-9A87-B103256A1E10}"/>
              </a:ext>
            </a:extLst>
          </p:cNvPr>
          <p:cNvSpPr>
            <a:spLocks noGrp="1"/>
          </p:cNvSpPr>
          <p:nvPr/>
        </p:nvSpPr>
        <p:spPr>
          <a:xfrm>
            <a:off x="6381750" y="3000375"/>
            <a:ext cx="2762250" cy="323850"/>
          </a:xfrm>
          <a:prstGeom prst="rect">
            <a:avLst/>
          </a:prstGeom>
          <a:noFill/>
          <a:ln w="0">
            <a:noFill/>
            <a:prstDash val="solid"/>
          </a:ln>
        </p:spPr>
        <p:txBody>
          <a:bodyPr lIns="47625" tIns="19050" rIns="47625" bIns="19050" anchor="ctr">
            <a:normAutofit/>
          </a:bodyPr>
          <a:lstStyle/>
          <a:p>
            <a:pPr algn="ctr">
              <a:buNone/>
              <a:defRPr sz="1500" b="1">
                <a:solidFill>
                  <a:srgbClr val="138CFF"/>
                </a:solidFill>
                <a:latin typeface="Calibri"/>
                <a:ea typeface="Calibri"/>
                <a:cs typeface="Calibri"/>
              </a:defRPr>
            </a:pPr>
            <a:r>
              <a:rPr sz="1500" b="1">
                <a:solidFill>
                  <a:srgbClr val="138CFF"/>
                </a:solidFill>
                <a:latin typeface="Calibri"/>
                <a:ea typeface="Calibri"/>
                <a:cs typeface="Calibri"/>
              </a:rPr>
              <a:t>SALDO INICIAL (*)</a:t>
            </a:r>
          </a:p>
        </p:txBody>
      </p:sp>
      <p:sp>
        <p:nvSpPr>
          <p:cNvPr id="20" name="liability-equity-income-right-secondary">
            <a:extLst>
              <a:ext uri="{FF2B5EF4-FFF2-40B4-BE49-F238E27FC236}">
                <a16:creationId xmlns:a16="http://schemas.microsoft.com/office/drawing/2014/main" id="{CA91B4F0-E676-481C-AAA9-B2683F096792}"/>
              </a:ext>
            </a:extLst>
          </p:cNvPr>
          <p:cNvSpPr>
            <a:spLocks noGrp="1"/>
          </p:cNvSpPr>
          <p:nvPr/>
        </p:nvSpPr>
        <p:spPr>
          <a:xfrm>
            <a:off x="6381750" y="3324225"/>
            <a:ext cx="2762250" cy="304800"/>
          </a:xfrm>
          <a:prstGeom prst="rect">
            <a:avLst/>
          </a:prstGeom>
          <a:noFill/>
          <a:ln w="0">
            <a:noFill/>
            <a:prstDash val="solid"/>
          </a:ln>
        </p:spPr>
        <p:txBody>
          <a:bodyPr lIns="47625" tIns="19050" rIns="47625" bIns="19050" anchor="ctr">
            <a:normAutofit/>
          </a:bodyPr>
          <a:lstStyle/>
          <a:p>
            <a:pPr algn="ctr">
              <a:buNone/>
              <a:defRPr sz="1650" b="1">
                <a:solidFill>
                  <a:srgbClr val="138CFF"/>
                </a:solidFill>
                <a:latin typeface="Calibri"/>
                <a:ea typeface="Calibri"/>
                <a:cs typeface="Calibri"/>
              </a:defRPr>
            </a:pPr>
            <a:r>
              <a:rPr sz="1650" b="1">
                <a:solidFill>
                  <a:srgbClr val="138CFF"/>
                </a:solidFill>
                <a:latin typeface="Calibri"/>
                <a:ea typeface="Calibri"/>
                <a:cs typeface="Calibri"/>
              </a:rPr>
              <a:t>AUMENTOS</a:t>
            </a:r>
          </a:p>
        </p:txBody>
      </p:sp>
      <p:sp>
        <p:nvSpPr>
          <p:cNvPr id="21" name="liability-equity-income-right-arrow">
            <a:extLst>
              <a:ext uri="{FF2B5EF4-FFF2-40B4-BE49-F238E27FC236}">
                <a16:creationId xmlns:a16="http://schemas.microsoft.com/office/drawing/2014/main" id="{4D389226-1110-4F05-A577-DBE114DDEB48}"/>
              </a:ext>
            </a:extLst>
          </p:cNvPr>
          <p:cNvSpPr>
            <a:spLocks noGrp="1"/>
          </p:cNvSpPr>
          <p:nvPr/>
        </p:nvSpPr>
        <p:spPr>
          <a:xfrm>
            <a:off x="7477125" y="3638550"/>
            <a:ext cx="571500" cy="523875"/>
          </a:xfrm>
          <a:prstGeom prst="rect">
            <a:avLst/>
          </a:prstGeom>
          <a:noFill/>
          <a:ln w="0">
            <a:noFill/>
            <a:prstDash val="solid"/>
          </a:ln>
        </p:spPr>
        <p:txBody>
          <a:bodyPr lIns="0" tIns="0" rIns="0" bIns="0" anchor="ctr">
            <a:normAutofit/>
          </a:bodyPr>
          <a:lstStyle/>
          <a:p>
            <a:pPr algn="ctr">
              <a:buNone/>
              <a:defRPr sz="3000" b="1">
                <a:solidFill>
                  <a:srgbClr val="138CFF"/>
                </a:solidFill>
                <a:latin typeface="Calibri"/>
                <a:ea typeface="Calibri"/>
                <a:cs typeface="Calibri"/>
              </a:defRPr>
            </a:pPr>
            <a:r>
              <a:rPr sz="3000" b="1">
                <a:solidFill>
                  <a:srgbClr val="138CFF"/>
                </a:solidFill>
                <a:latin typeface="Calibri"/>
                <a:ea typeface="Calibri"/>
                <a:cs typeface="Calibri"/>
              </a:rPr>
              <a:t>↑</a:t>
            </a:r>
          </a:p>
        </p:txBody>
      </p:sp>
      <p:sp>
        <p:nvSpPr>
          <p:cNvPr id="22" name="liability-equity-income-footnote">
            <a:extLst>
              <a:ext uri="{FF2B5EF4-FFF2-40B4-BE49-F238E27FC236}">
                <a16:creationId xmlns:a16="http://schemas.microsoft.com/office/drawing/2014/main" id="{6698D1D9-4737-4765-A4B0-462DDC94242C}"/>
              </a:ext>
            </a:extLst>
          </p:cNvPr>
          <p:cNvSpPr>
            <a:spLocks noGrp="1"/>
          </p:cNvSpPr>
          <p:nvPr/>
        </p:nvSpPr>
        <p:spPr>
          <a:xfrm>
            <a:off x="2476500" y="4524375"/>
            <a:ext cx="7239000" cy="247650"/>
          </a:xfrm>
          <a:prstGeom prst="rect">
            <a:avLst/>
          </a:prstGeom>
          <a:noFill/>
          <a:ln w="0">
            <a:noFill/>
            <a:prstDash val="solid"/>
          </a:ln>
        </p:spPr>
        <p:txBody>
          <a:bodyPr lIns="47625" tIns="19050" rIns="47625" bIns="19050" anchor="ctr">
            <a:normAutofit/>
          </a:bodyPr>
          <a:lstStyle/>
          <a:p>
            <a:pPr algn="ctr">
              <a:buNone/>
              <a:defRPr sz="1050">
                <a:solidFill>
                  <a:srgbClr val="66727E"/>
                </a:solidFill>
                <a:latin typeface="Calibri"/>
                <a:ea typeface="Calibri"/>
                <a:cs typeface="Calibri"/>
              </a:defRPr>
            </a:pPr>
            <a:r>
              <a:rPr sz="1050">
                <a:solidFill>
                  <a:srgbClr val="66727E"/>
                </a:solidFill>
                <a:latin typeface="Calibri"/>
                <a:ea typeface="Calibri"/>
                <a:cs typeface="Calibri"/>
              </a:rPr>
              <a:t>(*) Siempre que el saldo inicial sea positivo. Existen excepciones que se estudiarán en la UT 4.</a:t>
            </a:r>
          </a:p>
        </p:txBody>
      </p:sp>
    </p:spTree>
    <p:extLst>
      <p:ext uri="{BB962C8B-B14F-4D97-AF65-F5344CB8AC3E}">
        <p14:creationId xmlns:p14="http://schemas.microsoft.com/office/powerpoint/2010/main" val="879069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TEST 1, 2 Y 3</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8</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Comprueba qué recoge el libro Mayor y en qué lado aumentan las cuentas de activo, pasivo y patrimonio neto.</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Primero decide. Después, explica por qué.</a:t>
            </a:r>
          </a:p>
        </p:txBody>
      </p:sp>
      <p:pic>
        <p:nvPicPr>
          <p:cNvPr id="19" name="Imagen 18"/>
          <p:cNvPicPr>
            <a:picLocks noChangeAspect="1"/>
          </p:cNvPicPr>
          <p:nvPr/>
        </p:nvPicPr>
        <p:blipFill>
          <a:blip r:embed="rId3"/>
          <a:stretch/>
        </p:blipFill>
        <p:spPr>
          <a:xfrm>
            <a:off x="771525" y="581025"/>
            <a:ext cx="762000" cy="762000"/>
          </a:xfrm>
          <a:prstGeom prst="ellipse">
            <a:avLst/>
          </a:prstGeom>
        </p:spPr>
      </p:pic>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 73</a:t>
            </a:r>
          </a:p>
        </p:txBody>
      </p:sp>
    </p:spTree>
    <p:extLst>
      <p:ext uri="{BB962C8B-B14F-4D97-AF65-F5344CB8AC3E}">
        <p14:creationId xmlns:p14="http://schemas.microsoft.com/office/powerpoint/2010/main" val="879069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PRÁCTICA EN EL LIBRO MAYOR</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9</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lIns="171450" tIns="114300" rIns="171450" bIns="114300" anchor="ctr">
            <a:normAutofit/>
          </a:bodyPr>
          <a:lstStyle/>
          <a:p>
            <a:pPr algn="l">
              <a:buNone/>
              <a:defRPr sz="1800" b="0">
                <a:solidFill>
                  <a:srgbClr val="111820"/>
                </a:solidFill>
                <a:latin typeface="Calibri"/>
                <a:ea typeface="Calibri"/>
                <a:cs typeface="Calibri"/>
              </a:defRPr>
            </a:pPr>
            <a:r>
              <a:rPr sz="1800" b="0">
                <a:solidFill>
                  <a:srgbClr val="111820"/>
                </a:solidFill>
                <a:latin typeface="Calibri"/>
                <a:ea typeface="Calibri"/>
                <a:cs typeface="Calibri"/>
              </a:rPr>
              <a:t>1. Primero, actualiza el Balance de Situación de forma intuitiva, «por la cuenta de la vieja».</a:t>
            </a:r>
          </a:p>
          <a:p>
            <a:pPr algn="l">
              <a:buNone/>
              <a:defRPr sz="1725" b="0">
                <a:solidFill>
                  <a:srgbClr val="111820"/>
                </a:solidFill>
              </a:defRPr>
            </a:pPr>
            <a:endParaRPr sz="1800" b="0">
              <a:solidFill>
                <a:srgbClr val="111820"/>
              </a:solidFill>
              <a:latin typeface="Calibri"/>
              <a:ea typeface="Calibri"/>
              <a:cs typeface="Calibri"/>
            </a:endParaRPr>
          </a:p>
          <a:p>
            <a:pPr algn="l">
              <a:buNone/>
              <a:defRPr sz="1800" b="0">
                <a:solidFill>
                  <a:srgbClr val="111820"/>
                </a:solidFill>
                <a:latin typeface="Calibri"/>
                <a:ea typeface="Calibri"/>
                <a:cs typeface="Calibri"/>
              </a:defRPr>
            </a:pPr>
            <a:r>
              <a:rPr sz="1800" b="0">
                <a:solidFill>
                  <a:srgbClr val="111820"/>
                </a:solidFill>
                <a:latin typeface="Calibri"/>
                <a:ea typeface="Calibri"/>
                <a:cs typeface="Calibri"/>
              </a:rPr>
              <a:t>2. Después, resuelve el mismo supuesto utilizando los libros mayores.</a:t>
            </a:r>
          </a:p>
          <a:p>
            <a:pPr algn="l">
              <a:buNone/>
              <a:defRPr sz="1725" b="0">
                <a:solidFill>
                  <a:srgbClr val="111820"/>
                </a:solidFill>
              </a:defRPr>
            </a:pPr>
            <a:endParaRPr sz="1800" b="0">
              <a:solidFill>
                <a:srgbClr val="111820"/>
              </a:solidFill>
              <a:latin typeface="Calibri"/>
              <a:ea typeface="Calibri"/>
              <a:cs typeface="Calibri"/>
            </a:endParaRPr>
          </a:p>
          <a:p>
            <a:pPr algn="l">
              <a:buNone/>
              <a:defRPr sz="1800" b="0">
                <a:solidFill>
                  <a:srgbClr val="111820"/>
                </a:solidFill>
                <a:latin typeface="Calibri"/>
                <a:ea typeface="Calibri"/>
                <a:cs typeface="Calibri"/>
              </a:defRPr>
            </a:pPr>
            <a:r>
              <a:rPr sz="1800" b="0">
                <a:solidFill>
                  <a:srgbClr val="111820"/>
                </a:solidFill>
                <a:latin typeface="Calibri"/>
                <a:ea typeface="Calibri"/>
                <a:cs typeface="Calibri"/>
              </a:rPr>
              <a:t>3. Comprueba que el Balance de Situación obtenido es idéntico por ambos métodos.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UN MISMO SUPUESTO · DOS MÉTODOS · UN MISMO BALANCE</a:t>
            </a:r>
          </a:p>
        </p:txBody>
      </p:sp>
    </p:spTree>
    <p:extLst>
      <p:ext uri="{BB962C8B-B14F-4D97-AF65-F5344CB8AC3E}">
        <p14:creationId xmlns:p14="http://schemas.microsoft.com/office/powerpoint/2010/main" val="87906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EJERCICIO 1</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10</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Obtén el Balance de Situación tras las cinco operaciones. Resuelve el supuesto «por la cuenta de la vieja».</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ACTUALIZA EL BALANCE DESPUÉS DE CADA OPERACIÓN.</a:t>
            </a:r>
          </a:p>
        </p:txBody>
      </p:sp>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PÁGINAS 73 Y 74</a:t>
            </a:r>
          </a:p>
        </p:txBody>
      </p:sp>
      <p:pic>
        <p:nvPicPr>
          <p:cNvPr id="21" name="Imagen 20"/>
          <p:cNvPicPr>
            <a:picLocks noChangeAspect="1"/>
          </p:cNvPicPr>
          <p:nvPr/>
        </p:nvPicPr>
        <p:blipFill>
          <a:blip r:embed="rId3"/>
          <a:stretch/>
        </p:blipFill>
        <p:spPr>
          <a:xfrm>
            <a:off x="771525" y="581025"/>
            <a:ext cx="762000" cy="762000"/>
          </a:xfrm>
          <a:prstGeom prst="ellipse">
            <a:avLst/>
          </a:prstGeom>
        </p:spPr>
      </p:pic>
    </p:spTree>
    <p:extLst>
      <p:ext uri="{BB962C8B-B14F-4D97-AF65-F5344CB8AC3E}">
        <p14:creationId xmlns:p14="http://schemas.microsoft.com/office/powerpoint/2010/main" val="879069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TEST 4 Y 5</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11</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Reflexiona sobre la información que ofrece el Balance obtenido y sobre sus limitaciones.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Primero decide. Después, explica por qué.</a:t>
            </a:r>
          </a:p>
        </p:txBody>
      </p:sp>
      <p:pic>
        <p:nvPicPr>
          <p:cNvPr id="19" name="Imagen 18"/>
          <p:cNvPicPr>
            <a:picLocks noChangeAspect="1"/>
          </p:cNvPicPr>
          <p:nvPr/>
        </p:nvPicPr>
        <p:blipFill>
          <a:blip r:embed="rId3"/>
          <a:stretch/>
        </p:blipFill>
        <p:spPr>
          <a:xfrm>
            <a:off x="771525" y="581025"/>
            <a:ext cx="762000" cy="762000"/>
          </a:xfrm>
          <a:prstGeom prst="ellipse">
            <a:avLst/>
          </a:prstGeom>
        </p:spPr>
      </p:pic>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 74</a:t>
            </a:r>
          </a:p>
        </p:txBody>
      </p:sp>
    </p:spTree>
    <p:extLst>
      <p:ext uri="{BB962C8B-B14F-4D97-AF65-F5344CB8AC3E}">
        <p14:creationId xmlns:p14="http://schemas.microsoft.com/office/powerpoint/2010/main" val="87906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1 · DIBUJAR LAS CUENTAS EN T</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12</a:t>
            </a:r>
          </a:p>
        </p:txBody>
      </p:sp>
      <p:pic>
        <p:nvPicPr>
          <p:cNvPr id="70" name="Imagen 69"/>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SEIS CUENTAS · SEIS T · LA MISMA DISPOSICIÓN DEL BALANCE</a:t>
            </a:r>
          </a:p>
        </p:txBody>
      </p:sp>
      <p:sp>
        <p:nvSpPr>
          <p:cNvPr id="34" name="step1-instruction">
            <a:extLst>
              <a:ext uri="{FF2B5EF4-FFF2-40B4-BE49-F238E27FC236}">
                <a16:creationId xmlns:a16="http://schemas.microsoft.com/office/drawing/2014/main" id="{50E5D399-7188-40CE-A4AD-C9402E513E1C}"/>
              </a:ext>
            </a:extLst>
          </p:cNvPr>
          <p:cNvSpPr>
            <a:spLocks noGrp="1"/>
          </p:cNvSpPr>
          <p:nvPr/>
        </p:nvSpPr>
        <p:spPr>
          <a:xfrm>
            <a:off x="1666875" y="1638300"/>
            <a:ext cx="8858250" cy="647700"/>
          </a:xfrm>
          <a:prstGeom prst="rect">
            <a:avLst/>
          </a:prstGeom>
          <a:noFill/>
          <a:ln w="0">
            <a:noFill/>
            <a:prstDash val="solid"/>
          </a:ln>
        </p:spPr>
        <p:txBody>
          <a:bodyPr lIns="47625" tIns="19050" rIns="47625" bIns="19050" anchor="ctr">
            <a:normAutofit/>
          </a:bodyPr>
          <a:lstStyle/>
          <a:p>
            <a:pPr algn="ctr">
              <a:buNone/>
              <a:defRPr sz="1463">
                <a:solidFill>
                  <a:srgbClr val="111820"/>
                </a:solidFill>
                <a:latin typeface="Calibri"/>
                <a:ea typeface="Calibri"/>
                <a:cs typeface="Calibri"/>
              </a:defRPr>
            </a:pPr>
            <a:r>
              <a:rPr sz="1463">
                <a:solidFill>
                  <a:srgbClr val="111820"/>
                </a:solidFill>
                <a:latin typeface="Calibri"/>
                <a:ea typeface="Calibri"/>
                <a:cs typeface="Calibri"/>
              </a:rPr>
              <a:t>Dibuja tantas T como cuentas hayas utilizado y anota el nombre de cada cuenta. Para evitar errores, colócalas en la misma disposición en la que aparecen en el Balance de Situación.</a:t>
            </a:r>
          </a:p>
        </p:txBody>
      </p:sp>
      <p:sp>
        <p:nvSpPr>
          <p:cNvPr id="35" name="step1-1-horizontal">
            <a:extLst>
              <a:ext uri="{FF2B5EF4-FFF2-40B4-BE49-F238E27FC236}">
                <a16:creationId xmlns:a16="http://schemas.microsoft.com/office/drawing/2014/main" id="{E68DF6EF-7CD3-42BE-BCEB-6CBD734B8A74}"/>
              </a:ext>
            </a:extLst>
          </p:cNvPr>
          <p:cNvSpPr>
            <a:spLocks noGrp="1"/>
          </p:cNvSpPr>
          <p:nvPr/>
        </p:nvSpPr>
        <p:spPr>
          <a:xfrm>
            <a:off x="1743075" y="2638425"/>
            <a:ext cx="4019550" cy="0"/>
          </a:xfrm>
          <a:prstGeom prst="line">
            <a:avLst/>
          </a:prstGeom>
          <a:noFill/>
          <a:ln w="19050">
            <a:solidFill>
              <a:srgbClr val="102C4A"/>
            </a:solidFill>
            <a:prstDash val="solid"/>
          </a:ln>
        </p:spPr>
        <p:txBody>
          <a:bodyPr/>
          <a:lstStyle/>
          <a:p>
            <a:endParaRPr lang="es-ES"/>
          </a:p>
        </p:txBody>
      </p:sp>
      <p:sp>
        <p:nvSpPr>
          <p:cNvPr id="36" name="step1-1-vertical">
            <a:extLst>
              <a:ext uri="{FF2B5EF4-FFF2-40B4-BE49-F238E27FC236}">
                <a16:creationId xmlns:a16="http://schemas.microsoft.com/office/drawing/2014/main" id="{49C52869-68B2-4885-92AF-67E1F26AC18D}"/>
              </a:ext>
            </a:extLst>
          </p:cNvPr>
          <p:cNvSpPr>
            <a:spLocks noGrp="1"/>
          </p:cNvSpPr>
          <p:nvPr/>
        </p:nvSpPr>
        <p:spPr>
          <a:xfrm>
            <a:off x="3752850" y="2638425"/>
            <a:ext cx="0" cy="771525"/>
          </a:xfrm>
          <a:prstGeom prst="line">
            <a:avLst/>
          </a:prstGeom>
          <a:noFill/>
          <a:ln w="19050">
            <a:solidFill>
              <a:srgbClr val="102C4A"/>
            </a:solidFill>
            <a:prstDash val="solid"/>
          </a:ln>
        </p:spPr>
        <p:txBody>
          <a:bodyPr/>
          <a:lstStyle/>
          <a:p>
            <a:endParaRPr lang="es-ES"/>
          </a:p>
        </p:txBody>
      </p:sp>
      <p:sp>
        <p:nvSpPr>
          <p:cNvPr id="37" name="step1-1-d">
            <a:extLst>
              <a:ext uri="{FF2B5EF4-FFF2-40B4-BE49-F238E27FC236}">
                <a16:creationId xmlns:a16="http://schemas.microsoft.com/office/drawing/2014/main" id="{7C70E537-CF6F-4A9F-BE94-6FA0825CCB5C}"/>
              </a:ext>
            </a:extLst>
          </p:cNvPr>
          <p:cNvSpPr>
            <a:spLocks noGrp="1"/>
          </p:cNvSpPr>
          <p:nvPr/>
        </p:nvSpPr>
        <p:spPr>
          <a:xfrm>
            <a:off x="1571625" y="23907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8" name="step1-1-title">
            <a:extLst>
              <a:ext uri="{FF2B5EF4-FFF2-40B4-BE49-F238E27FC236}">
                <a16:creationId xmlns:a16="http://schemas.microsoft.com/office/drawing/2014/main" id="{D3B5FE98-7CA6-4D61-9A28-60DD9A61C7EB}"/>
              </a:ext>
            </a:extLst>
          </p:cNvPr>
          <p:cNvSpPr>
            <a:spLocks noGrp="1"/>
          </p:cNvSpPr>
          <p:nvPr/>
        </p:nvSpPr>
        <p:spPr>
          <a:xfrm>
            <a:off x="1971675" y="23526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39" name="step1-1-h">
            <a:extLst>
              <a:ext uri="{FF2B5EF4-FFF2-40B4-BE49-F238E27FC236}">
                <a16:creationId xmlns:a16="http://schemas.microsoft.com/office/drawing/2014/main" id="{F2C158EA-AB42-4733-8659-F07801D4014C}"/>
              </a:ext>
            </a:extLst>
          </p:cNvPr>
          <p:cNvSpPr>
            <a:spLocks noGrp="1"/>
          </p:cNvSpPr>
          <p:nvPr/>
        </p:nvSpPr>
        <p:spPr>
          <a:xfrm>
            <a:off x="5591175" y="23907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0" name="step1-2-horizontal">
            <a:extLst>
              <a:ext uri="{FF2B5EF4-FFF2-40B4-BE49-F238E27FC236}">
                <a16:creationId xmlns:a16="http://schemas.microsoft.com/office/drawing/2014/main" id="{84D640FA-768B-4C4F-B78A-2F3A5ACF15CA}"/>
              </a:ext>
            </a:extLst>
          </p:cNvPr>
          <p:cNvSpPr>
            <a:spLocks noGrp="1"/>
          </p:cNvSpPr>
          <p:nvPr/>
        </p:nvSpPr>
        <p:spPr>
          <a:xfrm>
            <a:off x="6429375" y="2638425"/>
            <a:ext cx="4019550" cy="0"/>
          </a:xfrm>
          <a:prstGeom prst="line">
            <a:avLst/>
          </a:prstGeom>
          <a:noFill/>
          <a:ln w="19050">
            <a:solidFill>
              <a:srgbClr val="102C4A"/>
            </a:solidFill>
            <a:prstDash val="solid"/>
          </a:ln>
        </p:spPr>
        <p:txBody>
          <a:bodyPr/>
          <a:lstStyle/>
          <a:p>
            <a:endParaRPr lang="es-ES"/>
          </a:p>
        </p:txBody>
      </p:sp>
      <p:sp>
        <p:nvSpPr>
          <p:cNvPr id="41" name="step1-2-vertical">
            <a:extLst>
              <a:ext uri="{FF2B5EF4-FFF2-40B4-BE49-F238E27FC236}">
                <a16:creationId xmlns:a16="http://schemas.microsoft.com/office/drawing/2014/main" id="{470AA7D4-51B5-46E3-9A8A-40F145BF47C3}"/>
              </a:ext>
            </a:extLst>
          </p:cNvPr>
          <p:cNvSpPr>
            <a:spLocks noGrp="1"/>
          </p:cNvSpPr>
          <p:nvPr/>
        </p:nvSpPr>
        <p:spPr>
          <a:xfrm>
            <a:off x="8439150" y="2638425"/>
            <a:ext cx="0" cy="771525"/>
          </a:xfrm>
          <a:prstGeom prst="line">
            <a:avLst/>
          </a:prstGeom>
          <a:noFill/>
          <a:ln w="19050">
            <a:solidFill>
              <a:srgbClr val="102C4A"/>
            </a:solidFill>
            <a:prstDash val="solid"/>
          </a:ln>
        </p:spPr>
        <p:txBody>
          <a:bodyPr/>
          <a:lstStyle/>
          <a:p>
            <a:endParaRPr lang="es-ES"/>
          </a:p>
        </p:txBody>
      </p:sp>
      <p:sp>
        <p:nvSpPr>
          <p:cNvPr id="42" name="step1-2-d">
            <a:extLst>
              <a:ext uri="{FF2B5EF4-FFF2-40B4-BE49-F238E27FC236}">
                <a16:creationId xmlns:a16="http://schemas.microsoft.com/office/drawing/2014/main" id="{62CB1253-A4AA-4FF9-A128-F3BAF529A1EE}"/>
              </a:ext>
            </a:extLst>
          </p:cNvPr>
          <p:cNvSpPr>
            <a:spLocks noGrp="1"/>
          </p:cNvSpPr>
          <p:nvPr/>
        </p:nvSpPr>
        <p:spPr>
          <a:xfrm>
            <a:off x="6257925" y="23907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3" name="step1-2-title">
            <a:extLst>
              <a:ext uri="{FF2B5EF4-FFF2-40B4-BE49-F238E27FC236}">
                <a16:creationId xmlns:a16="http://schemas.microsoft.com/office/drawing/2014/main" id="{E90979EA-D1F0-4DB1-B882-7A894623CCDD}"/>
              </a:ext>
            </a:extLst>
          </p:cNvPr>
          <p:cNvSpPr>
            <a:spLocks noGrp="1"/>
          </p:cNvSpPr>
          <p:nvPr/>
        </p:nvSpPr>
        <p:spPr>
          <a:xfrm>
            <a:off x="6657975" y="23526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4" name="step1-2-h">
            <a:extLst>
              <a:ext uri="{FF2B5EF4-FFF2-40B4-BE49-F238E27FC236}">
                <a16:creationId xmlns:a16="http://schemas.microsoft.com/office/drawing/2014/main" id="{DB523A86-6CB2-40BF-82A1-A95FB02E9C55}"/>
              </a:ext>
            </a:extLst>
          </p:cNvPr>
          <p:cNvSpPr>
            <a:spLocks noGrp="1"/>
          </p:cNvSpPr>
          <p:nvPr/>
        </p:nvSpPr>
        <p:spPr>
          <a:xfrm>
            <a:off x="10277475" y="23907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5" name="step1-3-horizontal">
            <a:extLst>
              <a:ext uri="{FF2B5EF4-FFF2-40B4-BE49-F238E27FC236}">
                <a16:creationId xmlns:a16="http://schemas.microsoft.com/office/drawing/2014/main" id="{AB62BBF0-2A11-44DC-91A2-723951522E98}"/>
              </a:ext>
            </a:extLst>
          </p:cNvPr>
          <p:cNvSpPr>
            <a:spLocks noGrp="1"/>
          </p:cNvSpPr>
          <p:nvPr/>
        </p:nvSpPr>
        <p:spPr>
          <a:xfrm>
            <a:off x="1743075" y="3743325"/>
            <a:ext cx="4019550" cy="0"/>
          </a:xfrm>
          <a:prstGeom prst="line">
            <a:avLst/>
          </a:prstGeom>
          <a:noFill/>
          <a:ln w="19050">
            <a:solidFill>
              <a:srgbClr val="102C4A"/>
            </a:solidFill>
            <a:prstDash val="solid"/>
          </a:ln>
        </p:spPr>
        <p:txBody>
          <a:bodyPr/>
          <a:lstStyle/>
          <a:p>
            <a:endParaRPr lang="es-ES"/>
          </a:p>
        </p:txBody>
      </p:sp>
      <p:sp>
        <p:nvSpPr>
          <p:cNvPr id="46" name="step1-3-vertical">
            <a:extLst>
              <a:ext uri="{FF2B5EF4-FFF2-40B4-BE49-F238E27FC236}">
                <a16:creationId xmlns:a16="http://schemas.microsoft.com/office/drawing/2014/main" id="{0EA49EDF-A178-4517-9C59-DEA6438AD8EA}"/>
              </a:ext>
            </a:extLst>
          </p:cNvPr>
          <p:cNvSpPr>
            <a:spLocks noGrp="1"/>
          </p:cNvSpPr>
          <p:nvPr/>
        </p:nvSpPr>
        <p:spPr>
          <a:xfrm>
            <a:off x="3752850" y="3743325"/>
            <a:ext cx="0" cy="771525"/>
          </a:xfrm>
          <a:prstGeom prst="line">
            <a:avLst/>
          </a:prstGeom>
          <a:noFill/>
          <a:ln w="19050">
            <a:solidFill>
              <a:srgbClr val="102C4A"/>
            </a:solidFill>
            <a:prstDash val="solid"/>
          </a:ln>
        </p:spPr>
        <p:txBody>
          <a:bodyPr/>
          <a:lstStyle/>
          <a:p>
            <a:endParaRPr lang="es-ES"/>
          </a:p>
        </p:txBody>
      </p:sp>
      <p:sp>
        <p:nvSpPr>
          <p:cNvPr id="47" name="step1-3-d">
            <a:extLst>
              <a:ext uri="{FF2B5EF4-FFF2-40B4-BE49-F238E27FC236}">
                <a16:creationId xmlns:a16="http://schemas.microsoft.com/office/drawing/2014/main" id="{D6711404-6624-4CB8-8158-E0C59583798C}"/>
              </a:ext>
            </a:extLst>
          </p:cNvPr>
          <p:cNvSpPr>
            <a:spLocks noGrp="1"/>
          </p:cNvSpPr>
          <p:nvPr/>
        </p:nvSpPr>
        <p:spPr>
          <a:xfrm>
            <a:off x="1571625" y="3495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8" name="step1-3-title">
            <a:extLst>
              <a:ext uri="{FF2B5EF4-FFF2-40B4-BE49-F238E27FC236}">
                <a16:creationId xmlns:a16="http://schemas.microsoft.com/office/drawing/2014/main" id="{210482DC-26EB-4FFB-9C3D-490CF66F8BDC}"/>
              </a:ext>
            </a:extLst>
          </p:cNvPr>
          <p:cNvSpPr>
            <a:spLocks noGrp="1"/>
          </p:cNvSpPr>
          <p:nvPr/>
        </p:nvSpPr>
        <p:spPr>
          <a:xfrm>
            <a:off x="1971675" y="34575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49" name="step1-3-h">
            <a:extLst>
              <a:ext uri="{FF2B5EF4-FFF2-40B4-BE49-F238E27FC236}">
                <a16:creationId xmlns:a16="http://schemas.microsoft.com/office/drawing/2014/main" id="{F98C7AE3-6AF7-484D-8886-31C667585D99}"/>
              </a:ext>
            </a:extLst>
          </p:cNvPr>
          <p:cNvSpPr>
            <a:spLocks noGrp="1"/>
          </p:cNvSpPr>
          <p:nvPr/>
        </p:nvSpPr>
        <p:spPr>
          <a:xfrm>
            <a:off x="5591175" y="3495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0" name="step1-4-horizontal">
            <a:extLst>
              <a:ext uri="{FF2B5EF4-FFF2-40B4-BE49-F238E27FC236}">
                <a16:creationId xmlns:a16="http://schemas.microsoft.com/office/drawing/2014/main" id="{B03A1639-4BC1-4EAE-9150-117582EAC48D}"/>
              </a:ext>
            </a:extLst>
          </p:cNvPr>
          <p:cNvSpPr>
            <a:spLocks noGrp="1"/>
          </p:cNvSpPr>
          <p:nvPr/>
        </p:nvSpPr>
        <p:spPr>
          <a:xfrm>
            <a:off x="6429375" y="3743325"/>
            <a:ext cx="4019550" cy="0"/>
          </a:xfrm>
          <a:prstGeom prst="line">
            <a:avLst/>
          </a:prstGeom>
          <a:noFill/>
          <a:ln w="19050">
            <a:solidFill>
              <a:srgbClr val="102C4A"/>
            </a:solidFill>
            <a:prstDash val="solid"/>
          </a:ln>
        </p:spPr>
        <p:txBody>
          <a:bodyPr/>
          <a:lstStyle/>
          <a:p>
            <a:endParaRPr lang="es-ES"/>
          </a:p>
        </p:txBody>
      </p:sp>
      <p:sp>
        <p:nvSpPr>
          <p:cNvPr id="51" name="step1-4-vertical">
            <a:extLst>
              <a:ext uri="{FF2B5EF4-FFF2-40B4-BE49-F238E27FC236}">
                <a16:creationId xmlns:a16="http://schemas.microsoft.com/office/drawing/2014/main" id="{75E2EE28-FC1B-4A11-97F7-180D75E79236}"/>
              </a:ext>
            </a:extLst>
          </p:cNvPr>
          <p:cNvSpPr>
            <a:spLocks noGrp="1"/>
          </p:cNvSpPr>
          <p:nvPr/>
        </p:nvSpPr>
        <p:spPr>
          <a:xfrm>
            <a:off x="8439150" y="3743325"/>
            <a:ext cx="0" cy="771525"/>
          </a:xfrm>
          <a:prstGeom prst="line">
            <a:avLst/>
          </a:prstGeom>
          <a:noFill/>
          <a:ln w="19050">
            <a:solidFill>
              <a:srgbClr val="102C4A"/>
            </a:solidFill>
            <a:prstDash val="solid"/>
          </a:ln>
        </p:spPr>
        <p:txBody>
          <a:bodyPr/>
          <a:lstStyle/>
          <a:p>
            <a:endParaRPr lang="es-ES"/>
          </a:p>
        </p:txBody>
      </p:sp>
      <p:sp>
        <p:nvSpPr>
          <p:cNvPr id="52" name="step1-4-d">
            <a:extLst>
              <a:ext uri="{FF2B5EF4-FFF2-40B4-BE49-F238E27FC236}">
                <a16:creationId xmlns:a16="http://schemas.microsoft.com/office/drawing/2014/main" id="{F80872D6-DCD2-4DD6-93D7-8D27795E6B5E}"/>
              </a:ext>
            </a:extLst>
          </p:cNvPr>
          <p:cNvSpPr>
            <a:spLocks noGrp="1"/>
          </p:cNvSpPr>
          <p:nvPr/>
        </p:nvSpPr>
        <p:spPr>
          <a:xfrm>
            <a:off x="6257925" y="3495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3" name="step1-4-title">
            <a:extLst>
              <a:ext uri="{FF2B5EF4-FFF2-40B4-BE49-F238E27FC236}">
                <a16:creationId xmlns:a16="http://schemas.microsoft.com/office/drawing/2014/main" id="{F02C27C0-4A61-429B-9A8F-1CD12551D292}"/>
              </a:ext>
            </a:extLst>
          </p:cNvPr>
          <p:cNvSpPr>
            <a:spLocks noGrp="1"/>
          </p:cNvSpPr>
          <p:nvPr/>
        </p:nvSpPr>
        <p:spPr>
          <a:xfrm>
            <a:off x="6657975" y="345757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4" name="step1-4-h">
            <a:extLst>
              <a:ext uri="{FF2B5EF4-FFF2-40B4-BE49-F238E27FC236}">
                <a16:creationId xmlns:a16="http://schemas.microsoft.com/office/drawing/2014/main" id="{D067B5F5-2B47-4A58-AC26-F28D6C71FFE4}"/>
              </a:ext>
            </a:extLst>
          </p:cNvPr>
          <p:cNvSpPr>
            <a:spLocks noGrp="1"/>
          </p:cNvSpPr>
          <p:nvPr/>
        </p:nvSpPr>
        <p:spPr>
          <a:xfrm>
            <a:off x="10277475" y="3495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5" name="step1-5-horizontal">
            <a:extLst>
              <a:ext uri="{FF2B5EF4-FFF2-40B4-BE49-F238E27FC236}">
                <a16:creationId xmlns:a16="http://schemas.microsoft.com/office/drawing/2014/main" id="{661DA849-FE25-4209-B5A9-835D08FEB2FE}"/>
              </a:ext>
            </a:extLst>
          </p:cNvPr>
          <p:cNvSpPr>
            <a:spLocks noGrp="1"/>
          </p:cNvSpPr>
          <p:nvPr/>
        </p:nvSpPr>
        <p:spPr>
          <a:xfrm>
            <a:off x="1743075" y="4848225"/>
            <a:ext cx="4019550" cy="0"/>
          </a:xfrm>
          <a:prstGeom prst="line">
            <a:avLst/>
          </a:prstGeom>
          <a:noFill/>
          <a:ln w="19050">
            <a:solidFill>
              <a:srgbClr val="102C4A"/>
            </a:solidFill>
            <a:prstDash val="solid"/>
          </a:ln>
        </p:spPr>
        <p:txBody>
          <a:bodyPr/>
          <a:lstStyle/>
          <a:p>
            <a:endParaRPr lang="es-ES"/>
          </a:p>
        </p:txBody>
      </p:sp>
      <p:sp>
        <p:nvSpPr>
          <p:cNvPr id="56" name="step1-5-vertical">
            <a:extLst>
              <a:ext uri="{FF2B5EF4-FFF2-40B4-BE49-F238E27FC236}">
                <a16:creationId xmlns:a16="http://schemas.microsoft.com/office/drawing/2014/main" id="{445439D0-D1C8-4406-8F18-657E5FDCF81B}"/>
              </a:ext>
            </a:extLst>
          </p:cNvPr>
          <p:cNvSpPr>
            <a:spLocks noGrp="1"/>
          </p:cNvSpPr>
          <p:nvPr/>
        </p:nvSpPr>
        <p:spPr>
          <a:xfrm>
            <a:off x="3752850" y="4848225"/>
            <a:ext cx="0" cy="771525"/>
          </a:xfrm>
          <a:prstGeom prst="line">
            <a:avLst/>
          </a:prstGeom>
          <a:noFill/>
          <a:ln w="19050">
            <a:solidFill>
              <a:srgbClr val="102C4A"/>
            </a:solidFill>
            <a:prstDash val="solid"/>
          </a:ln>
        </p:spPr>
        <p:txBody>
          <a:bodyPr/>
          <a:lstStyle/>
          <a:p>
            <a:endParaRPr lang="es-ES"/>
          </a:p>
        </p:txBody>
      </p:sp>
      <p:sp>
        <p:nvSpPr>
          <p:cNvPr id="57" name="step1-5-d">
            <a:extLst>
              <a:ext uri="{FF2B5EF4-FFF2-40B4-BE49-F238E27FC236}">
                <a16:creationId xmlns:a16="http://schemas.microsoft.com/office/drawing/2014/main" id="{BA4750CC-04DB-449B-AA6F-700469F89D24}"/>
              </a:ext>
            </a:extLst>
          </p:cNvPr>
          <p:cNvSpPr>
            <a:spLocks noGrp="1"/>
          </p:cNvSpPr>
          <p:nvPr/>
        </p:nvSpPr>
        <p:spPr>
          <a:xfrm>
            <a:off x="1571625" y="4600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step1-5-title">
            <a:extLst>
              <a:ext uri="{FF2B5EF4-FFF2-40B4-BE49-F238E27FC236}">
                <a16:creationId xmlns:a16="http://schemas.microsoft.com/office/drawing/2014/main" id="{35C4D89B-3AC6-41C0-8220-D534DE2EAE59}"/>
              </a:ext>
            </a:extLst>
          </p:cNvPr>
          <p:cNvSpPr>
            <a:spLocks noGrp="1"/>
          </p:cNvSpPr>
          <p:nvPr/>
        </p:nvSpPr>
        <p:spPr>
          <a:xfrm>
            <a:off x="1971675" y="4562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59" name="step1-5-h">
            <a:extLst>
              <a:ext uri="{FF2B5EF4-FFF2-40B4-BE49-F238E27FC236}">
                <a16:creationId xmlns:a16="http://schemas.microsoft.com/office/drawing/2014/main" id="{9ADC0D14-2DA2-486B-85C5-F41E785C8285}"/>
              </a:ext>
            </a:extLst>
          </p:cNvPr>
          <p:cNvSpPr>
            <a:spLocks noGrp="1"/>
          </p:cNvSpPr>
          <p:nvPr/>
        </p:nvSpPr>
        <p:spPr>
          <a:xfrm>
            <a:off x="5591175" y="4600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step1-6-horizontal">
            <a:extLst>
              <a:ext uri="{FF2B5EF4-FFF2-40B4-BE49-F238E27FC236}">
                <a16:creationId xmlns:a16="http://schemas.microsoft.com/office/drawing/2014/main" id="{B91B65A6-1F2D-405D-A88A-F7E2B29F53B4}"/>
              </a:ext>
            </a:extLst>
          </p:cNvPr>
          <p:cNvSpPr>
            <a:spLocks noGrp="1"/>
          </p:cNvSpPr>
          <p:nvPr/>
        </p:nvSpPr>
        <p:spPr>
          <a:xfrm>
            <a:off x="6429375" y="4848225"/>
            <a:ext cx="4019550" cy="0"/>
          </a:xfrm>
          <a:prstGeom prst="line">
            <a:avLst/>
          </a:prstGeom>
          <a:noFill/>
          <a:ln w="19050">
            <a:solidFill>
              <a:srgbClr val="102C4A"/>
            </a:solidFill>
            <a:prstDash val="solid"/>
          </a:ln>
        </p:spPr>
        <p:txBody>
          <a:bodyPr/>
          <a:lstStyle/>
          <a:p>
            <a:endParaRPr lang="es-ES"/>
          </a:p>
        </p:txBody>
      </p:sp>
      <p:sp>
        <p:nvSpPr>
          <p:cNvPr id="61" name="step1-6-vertical">
            <a:extLst>
              <a:ext uri="{FF2B5EF4-FFF2-40B4-BE49-F238E27FC236}">
                <a16:creationId xmlns:a16="http://schemas.microsoft.com/office/drawing/2014/main" id="{2F4213B3-D9D4-4B18-81F5-CF0348A19234}"/>
              </a:ext>
            </a:extLst>
          </p:cNvPr>
          <p:cNvSpPr>
            <a:spLocks noGrp="1"/>
          </p:cNvSpPr>
          <p:nvPr/>
        </p:nvSpPr>
        <p:spPr>
          <a:xfrm>
            <a:off x="8439150" y="4848225"/>
            <a:ext cx="0" cy="771525"/>
          </a:xfrm>
          <a:prstGeom prst="line">
            <a:avLst/>
          </a:prstGeom>
          <a:noFill/>
          <a:ln w="19050">
            <a:solidFill>
              <a:srgbClr val="102C4A"/>
            </a:solidFill>
            <a:prstDash val="solid"/>
          </a:ln>
        </p:spPr>
        <p:txBody>
          <a:bodyPr/>
          <a:lstStyle/>
          <a:p>
            <a:endParaRPr lang="es-ES"/>
          </a:p>
        </p:txBody>
      </p:sp>
      <p:sp>
        <p:nvSpPr>
          <p:cNvPr id="62" name="step1-6-d">
            <a:extLst>
              <a:ext uri="{FF2B5EF4-FFF2-40B4-BE49-F238E27FC236}">
                <a16:creationId xmlns:a16="http://schemas.microsoft.com/office/drawing/2014/main" id="{54BA2AD2-5242-499A-91B1-C1D68EE629A7}"/>
              </a:ext>
            </a:extLst>
          </p:cNvPr>
          <p:cNvSpPr>
            <a:spLocks noGrp="1"/>
          </p:cNvSpPr>
          <p:nvPr/>
        </p:nvSpPr>
        <p:spPr>
          <a:xfrm>
            <a:off x="6257925" y="4600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3" name="step1-6-title">
            <a:extLst>
              <a:ext uri="{FF2B5EF4-FFF2-40B4-BE49-F238E27FC236}">
                <a16:creationId xmlns:a16="http://schemas.microsoft.com/office/drawing/2014/main" id="{E642172A-EC9A-4ECC-B559-9E2FA93F9BF6}"/>
              </a:ext>
            </a:extLst>
          </p:cNvPr>
          <p:cNvSpPr>
            <a:spLocks noGrp="1"/>
          </p:cNvSpPr>
          <p:nvPr/>
        </p:nvSpPr>
        <p:spPr>
          <a:xfrm>
            <a:off x="6657975" y="4562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4" name="step1-6-h">
            <a:extLst>
              <a:ext uri="{FF2B5EF4-FFF2-40B4-BE49-F238E27FC236}">
                <a16:creationId xmlns:a16="http://schemas.microsoft.com/office/drawing/2014/main" id="{6AA5DA3E-3F0C-4C54-B799-FE60BB1358F2}"/>
              </a:ext>
            </a:extLst>
          </p:cNvPr>
          <p:cNvSpPr>
            <a:spLocks noGrp="1"/>
          </p:cNvSpPr>
          <p:nvPr/>
        </p:nvSpPr>
        <p:spPr>
          <a:xfrm>
            <a:off x="10277475" y="4600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2 · ANOTAR LA APERTURA</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13</a:t>
            </a:r>
          </a:p>
        </p:txBody>
      </p:sp>
      <p:pic>
        <p:nvPicPr>
          <p:cNvPr id="70" name="Imagen 69"/>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EMPRESA NUEVA → NO HAY SALDOS INICIALES → NO HAY APERTURA</a:t>
            </a:r>
          </a:p>
        </p:txBody>
      </p:sp>
      <p:sp>
        <p:nvSpPr>
          <p:cNvPr id="34" name="step2-instruction">
            <a:extLst>
              <a:ext uri="{FF2B5EF4-FFF2-40B4-BE49-F238E27FC236}">
                <a16:creationId xmlns:a16="http://schemas.microsoft.com/office/drawing/2014/main" id="{C5CC90A2-F378-48AF-9226-784F3168F7DA}"/>
              </a:ext>
            </a:extLst>
          </p:cNvPr>
          <p:cNvSpPr>
            <a:spLocks noGrp="1"/>
          </p:cNvSpPr>
          <p:nvPr/>
        </p:nvSpPr>
        <p:spPr>
          <a:xfrm>
            <a:off x="1666875" y="1638300"/>
            <a:ext cx="8858250" cy="685800"/>
          </a:xfrm>
          <a:prstGeom prst="rect">
            <a:avLst/>
          </a:prstGeom>
          <a:noFill/>
          <a:ln w="0">
            <a:noFill/>
            <a:prstDash val="solid"/>
          </a:ln>
        </p:spPr>
        <p:txBody>
          <a:bodyPr lIns="47625" tIns="19050" rIns="47625" bIns="19050" anchor="ctr">
            <a:normAutofit/>
          </a:bodyPr>
          <a:lstStyle/>
          <a:p>
            <a:pPr algn="ctr">
              <a:buNone/>
              <a:defRPr sz="1463">
                <a:solidFill>
                  <a:srgbClr val="111820"/>
                </a:solidFill>
                <a:latin typeface="Calibri"/>
                <a:ea typeface="Calibri"/>
                <a:cs typeface="Calibri"/>
              </a:defRPr>
            </a:pPr>
            <a:r>
              <a:rPr sz="1463">
                <a:solidFill>
                  <a:srgbClr val="111820"/>
                </a:solidFill>
                <a:latin typeface="Calibri"/>
                <a:ea typeface="Calibri"/>
                <a:cs typeface="Calibri"/>
              </a:rPr>
              <a:t>Anota las cantidades iniciales de cada cuenta. Esta operación se llama apertura. En este caso no hay apertura porque la empresa es de nueva constitución y no se proporciona un Balance inicial.</a:t>
            </a:r>
          </a:p>
        </p:txBody>
      </p:sp>
      <p:sp>
        <p:nvSpPr>
          <p:cNvPr id="35" name="step2-1-horizontal">
            <a:extLst>
              <a:ext uri="{FF2B5EF4-FFF2-40B4-BE49-F238E27FC236}">
                <a16:creationId xmlns:a16="http://schemas.microsoft.com/office/drawing/2014/main" id="{C454B4B8-817F-4EBD-B617-9BAEE5AB9A67}"/>
              </a:ext>
            </a:extLst>
          </p:cNvPr>
          <p:cNvSpPr>
            <a:spLocks noGrp="1"/>
          </p:cNvSpPr>
          <p:nvPr/>
        </p:nvSpPr>
        <p:spPr>
          <a:xfrm>
            <a:off x="1743075" y="2676525"/>
            <a:ext cx="4019550" cy="0"/>
          </a:xfrm>
          <a:prstGeom prst="line">
            <a:avLst/>
          </a:prstGeom>
          <a:noFill/>
          <a:ln w="19050">
            <a:solidFill>
              <a:srgbClr val="102C4A"/>
            </a:solidFill>
            <a:prstDash val="solid"/>
          </a:ln>
        </p:spPr>
        <p:txBody>
          <a:bodyPr/>
          <a:lstStyle/>
          <a:p>
            <a:endParaRPr lang="es-ES"/>
          </a:p>
        </p:txBody>
      </p:sp>
      <p:sp>
        <p:nvSpPr>
          <p:cNvPr id="36" name="step2-1-vertical">
            <a:extLst>
              <a:ext uri="{FF2B5EF4-FFF2-40B4-BE49-F238E27FC236}">
                <a16:creationId xmlns:a16="http://schemas.microsoft.com/office/drawing/2014/main" id="{42E4470D-F8A9-4637-BC60-B372CDFAB567}"/>
              </a:ext>
            </a:extLst>
          </p:cNvPr>
          <p:cNvSpPr>
            <a:spLocks noGrp="1"/>
          </p:cNvSpPr>
          <p:nvPr/>
        </p:nvSpPr>
        <p:spPr>
          <a:xfrm>
            <a:off x="3752850" y="2676525"/>
            <a:ext cx="0" cy="758825"/>
          </a:xfrm>
          <a:prstGeom prst="line">
            <a:avLst/>
          </a:prstGeom>
          <a:noFill/>
          <a:ln w="19050">
            <a:solidFill>
              <a:srgbClr val="102C4A"/>
            </a:solidFill>
            <a:prstDash val="solid"/>
          </a:ln>
        </p:spPr>
        <p:txBody>
          <a:bodyPr/>
          <a:lstStyle/>
          <a:p>
            <a:endParaRPr lang="es-ES"/>
          </a:p>
        </p:txBody>
      </p:sp>
      <p:sp>
        <p:nvSpPr>
          <p:cNvPr id="37" name="step2-1-d">
            <a:extLst>
              <a:ext uri="{FF2B5EF4-FFF2-40B4-BE49-F238E27FC236}">
                <a16:creationId xmlns:a16="http://schemas.microsoft.com/office/drawing/2014/main" id="{F5D5EDDD-BB0B-4929-BFFA-7A55D3B49224}"/>
              </a:ext>
            </a:extLst>
          </p:cNvPr>
          <p:cNvSpPr>
            <a:spLocks noGrp="1"/>
          </p:cNvSpPr>
          <p:nvPr/>
        </p:nvSpPr>
        <p:spPr>
          <a:xfrm>
            <a:off x="1571625" y="24288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8" name="step2-1-title">
            <a:extLst>
              <a:ext uri="{FF2B5EF4-FFF2-40B4-BE49-F238E27FC236}">
                <a16:creationId xmlns:a16="http://schemas.microsoft.com/office/drawing/2014/main" id="{E24ADC01-F459-4868-B3EC-2567BE54805F}"/>
              </a:ext>
            </a:extLst>
          </p:cNvPr>
          <p:cNvSpPr>
            <a:spLocks noGrp="1"/>
          </p:cNvSpPr>
          <p:nvPr/>
        </p:nvSpPr>
        <p:spPr>
          <a:xfrm>
            <a:off x="1971675" y="23907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39" name="step2-1-h">
            <a:extLst>
              <a:ext uri="{FF2B5EF4-FFF2-40B4-BE49-F238E27FC236}">
                <a16:creationId xmlns:a16="http://schemas.microsoft.com/office/drawing/2014/main" id="{018B4652-52DE-407E-9431-FD6E555CC563}"/>
              </a:ext>
            </a:extLst>
          </p:cNvPr>
          <p:cNvSpPr>
            <a:spLocks noGrp="1"/>
          </p:cNvSpPr>
          <p:nvPr/>
        </p:nvSpPr>
        <p:spPr>
          <a:xfrm>
            <a:off x="5591175" y="24288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0" name="step2-2-horizontal">
            <a:extLst>
              <a:ext uri="{FF2B5EF4-FFF2-40B4-BE49-F238E27FC236}">
                <a16:creationId xmlns:a16="http://schemas.microsoft.com/office/drawing/2014/main" id="{A19B7577-FEBE-4E9E-ACB7-476784D58E01}"/>
              </a:ext>
            </a:extLst>
          </p:cNvPr>
          <p:cNvSpPr>
            <a:spLocks noGrp="1"/>
          </p:cNvSpPr>
          <p:nvPr/>
        </p:nvSpPr>
        <p:spPr>
          <a:xfrm>
            <a:off x="6429375" y="2676525"/>
            <a:ext cx="4019550" cy="0"/>
          </a:xfrm>
          <a:prstGeom prst="line">
            <a:avLst/>
          </a:prstGeom>
          <a:noFill/>
          <a:ln w="19050">
            <a:solidFill>
              <a:srgbClr val="102C4A"/>
            </a:solidFill>
            <a:prstDash val="solid"/>
          </a:ln>
        </p:spPr>
        <p:txBody>
          <a:bodyPr/>
          <a:lstStyle/>
          <a:p>
            <a:endParaRPr lang="es-ES"/>
          </a:p>
        </p:txBody>
      </p:sp>
      <p:sp>
        <p:nvSpPr>
          <p:cNvPr id="41" name="step2-2-vertical">
            <a:extLst>
              <a:ext uri="{FF2B5EF4-FFF2-40B4-BE49-F238E27FC236}">
                <a16:creationId xmlns:a16="http://schemas.microsoft.com/office/drawing/2014/main" id="{B5E44FA4-F19F-4A0D-9540-DB54B548F7A7}"/>
              </a:ext>
            </a:extLst>
          </p:cNvPr>
          <p:cNvSpPr>
            <a:spLocks noGrp="1"/>
          </p:cNvSpPr>
          <p:nvPr/>
        </p:nvSpPr>
        <p:spPr>
          <a:xfrm>
            <a:off x="8439150" y="2676525"/>
            <a:ext cx="0" cy="758825"/>
          </a:xfrm>
          <a:prstGeom prst="line">
            <a:avLst/>
          </a:prstGeom>
          <a:noFill/>
          <a:ln w="19050">
            <a:solidFill>
              <a:srgbClr val="102C4A"/>
            </a:solidFill>
            <a:prstDash val="solid"/>
          </a:ln>
        </p:spPr>
        <p:txBody>
          <a:bodyPr/>
          <a:lstStyle/>
          <a:p>
            <a:endParaRPr lang="es-ES"/>
          </a:p>
        </p:txBody>
      </p:sp>
      <p:sp>
        <p:nvSpPr>
          <p:cNvPr id="42" name="step2-2-d">
            <a:extLst>
              <a:ext uri="{FF2B5EF4-FFF2-40B4-BE49-F238E27FC236}">
                <a16:creationId xmlns:a16="http://schemas.microsoft.com/office/drawing/2014/main" id="{56736F38-A1C3-4822-84DB-9EB9E4078337}"/>
              </a:ext>
            </a:extLst>
          </p:cNvPr>
          <p:cNvSpPr>
            <a:spLocks noGrp="1"/>
          </p:cNvSpPr>
          <p:nvPr/>
        </p:nvSpPr>
        <p:spPr>
          <a:xfrm>
            <a:off x="6257925" y="24288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3" name="step2-2-title">
            <a:extLst>
              <a:ext uri="{FF2B5EF4-FFF2-40B4-BE49-F238E27FC236}">
                <a16:creationId xmlns:a16="http://schemas.microsoft.com/office/drawing/2014/main" id="{E4E8DD54-E53E-4402-8786-05E62CA802F9}"/>
              </a:ext>
            </a:extLst>
          </p:cNvPr>
          <p:cNvSpPr>
            <a:spLocks noGrp="1"/>
          </p:cNvSpPr>
          <p:nvPr/>
        </p:nvSpPr>
        <p:spPr>
          <a:xfrm>
            <a:off x="6657975" y="23907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4" name="step2-2-h">
            <a:extLst>
              <a:ext uri="{FF2B5EF4-FFF2-40B4-BE49-F238E27FC236}">
                <a16:creationId xmlns:a16="http://schemas.microsoft.com/office/drawing/2014/main" id="{E5897F23-0167-4A76-A21F-8405D6E70C7C}"/>
              </a:ext>
            </a:extLst>
          </p:cNvPr>
          <p:cNvSpPr>
            <a:spLocks noGrp="1"/>
          </p:cNvSpPr>
          <p:nvPr/>
        </p:nvSpPr>
        <p:spPr>
          <a:xfrm>
            <a:off x="10277475" y="24288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5" name="step2-3-horizontal">
            <a:extLst>
              <a:ext uri="{FF2B5EF4-FFF2-40B4-BE49-F238E27FC236}">
                <a16:creationId xmlns:a16="http://schemas.microsoft.com/office/drawing/2014/main" id="{4AB3B98C-D3C9-4A92-B48D-6ADDB0CD5EFF}"/>
              </a:ext>
            </a:extLst>
          </p:cNvPr>
          <p:cNvSpPr>
            <a:spLocks noGrp="1"/>
          </p:cNvSpPr>
          <p:nvPr/>
        </p:nvSpPr>
        <p:spPr>
          <a:xfrm>
            <a:off x="1743075" y="3768725"/>
            <a:ext cx="4019550" cy="0"/>
          </a:xfrm>
          <a:prstGeom prst="line">
            <a:avLst/>
          </a:prstGeom>
          <a:noFill/>
          <a:ln w="19050">
            <a:solidFill>
              <a:srgbClr val="102C4A"/>
            </a:solidFill>
            <a:prstDash val="solid"/>
          </a:ln>
        </p:spPr>
        <p:txBody>
          <a:bodyPr/>
          <a:lstStyle/>
          <a:p>
            <a:endParaRPr lang="es-ES"/>
          </a:p>
        </p:txBody>
      </p:sp>
      <p:sp>
        <p:nvSpPr>
          <p:cNvPr id="46" name="step2-3-vertical">
            <a:extLst>
              <a:ext uri="{FF2B5EF4-FFF2-40B4-BE49-F238E27FC236}">
                <a16:creationId xmlns:a16="http://schemas.microsoft.com/office/drawing/2014/main" id="{EDD222A2-1685-42E6-B228-4D1C33F97231}"/>
              </a:ext>
            </a:extLst>
          </p:cNvPr>
          <p:cNvSpPr>
            <a:spLocks noGrp="1"/>
          </p:cNvSpPr>
          <p:nvPr/>
        </p:nvSpPr>
        <p:spPr>
          <a:xfrm>
            <a:off x="3752850" y="3768725"/>
            <a:ext cx="0" cy="758825"/>
          </a:xfrm>
          <a:prstGeom prst="line">
            <a:avLst/>
          </a:prstGeom>
          <a:noFill/>
          <a:ln w="19050">
            <a:solidFill>
              <a:srgbClr val="102C4A"/>
            </a:solidFill>
            <a:prstDash val="solid"/>
          </a:ln>
        </p:spPr>
        <p:txBody>
          <a:bodyPr/>
          <a:lstStyle/>
          <a:p>
            <a:endParaRPr lang="es-ES"/>
          </a:p>
        </p:txBody>
      </p:sp>
      <p:sp>
        <p:nvSpPr>
          <p:cNvPr id="47" name="step2-3-d">
            <a:extLst>
              <a:ext uri="{FF2B5EF4-FFF2-40B4-BE49-F238E27FC236}">
                <a16:creationId xmlns:a16="http://schemas.microsoft.com/office/drawing/2014/main" id="{8CCCBBD3-CB2A-424B-80FC-3A63FA9889FE}"/>
              </a:ext>
            </a:extLst>
          </p:cNvPr>
          <p:cNvSpPr>
            <a:spLocks noGrp="1"/>
          </p:cNvSpPr>
          <p:nvPr/>
        </p:nvSpPr>
        <p:spPr>
          <a:xfrm>
            <a:off x="1571625" y="35210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8" name="step2-3-title">
            <a:extLst>
              <a:ext uri="{FF2B5EF4-FFF2-40B4-BE49-F238E27FC236}">
                <a16:creationId xmlns:a16="http://schemas.microsoft.com/office/drawing/2014/main" id="{F723158D-C6D9-46A7-8C41-89F74AD07623}"/>
              </a:ext>
            </a:extLst>
          </p:cNvPr>
          <p:cNvSpPr>
            <a:spLocks noGrp="1"/>
          </p:cNvSpPr>
          <p:nvPr/>
        </p:nvSpPr>
        <p:spPr>
          <a:xfrm>
            <a:off x="1971675" y="34829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49" name="step2-3-h">
            <a:extLst>
              <a:ext uri="{FF2B5EF4-FFF2-40B4-BE49-F238E27FC236}">
                <a16:creationId xmlns:a16="http://schemas.microsoft.com/office/drawing/2014/main" id="{B5F5984E-CE25-4297-8DC5-105E58229F1F}"/>
              </a:ext>
            </a:extLst>
          </p:cNvPr>
          <p:cNvSpPr>
            <a:spLocks noGrp="1"/>
          </p:cNvSpPr>
          <p:nvPr/>
        </p:nvSpPr>
        <p:spPr>
          <a:xfrm>
            <a:off x="5591175" y="35210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0" name="step2-4-horizontal">
            <a:extLst>
              <a:ext uri="{FF2B5EF4-FFF2-40B4-BE49-F238E27FC236}">
                <a16:creationId xmlns:a16="http://schemas.microsoft.com/office/drawing/2014/main" id="{BA97AA65-FEEF-440A-9724-9DDCB84D55DD}"/>
              </a:ext>
            </a:extLst>
          </p:cNvPr>
          <p:cNvSpPr>
            <a:spLocks noGrp="1"/>
          </p:cNvSpPr>
          <p:nvPr/>
        </p:nvSpPr>
        <p:spPr>
          <a:xfrm>
            <a:off x="6429375" y="3768725"/>
            <a:ext cx="4019550" cy="0"/>
          </a:xfrm>
          <a:prstGeom prst="line">
            <a:avLst/>
          </a:prstGeom>
          <a:noFill/>
          <a:ln w="19050">
            <a:solidFill>
              <a:srgbClr val="102C4A"/>
            </a:solidFill>
            <a:prstDash val="solid"/>
          </a:ln>
        </p:spPr>
        <p:txBody>
          <a:bodyPr/>
          <a:lstStyle/>
          <a:p>
            <a:endParaRPr lang="es-ES"/>
          </a:p>
        </p:txBody>
      </p:sp>
      <p:sp>
        <p:nvSpPr>
          <p:cNvPr id="51" name="step2-4-vertical">
            <a:extLst>
              <a:ext uri="{FF2B5EF4-FFF2-40B4-BE49-F238E27FC236}">
                <a16:creationId xmlns:a16="http://schemas.microsoft.com/office/drawing/2014/main" id="{ED9E77D8-3B54-48C9-BE29-B43A8BCB5C16}"/>
              </a:ext>
            </a:extLst>
          </p:cNvPr>
          <p:cNvSpPr>
            <a:spLocks noGrp="1"/>
          </p:cNvSpPr>
          <p:nvPr/>
        </p:nvSpPr>
        <p:spPr>
          <a:xfrm>
            <a:off x="8439150" y="3768725"/>
            <a:ext cx="0" cy="758825"/>
          </a:xfrm>
          <a:prstGeom prst="line">
            <a:avLst/>
          </a:prstGeom>
          <a:noFill/>
          <a:ln w="19050">
            <a:solidFill>
              <a:srgbClr val="102C4A"/>
            </a:solidFill>
            <a:prstDash val="solid"/>
          </a:ln>
        </p:spPr>
        <p:txBody>
          <a:bodyPr/>
          <a:lstStyle/>
          <a:p>
            <a:endParaRPr lang="es-ES"/>
          </a:p>
        </p:txBody>
      </p:sp>
      <p:sp>
        <p:nvSpPr>
          <p:cNvPr id="52" name="step2-4-d">
            <a:extLst>
              <a:ext uri="{FF2B5EF4-FFF2-40B4-BE49-F238E27FC236}">
                <a16:creationId xmlns:a16="http://schemas.microsoft.com/office/drawing/2014/main" id="{F4C19426-1E09-44EF-93E7-F0C53C3BCD6D}"/>
              </a:ext>
            </a:extLst>
          </p:cNvPr>
          <p:cNvSpPr>
            <a:spLocks noGrp="1"/>
          </p:cNvSpPr>
          <p:nvPr/>
        </p:nvSpPr>
        <p:spPr>
          <a:xfrm>
            <a:off x="6257925" y="35210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3" name="step2-4-title">
            <a:extLst>
              <a:ext uri="{FF2B5EF4-FFF2-40B4-BE49-F238E27FC236}">
                <a16:creationId xmlns:a16="http://schemas.microsoft.com/office/drawing/2014/main" id="{650CEFB5-04AB-4D0E-9EA3-E4B72B7C2F59}"/>
              </a:ext>
            </a:extLst>
          </p:cNvPr>
          <p:cNvSpPr>
            <a:spLocks noGrp="1"/>
          </p:cNvSpPr>
          <p:nvPr/>
        </p:nvSpPr>
        <p:spPr>
          <a:xfrm>
            <a:off x="6657975" y="348297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4" name="step2-4-h">
            <a:extLst>
              <a:ext uri="{FF2B5EF4-FFF2-40B4-BE49-F238E27FC236}">
                <a16:creationId xmlns:a16="http://schemas.microsoft.com/office/drawing/2014/main" id="{860DC73F-AAE5-4341-8706-51F7026649CB}"/>
              </a:ext>
            </a:extLst>
          </p:cNvPr>
          <p:cNvSpPr>
            <a:spLocks noGrp="1"/>
          </p:cNvSpPr>
          <p:nvPr/>
        </p:nvSpPr>
        <p:spPr>
          <a:xfrm>
            <a:off x="10277475" y="35210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5" name="step2-5-horizontal">
            <a:extLst>
              <a:ext uri="{FF2B5EF4-FFF2-40B4-BE49-F238E27FC236}">
                <a16:creationId xmlns:a16="http://schemas.microsoft.com/office/drawing/2014/main" id="{4DA7933C-285A-4763-B9DD-353BD5FB8042}"/>
              </a:ext>
            </a:extLst>
          </p:cNvPr>
          <p:cNvSpPr>
            <a:spLocks noGrp="1"/>
          </p:cNvSpPr>
          <p:nvPr/>
        </p:nvSpPr>
        <p:spPr>
          <a:xfrm>
            <a:off x="1743075" y="4860925"/>
            <a:ext cx="4019550" cy="0"/>
          </a:xfrm>
          <a:prstGeom prst="line">
            <a:avLst/>
          </a:prstGeom>
          <a:noFill/>
          <a:ln w="19050">
            <a:solidFill>
              <a:srgbClr val="102C4A"/>
            </a:solidFill>
            <a:prstDash val="solid"/>
          </a:ln>
        </p:spPr>
        <p:txBody>
          <a:bodyPr/>
          <a:lstStyle/>
          <a:p>
            <a:endParaRPr lang="es-ES"/>
          </a:p>
        </p:txBody>
      </p:sp>
      <p:sp>
        <p:nvSpPr>
          <p:cNvPr id="56" name="step2-5-vertical">
            <a:extLst>
              <a:ext uri="{FF2B5EF4-FFF2-40B4-BE49-F238E27FC236}">
                <a16:creationId xmlns:a16="http://schemas.microsoft.com/office/drawing/2014/main" id="{2975F04E-929A-4FC0-B980-953E3C303A28}"/>
              </a:ext>
            </a:extLst>
          </p:cNvPr>
          <p:cNvSpPr>
            <a:spLocks noGrp="1"/>
          </p:cNvSpPr>
          <p:nvPr/>
        </p:nvSpPr>
        <p:spPr>
          <a:xfrm>
            <a:off x="3752850" y="4860925"/>
            <a:ext cx="0" cy="758825"/>
          </a:xfrm>
          <a:prstGeom prst="line">
            <a:avLst/>
          </a:prstGeom>
          <a:noFill/>
          <a:ln w="19050">
            <a:solidFill>
              <a:srgbClr val="102C4A"/>
            </a:solidFill>
            <a:prstDash val="solid"/>
          </a:ln>
        </p:spPr>
        <p:txBody>
          <a:bodyPr/>
          <a:lstStyle/>
          <a:p>
            <a:endParaRPr lang="es-ES"/>
          </a:p>
        </p:txBody>
      </p:sp>
      <p:sp>
        <p:nvSpPr>
          <p:cNvPr id="57" name="step2-5-d">
            <a:extLst>
              <a:ext uri="{FF2B5EF4-FFF2-40B4-BE49-F238E27FC236}">
                <a16:creationId xmlns:a16="http://schemas.microsoft.com/office/drawing/2014/main" id="{39F8ED3A-B3D3-4C8E-89DF-1A6586C97FCF}"/>
              </a:ext>
            </a:extLst>
          </p:cNvPr>
          <p:cNvSpPr>
            <a:spLocks noGrp="1"/>
          </p:cNvSpPr>
          <p:nvPr/>
        </p:nvSpPr>
        <p:spPr>
          <a:xfrm>
            <a:off x="1571625" y="4613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step2-5-title">
            <a:extLst>
              <a:ext uri="{FF2B5EF4-FFF2-40B4-BE49-F238E27FC236}">
                <a16:creationId xmlns:a16="http://schemas.microsoft.com/office/drawing/2014/main" id="{F85F68F5-3988-429C-BAA7-6CE2FB754A1C}"/>
              </a:ext>
            </a:extLst>
          </p:cNvPr>
          <p:cNvSpPr>
            <a:spLocks noGrp="1"/>
          </p:cNvSpPr>
          <p:nvPr/>
        </p:nvSpPr>
        <p:spPr>
          <a:xfrm>
            <a:off x="1971675" y="4575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59" name="step2-5-h">
            <a:extLst>
              <a:ext uri="{FF2B5EF4-FFF2-40B4-BE49-F238E27FC236}">
                <a16:creationId xmlns:a16="http://schemas.microsoft.com/office/drawing/2014/main" id="{397E4BD3-3E8E-4901-A278-83C811C5F423}"/>
              </a:ext>
            </a:extLst>
          </p:cNvPr>
          <p:cNvSpPr>
            <a:spLocks noGrp="1"/>
          </p:cNvSpPr>
          <p:nvPr/>
        </p:nvSpPr>
        <p:spPr>
          <a:xfrm>
            <a:off x="5591175" y="4613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step2-6-horizontal">
            <a:extLst>
              <a:ext uri="{FF2B5EF4-FFF2-40B4-BE49-F238E27FC236}">
                <a16:creationId xmlns:a16="http://schemas.microsoft.com/office/drawing/2014/main" id="{58BED6F1-75D5-4F0E-8AE3-0BCD74C79846}"/>
              </a:ext>
            </a:extLst>
          </p:cNvPr>
          <p:cNvSpPr>
            <a:spLocks noGrp="1"/>
          </p:cNvSpPr>
          <p:nvPr/>
        </p:nvSpPr>
        <p:spPr>
          <a:xfrm>
            <a:off x="6429375" y="4860925"/>
            <a:ext cx="4019550" cy="0"/>
          </a:xfrm>
          <a:prstGeom prst="line">
            <a:avLst/>
          </a:prstGeom>
          <a:noFill/>
          <a:ln w="19050">
            <a:solidFill>
              <a:srgbClr val="102C4A"/>
            </a:solidFill>
            <a:prstDash val="solid"/>
          </a:ln>
        </p:spPr>
        <p:txBody>
          <a:bodyPr/>
          <a:lstStyle/>
          <a:p>
            <a:endParaRPr lang="es-ES"/>
          </a:p>
        </p:txBody>
      </p:sp>
      <p:sp>
        <p:nvSpPr>
          <p:cNvPr id="61" name="step2-6-vertical">
            <a:extLst>
              <a:ext uri="{FF2B5EF4-FFF2-40B4-BE49-F238E27FC236}">
                <a16:creationId xmlns:a16="http://schemas.microsoft.com/office/drawing/2014/main" id="{999C35FA-C9F6-4E53-8FCE-85C1482BE8D6}"/>
              </a:ext>
            </a:extLst>
          </p:cNvPr>
          <p:cNvSpPr>
            <a:spLocks noGrp="1"/>
          </p:cNvSpPr>
          <p:nvPr/>
        </p:nvSpPr>
        <p:spPr>
          <a:xfrm>
            <a:off x="8439150" y="4860925"/>
            <a:ext cx="0" cy="758825"/>
          </a:xfrm>
          <a:prstGeom prst="line">
            <a:avLst/>
          </a:prstGeom>
          <a:noFill/>
          <a:ln w="19050">
            <a:solidFill>
              <a:srgbClr val="102C4A"/>
            </a:solidFill>
            <a:prstDash val="solid"/>
          </a:ln>
        </p:spPr>
        <p:txBody>
          <a:bodyPr/>
          <a:lstStyle/>
          <a:p>
            <a:endParaRPr lang="es-ES"/>
          </a:p>
        </p:txBody>
      </p:sp>
      <p:sp>
        <p:nvSpPr>
          <p:cNvPr id="62" name="step2-6-d">
            <a:extLst>
              <a:ext uri="{FF2B5EF4-FFF2-40B4-BE49-F238E27FC236}">
                <a16:creationId xmlns:a16="http://schemas.microsoft.com/office/drawing/2014/main" id="{974690F5-35CE-4D0F-9BD1-11C09E44529F}"/>
              </a:ext>
            </a:extLst>
          </p:cNvPr>
          <p:cNvSpPr>
            <a:spLocks noGrp="1"/>
          </p:cNvSpPr>
          <p:nvPr/>
        </p:nvSpPr>
        <p:spPr>
          <a:xfrm>
            <a:off x="6257925" y="4613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3" name="step2-6-title">
            <a:extLst>
              <a:ext uri="{FF2B5EF4-FFF2-40B4-BE49-F238E27FC236}">
                <a16:creationId xmlns:a16="http://schemas.microsoft.com/office/drawing/2014/main" id="{AD31E386-B9D2-4109-BBED-21AAA3A4B074}"/>
              </a:ext>
            </a:extLst>
          </p:cNvPr>
          <p:cNvSpPr>
            <a:spLocks noGrp="1"/>
          </p:cNvSpPr>
          <p:nvPr/>
        </p:nvSpPr>
        <p:spPr>
          <a:xfrm>
            <a:off x="6657975" y="4575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4" name="step2-6-h">
            <a:extLst>
              <a:ext uri="{FF2B5EF4-FFF2-40B4-BE49-F238E27FC236}">
                <a16:creationId xmlns:a16="http://schemas.microsoft.com/office/drawing/2014/main" id="{E6EEA4DB-7CB4-4A0E-A6C8-22C2DA744449}"/>
              </a:ext>
            </a:extLst>
          </p:cNvPr>
          <p:cNvSpPr>
            <a:spLocks noGrp="1"/>
          </p:cNvSpPr>
          <p:nvPr/>
        </p:nvSpPr>
        <p:spPr>
          <a:xfrm>
            <a:off x="10277475" y="4613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ANOTAR LAS OPERACIONES</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14</a:t>
            </a:r>
          </a:p>
        </p:txBody>
      </p:sp>
      <p:pic>
        <p:nvPicPr>
          <p:cNvPr id="70" name="Imagen 69"/>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CUENTA Y NATURALEZA → AUMENTO O DISMINUCIÓN → DEBE O HABER</a:t>
            </a:r>
          </a:p>
        </p:txBody>
      </p:sp>
      <p:sp>
        <p:nvSpPr>
          <p:cNvPr id="34" name="step3-method">
            <a:extLst>
              <a:ext uri="{FF2B5EF4-FFF2-40B4-BE49-F238E27FC236}">
                <a16:creationId xmlns:a16="http://schemas.microsoft.com/office/drawing/2014/main" id="{9E1784A5-204C-4C01-A3AF-85082387092E}"/>
              </a:ext>
            </a:extLst>
          </p:cNvPr>
          <p:cNvSpPr>
            <a:spLocks noGrp="1"/>
          </p:cNvSpPr>
          <p:nvPr/>
        </p:nvSpPr>
        <p:spPr>
          <a:xfrm>
            <a:off x="1666875" y="1581150"/>
            <a:ext cx="8858250" cy="876300"/>
          </a:xfrm>
          <a:prstGeom prst="rect">
            <a:avLst/>
          </a:prstGeom>
          <a:noFill/>
          <a:ln w="0">
            <a:noFill/>
            <a:prstDash val="solid"/>
          </a:ln>
        </p:spPr>
        <p:txBody>
          <a:bodyPr lIns="47625" tIns="19050" rIns="47625" bIns="19050" anchor="ctr">
            <a:normAutofit/>
          </a:bodyPr>
          <a:lstStyle/>
          <a:p>
            <a:pPr algn="ctr">
              <a:buNone/>
              <a:defRPr sz="1425">
                <a:solidFill>
                  <a:srgbClr val="111820"/>
                </a:solidFill>
                <a:latin typeface="Calibri"/>
                <a:ea typeface="Calibri"/>
                <a:cs typeface="Calibri"/>
              </a:defRPr>
            </a:pPr>
            <a:r>
              <a:rPr sz="1425">
                <a:solidFill>
                  <a:srgbClr val="111820"/>
                </a:solidFill>
                <a:latin typeface="Calibri"/>
                <a:ea typeface="Calibri"/>
                <a:cs typeface="Calibri"/>
              </a:rPr>
              <a:t>1. Identifica las cuentas afectadas y su naturaleza.</a:t>
            </a:r>
          </a:p>
          <a:p>
            <a:pPr algn="ctr">
              <a:buNone/>
              <a:defRPr sz="1425">
                <a:solidFill>
                  <a:srgbClr val="111820"/>
                </a:solidFill>
                <a:latin typeface="Calibri"/>
                <a:ea typeface="Calibri"/>
                <a:cs typeface="Calibri"/>
              </a:defRPr>
            </a:pPr>
            <a:r>
              <a:rPr sz="1425">
                <a:solidFill>
                  <a:srgbClr val="111820"/>
                </a:solidFill>
                <a:latin typeface="Calibri"/>
                <a:ea typeface="Calibri"/>
                <a:cs typeface="Calibri"/>
              </a:rPr>
              <a:t>2. Razona si cada cuenta aumenta o disminuye.</a:t>
            </a:r>
          </a:p>
          <a:p>
            <a:pPr algn="ctr">
              <a:buNone/>
              <a:defRPr sz="1425">
                <a:solidFill>
                  <a:srgbClr val="111820"/>
                </a:solidFill>
                <a:latin typeface="Calibri"/>
                <a:ea typeface="Calibri"/>
                <a:cs typeface="Calibri"/>
              </a:defRPr>
            </a:pPr>
            <a:r>
              <a:rPr sz="1425">
                <a:solidFill>
                  <a:srgbClr val="111820"/>
                </a:solidFill>
                <a:latin typeface="Calibri"/>
                <a:ea typeface="Calibri"/>
                <a:cs typeface="Calibri"/>
              </a:rPr>
              <a:t>3. Aplica el convenio y registra el movimiento en el Debe o en el Haber.</a:t>
            </a:r>
          </a:p>
        </p:txBody>
      </p:sp>
      <p:sp>
        <p:nvSpPr>
          <p:cNvPr id="35" name="step3-method-1-horizontal">
            <a:extLst>
              <a:ext uri="{FF2B5EF4-FFF2-40B4-BE49-F238E27FC236}">
                <a16:creationId xmlns:a16="http://schemas.microsoft.com/office/drawing/2014/main" id="{61D11BA8-944E-4CDD-9E7F-1EBAB12152A8}"/>
              </a:ext>
            </a:extLst>
          </p:cNvPr>
          <p:cNvSpPr>
            <a:spLocks noGrp="1"/>
          </p:cNvSpPr>
          <p:nvPr/>
        </p:nvSpPr>
        <p:spPr>
          <a:xfrm>
            <a:off x="1743075" y="2809875"/>
            <a:ext cx="4019550" cy="0"/>
          </a:xfrm>
          <a:prstGeom prst="line">
            <a:avLst/>
          </a:prstGeom>
          <a:noFill/>
          <a:ln w="19050">
            <a:solidFill>
              <a:srgbClr val="102C4A"/>
            </a:solidFill>
            <a:prstDash val="solid"/>
          </a:ln>
        </p:spPr>
        <p:txBody>
          <a:bodyPr/>
          <a:lstStyle/>
          <a:p>
            <a:endParaRPr lang="es-ES"/>
          </a:p>
        </p:txBody>
      </p:sp>
      <p:sp>
        <p:nvSpPr>
          <p:cNvPr id="36" name="step3-method-1-vertical">
            <a:extLst>
              <a:ext uri="{FF2B5EF4-FFF2-40B4-BE49-F238E27FC236}">
                <a16:creationId xmlns:a16="http://schemas.microsoft.com/office/drawing/2014/main" id="{7C8B47CE-6F84-47AF-ADEE-B14E0D684527}"/>
              </a:ext>
            </a:extLst>
          </p:cNvPr>
          <p:cNvSpPr>
            <a:spLocks noGrp="1"/>
          </p:cNvSpPr>
          <p:nvPr/>
        </p:nvSpPr>
        <p:spPr>
          <a:xfrm>
            <a:off x="3752850" y="2809875"/>
            <a:ext cx="0" cy="727075"/>
          </a:xfrm>
          <a:prstGeom prst="line">
            <a:avLst/>
          </a:prstGeom>
          <a:noFill/>
          <a:ln w="19050">
            <a:solidFill>
              <a:srgbClr val="102C4A"/>
            </a:solidFill>
            <a:prstDash val="solid"/>
          </a:ln>
        </p:spPr>
        <p:txBody>
          <a:bodyPr/>
          <a:lstStyle/>
          <a:p>
            <a:endParaRPr lang="es-ES"/>
          </a:p>
        </p:txBody>
      </p:sp>
      <p:sp>
        <p:nvSpPr>
          <p:cNvPr id="37" name="step3-method-1-d">
            <a:extLst>
              <a:ext uri="{FF2B5EF4-FFF2-40B4-BE49-F238E27FC236}">
                <a16:creationId xmlns:a16="http://schemas.microsoft.com/office/drawing/2014/main" id="{697292F7-1099-43E0-9045-6108E7C3A859}"/>
              </a:ext>
            </a:extLst>
          </p:cNvPr>
          <p:cNvSpPr>
            <a:spLocks noGrp="1"/>
          </p:cNvSpPr>
          <p:nvPr/>
        </p:nvSpPr>
        <p:spPr>
          <a:xfrm>
            <a:off x="1571625" y="25622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8" name="step3-method-1-title">
            <a:extLst>
              <a:ext uri="{FF2B5EF4-FFF2-40B4-BE49-F238E27FC236}">
                <a16:creationId xmlns:a16="http://schemas.microsoft.com/office/drawing/2014/main" id="{532C9AF4-5BB5-4ECF-B54B-851E559CAAEE}"/>
              </a:ext>
            </a:extLst>
          </p:cNvPr>
          <p:cNvSpPr>
            <a:spLocks noGrp="1"/>
          </p:cNvSpPr>
          <p:nvPr/>
        </p:nvSpPr>
        <p:spPr>
          <a:xfrm>
            <a:off x="1971675" y="25241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39" name="step3-method-1-h">
            <a:extLst>
              <a:ext uri="{FF2B5EF4-FFF2-40B4-BE49-F238E27FC236}">
                <a16:creationId xmlns:a16="http://schemas.microsoft.com/office/drawing/2014/main" id="{B93185F2-FC67-4553-8D61-48B8ACE48FCA}"/>
              </a:ext>
            </a:extLst>
          </p:cNvPr>
          <p:cNvSpPr>
            <a:spLocks noGrp="1"/>
          </p:cNvSpPr>
          <p:nvPr/>
        </p:nvSpPr>
        <p:spPr>
          <a:xfrm>
            <a:off x="5591175" y="25622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0" name="step3-method-2-horizontal">
            <a:extLst>
              <a:ext uri="{FF2B5EF4-FFF2-40B4-BE49-F238E27FC236}">
                <a16:creationId xmlns:a16="http://schemas.microsoft.com/office/drawing/2014/main" id="{9151F0C6-B6D5-456C-B847-06334596C718}"/>
              </a:ext>
            </a:extLst>
          </p:cNvPr>
          <p:cNvSpPr>
            <a:spLocks noGrp="1"/>
          </p:cNvSpPr>
          <p:nvPr/>
        </p:nvSpPr>
        <p:spPr>
          <a:xfrm>
            <a:off x="6429375" y="2809875"/>
            <a:ext cx="4019550" cy="0"/>
          </a:xfrm>
          <a:prstGeom prst="line">
            <a:avLst/>
          </a:prstGeom>
          <a:noFill/>
          <a:ln w="19050">
            <a:solidFill>
              <a:srgbClr val="102C4A"/>
            </a:solidFill>
            <a:prstDash val="solid"/>
          </a:ln>
        </p:spPr>
        <p:txBody>
          <a:bodyPr/>
          <a:lstStyle/>
          <a:p>
            <a:endParaRPr lang="es-ES"/>
          </a:p>
        </p:txBody>
      </p:sp>
      <p:sp>
        <p:nvSpPr>
          <p:cNvPr id="41" name="step3-method-2-vertical">
            <a:extLst>
              <a:ext uri="{FF2B5EF4-FFF2-40B4-BE49-F238E27FC236}">
                <a16:creationId xmlns:a16="http://schemas.microsoft.com/office/drawing/2014/main" id="{80FBD4E1-E86E-45D1-9C92-D43E61F028E0}"/>
              </a:ext>
            </a:extLst>
          </p:cNvPr>
          <p:cNvSpPr>
            <a:spLocks noGrp="1"/>
          </p:cNvSpPr>
          <p:nvPr/>
        </p:nvSpPr>
        <p:spPr>
          <a:xfrm>
            <a:off x="8439150" y="2809875"/>
            <a:ext cx="0" cy="727075"/>
          </a:xfrm>
          <a:prstGeom prst="line">
            <a:avLst/>
          </a:prstGeom>
          <a:noFill/>
          <a:ln w="19050">
            <a:solidFill>
              <a:srgbClr val="102C4A"/>
            </a:solidFill>
            <a:prstDash val="solid"/>
          </a:ln>
        </p:spPr>
        <p:txBody>
          <a:bodyPr/>
          <a:lstStyle/>
          <a:p>
            <a:endParaRPr lang="es-ES"/>
          </a:p>
        </p:txBody>
      </p:sp>
      <p:sp>
        <p:nvSpPr>
          <p:cNvPr id="42" name="step3-method-2-d">
            <a:extLst>
              <a:ext uri="{FF2B5EF4-FFF2-40B4-BE49-F238E27FC236}">
                <a16:creationId xmlns:a16="http://schemas.microsoft.com/office/drawing/2014/main" id="{EE8AA5ED-B11B-4BC0-AD85-4DDAAB44167E}"/>
              </a:ext>
            </a:extLst>
          </p:cNvPr>
          <p:cNvSpPr>
            <a:spLocks noGrp="1"/>
          </p:cNvSpPr>
          <p:nvPr/>
        </p:nvSpPr>
        <p:spPr>
          <a:xfrm>
            <a:off x="6257925" y="25622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3" name="step3-method-2-title">
            <a:extLst>
              <a:ext uri="{FF2B5EF4-FFF2-40B4-BE49-F238E27FC236}">
                <a16:creationId xmlns:a16="http://schemas.microsoft.com/office/drawing/2014/main" id="{077D9174-F194-42C7-9576-EA89BBC7D02D}"/>
              </a:ext>
            </a:extLst>
          </p:cNvPr>
          <p:cNvSpPr>
            <a:spLocks noGrp="1"/>
          </p:cNvSpPr>
          <p:nvPr/>
        </p:nvSpPr>
        <p:spPr>
          <a:xfrm>
            <a:off x="6657975" y="25241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4" name="step3-method-2-h">
            <a:extLst>
              <a:ext uri="{FF2B5EF4-FFF2-40B4-BE49-F238E27FC236}">
                <a16:creationId xmlns:a16="http://schemas.microsoft.com/office/drawing/2014/main" id="{C1274FEA-FD3F-45AD-8B8D-D1296BBDB62D}"/>
              </a:ext>
            </a:extLst>
          </p:cNvPr>
          <p:cNvSpPr>
            <a:spLocks noGrp="1"/>
          </p:cNvSpPr>
          <p:nvPr/>
        </p:nvSpPr>
        <p:spPr>
          <a:xfrm>
            <a:off x="10277475" y="25622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5" name="step3-method-3-horizontal">
            <a:extLst>
              <a:ext uri="{FF2B5EF4-FFF2-40B4-BE49-F238E27FC236}">
                <a16:creationId xmlns:a16="http://schemas.microsoft.com/office/drawing/2014/main" id="{CBD52641-ED4E-43A3-92B1-8DE2F58F878E}"/>
              </a:ext>
            </a:extLst>
          </p:cNvPr>
          <p:cNvSpPr>
            <a:spLocks noGrp="1"/>
          </p:cNvSpPr>
          <p:nvPr/>
        </p:nvSpPr>
        <p:spPr>
          <a:xfrm>
            <a:off x="1743075" y="3870325"/>
            <a:ext cx="4019550" cy="0"/>
          </a:xfrm>
          <a:prstGeom prst="line">
            <a:avLst/>
          </a:prstGeom>
          <a:noFill/>
          <a:ln w="19050">
            <a:solidFill>
              <a:srgbClr val="102C4A"/>
            </a:solidFill>
            <a:prstDash val="solid"/>
          </a:ln>
        </p:spPr>
        <p:txBody>
          <a:bodyPr/>
          <a:lstStyle/>
          <a:p>
            <a:endParaRPr lang="es-ES"/>
          </a:p>
        </p:txBody>
      </p:sp>
      <p:sp>
        <p:nvSpPr>
          <p:cNvPr id="46" name="step3-method-3-vertical">
            <a:extLst>
              <a:ext uri="{FF2B5EF4-FFF2-40B4-BE49-F238E27FC236}">
                <a16:creationId xmlns:a16="http://schemas.microsoft.com/office/drawing/2014/main" id="{41F12420-D90D-4DDE-87E6-925873253EB6}"/>
              </a:ext>
            </a:extLst>
          </p:cNvPr>
          <p:cNvSpPr>
            <a:spLocks noGrp="1"/>
          </p:cNvSpPr>
          <p:nvPr/>
        </p:nvSpPr>
        <p:spPr>
          <a:xfrm>
            <a:off x="3752850" y="3870325"/>
            <a:ext cx="0" cy="727075"/>
          </a:xfrm>
          <a:prstGeom prst="line">
            <a:avLst/>
          </a:prstGeom>
          <a:noFill/>
          <a:ln w="19050">
            <a:solidFill>
              <a:srgbClr val="102C4A"/>
            </a:solidFill>
            <a:prstDash val="solid"/>
          </a:ln>
        </p:spPr>
        <p:txBody>
          <a:bodyPr/>
          <a:lstStyle/>
          <a:p>
            <a:endParaRPr lang="es-ES"/>
          </a:p>
        </p:txBody>
      </p:sp>
      <p:sp>
        <p:nvSpPr>
          <p:cNvPr id="47" name="step3-method-3-d">
            <a:extLst>
              <a:ext uri="{FF2B5EF4-FFF2-40B4-BE49-F238E27FC236}">
                <a16:creationId xmlns:a16="http://schemas.microsoft.com/office/drawing/2014/main" id="{236ADA23-3927-4A0D-B335-564298FF07EF}"/>
              </a:ext>
            </a:extLst>
          </p:cNvPr>
          <p:cNvSpPr>
            <a:spLocks noGrp="1"/>
          </p:cNvSpPr>
          <p:nvPr/>
        </p:nvSpPr>
        <p:spPr>
          <a:xfrm>
            <a:off x="1571625" y="3622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8" name="step3-method-3-title">
            <a:extLst>
              <a:ext uri="{FF2B5EF4-FFF2-40B4-BE49-F238E27FC236}">
                <a16:creationId xmlns:a16="http://schemas.microsoft.com/office/drawing/2014/main" id="{A624C489-E4EE-4A05-910F-54C48873F3BF}"/>
              </a:ext>
            </a:extLst>
          </p:cNvPr>
          <p:cNvSpPr>
            <a:spLocks noGrp="1"/>
          </p:cNvSpPr>
          <p:nvPr/>
        </p:nvSpPr>
        <p:spPr>
          <a:xfrm>
            <a:off x="1971675" y="35845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49" name="step3-method-3-h">
            <a:extLst>
              <a:ext uri="{FF2B5EF4-FFF2-40B4-BE49-F238E27FC236}">
                <a16:creationId xmlns:a16="http://schemas.microsoft.com/office/drawing/2014/main" id="{10EA2E98-F765-45F2-BE6B-DBD125EEC4A9}"/>
              </a:ext>
            </a:extLst>
          </p:cNvPr>
          <p:cNvSpPr>
            <a:spLocks noGrp="1"/>
          </p:cNvSpPr>
          <p:nvPr/>
        </p:nvSpPr>
        <p:spPr>
          <a:xfrm>
            <a:off x="5591175" y="3622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0" name="step3-method-4-horizontal">
            <a:extLst>
              <a:ext uri="{FF2B5EF4-FFF2-40B4-BE49-F238E27FC236}">
                <a16:creationId xmlns:a16="http://schemas.microsoft.com/office/drawing/2014/main" id="{C6E2895E-E7D1-472E-9E32-C126BFE289B6}"/>
              </a:ext>
            </a:extLst>
          </p:cNvPr>
          <p:cNvSpPr>
            <a:spLocks noGrp="1"/>
          </p:cNvSpPr>
          <p:nvPr/>
        </p:nvSpPr>
        <p:spPr>
          <a:xfrm>
            <a:off x="6429375" y="3870325"/>
            <a:ext cx="4019550" cy="0"/>
          </a:xfrm>
          <a:prstGeom prst="line">
            <a:avLst/>
          </a:prstGeom>
          <a:noFill/>
          <a:ln w="19050">
            <a:solidFill>
              <a:srgbClr val="102C4A"/>
            </a:solidFill>
            <a:prstDash val="solid"/>
          </a:ln>
        </p:spPr>
        <p:txBody>
          <a:bodyPr/>
          <a:lstStyle/>
          <a:p>
            <a:endParaRPr lang="es-ES"/>
          </a:p>
        </p:txBody>
      </p:sp>
      <p:sp>
        <p:nvSpPr>
          <p:cNvPr id="51" name="step3-method-4-vertical">
            <a:extLst>
              <a:ext uri="{FF2B5EF4-FFF2-40B4-BE49-F238E27FC236}">
                <a16:creationId xmlns:a16="http://schemas.microsoft.com/office/drawing/2014/main" id="{26FD4CAF-25EB-43E1-A442-7459770F2181}"/>
              </a:ext>
            </a:extLst>
          </p:cNvPr>
          <p:cNvSpPr>
            <a:spLocks noGrp="1"/>
          </p:cNvSpPr>
          <p:nvPr/>
        </p:nvSpPr>
        <p:spPr>
          <a:xfrm>
            <a:off x="8439150" y="3870325"/>
            <a:ext cx="0" cy="727075"/>
          </a:xfrm>
          <a:prstGeom prst="line">
            <a:avLst/>
          </a:prstGeom>
          <a:noFill/>
          <a:ln w="19050">
            <a:solidFill>
              <a:srgbClr val="102C4A"/>
            </a:solidFill>
            <a:prstDash val="solid"/>
          </a:ln>
        </p:spPr>
        <p:txBody>
          <a:bodyPr/>
          <a:lstStyle/>
          <a:p>
            <a:endParaRPr lang="es-ES"/>
          </a:p>
        </p:txBody>
      </p:sp>
      <p:sp>
        <p:nvSpPr>
          <p:cNvPr id="52" name="step3-method-4-d">
            <a:extLst>
              <a:ext uri="{FF2B5EF4-FFF2-40B4-BE49-F238E27FC236}">
                <a16:creationId xmlns:a16="http://schemas.microsoft.com/office/drawing/2014/main" id="{B9D1183B-E9CE-498E-80E2-BA5BA16D2745}"/>
              </a:ext>
            </a:extLst>
          </p:cNvPr>
          <p:cNvSpPr>
            <a:spLocks noGrp="1"/>
          </p:cNvSpPr>
          <p:nvPr/>
        </p:nvSpPr>
        <p:spPr>
          <a:xfrm>
            <a:off x="6257925" y="3622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3" name="step3-method-4-title">
            <a:extLst>
              <a:ext uri="{FF2B5EF4-FFF2-40B4-BE49-F238E27FC236}">
                <a16:creationId xmlns:a16="http://schemas.microsoft.com/office/drawing/2014/main" id="{47AC380E-0E6F-4445-9B74-AE53CAB43F65}"/>
              </a:ext>
            </a:extLst>
          </p:cNvPr>
          <p:cNvSpPr>
            <a:spLocks noGrp="1"/>
          </p:cNvSpPr>
          <p:nvPr/>
        </p:nvSpPr>
        <p:spPr>
          <a:xfrm>
            <a:off x="6657975" y="358457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4" name="step3-method-4-h">
            <a:extLst>
              <a:ext uri="{FF2B5EF4-FFF2-40B4-BE49-F238E27FC236}">
                <a16:creationId xmlns:a16="http://schemas.microsoft.com/office/drawing/2014/main" id="{6B44CAAC-968A-447C-BB0F-FA164BFC3566}"/>
              </a:ext>
            </a:extLst>
          </p:cNvPr>
          <p:cNvSpPr>
            <a:spLocks noGrp="1"/>
          </p:cNvSpPr>
          <p:nvPr/>
        </p:nvSpPr>
        <p:spPr>
          <a:xfrm>
            <a:off x="10277475" y="36226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5" name="step3-method-5-horizontal">
            <a:extLst>
              <a:ext uri="{FF2B5EF4-FFF2-40B4-BE49-F238E27FC236}">
                <a16:creationId xmlns:a16="http://schemas.microsoft.com/office/drawing/2014/main" id="{D344EC93-1D6A-42BB-A872-074A77942B23}"/>
              </a:ext>
            </a:extLst>
          </p:cNvPr>
          <p:cNvSpPr>
            <a:spLocks noGrp="1"/>
          </p:cNvSpPr>
          <p:nvPr/>
        </p:nvSpPr>
        <p:spPr>
          <a:xfrm>
            <a:off x="1743075" y="4930775"/>
            <a:ext cx="4019550" cy="0"/>
          </a:xfrm>
          <a:prstGeom prst="line">
            <a:avLst/>
          </a:prstGeom>
          <a:noFill/>
          <a:ln w="19050">
            <a:solidFill>
              <a:srgbClr val="102C4A"/>
            </a:solidFill>
            <a:prstDash val="solid"/>
          </a:ln>
        </p:spPr>
        <p:txBody>
          <a:bodyPr/>
          <a:lstStyle/>
          <a:p>
            <a:endParaRPr lang="es-ES"/>
          </a:p>
        </p:txBody>
      </p:sp>
      <p:sp>
        <p:nvSpPr>
          <p:cNvPr id="56" name="step3-method-5-vertical">
            <a:extLst>
              <a:ext uri="{FF2B5EF4-FFF2-40B4-BE49-F238E27FC236}">
                <a16:creationId xmlns:a16="http://schemas.microsoft.com/office/drawing/2014/main" id="{4417B0D1-AD5A-449A-90E0-A237B988F90C}"/>
              </a:ext>
            </a:extLst>
          </p:cNvPr>
          <p:cNvSpPr>
            <a:spLocks noGrp="1"/>
          </p:cNvSpPr>
          <p:nvPr/>
        </p:nvSpPr>
        <p:spPr>
          <a:xfrm>
            <a:off x="3752850" y="4930775"/>
            <a:ext cx="0" cy="727075"/>
          </a:xfrm>
          <a:prstGeom prst="line">
            <a:avLst/>
          </a:prstGeom>
          <a:noFill/>
          <a:ln w="19050">
            <a:solidFill>
              <a:srgbClr val="102C4A"/>
            </a:solidFill>
            <a:prstDash val="solid"/>
          </a:ln>
        </p:spPr>
        <p:txBody>
          <a:bodyPr/>
          <a:lstStyle/>
          <a:p>
            <a:endParaRPr lang="es-ES"/>
          </a:p>
        </p:txBody>
      </p:sp>
      <p:sp>
        <p:nvSpPr>
          <p:cNvPr id="57" name="step3-method-5-d">
            <a:extLst>
              <a:ext uri="{FF2B5EF4-FFF2-40B4-BE49-F238E27FC236}">
                <a16:creationId xmlns:a16="http://schemas.microsoft.com/office/drawing/2014/main" id="{5FF1CF2E-CB68-45BA-9189-086DEFB24CA6}"/>
              </a:ext>
            </a:extLst>
          </p:cNvPr>
          <p:cNvSpPr>
            <a:spLocks noGrp="1"/>
          </p:cNvSpPr>
          <p:nvPr/>
        </p:nvSpPr>
        <p:spPr>
          <a:xfrm>
            <a:off x="1571625" y="46831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step3-method-5-title">
            <a:extLst>
              <a:ext uri="{FF2B5EF4-FFF2-40B4-BE49-F238E27FC236}">
                <a16:creationId xmlns:a16="http://schemas.microsoft.com/office/drawing/2014/main" id="{429F9EFB-02F3-4504-8A25-0508B7963913}"/>
              </a:ext>
            </a:extLst>
          </p:cNvPr>
          <p:cNvSpPr>
            <a:spLocks noGrp="1"/>
          </p:cNvSpPr>
          <p:nvPr/>
        </p:nvSpPr>
        <p:spPr>
          <a:xfrm>
            <a:off x="1971675" y="46450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59" name="step3-method-5-h">
            <a:extLst>
              <a:ext uri="{FF2B5EF4-FFF2-40B4-BE49-F238E27FC236}">
                <a16:creationId xmlns:a16="http://schemas.microsoft.com/office/drawing/2014/main" id="{E62FDC67-36FC-45BE-86AF-C9842CE15B4D}"/>
              </a:ext>
            </a:extLst>
          </p:cNvPr>
          <p:cNvSpPr>
            <a:spLocks noGrp="1"/>
          </p:cNvSpPr>
          <p:nvPr/>
        </p:nvSpPr>
        <p:spPr>
          <a:xfrm>
            <a:off x="5591175" y="46831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step3-method-6-horizontal">
            <a:extLst>
              <a:ext uri="{FF2B5EF4-FFF2-40B4-BE49-F238E27FC236}">
                <a16:creationId xmlns:a16="http://schemas.microsoft.com/office/drawing/2014/main" id="{5B7ED5EC-5789-40A9-B8A9-4916E22813CE}"/>
              </a:ext>
            </a:extLst>
          </p:cNvPr>
          <p:cNvSpPr>
            <a:spLocks noGrp="1"/>
          </p:cNvSpPr>
          <p:nvPr/>
        </p:nvSpPr>
        <p:spPr>
          <a:xfrm>
            <a:off x="6429375" y="4930775"/>
            <a:ext cx="4019550" cy="0"/>
          </a:xfrm>
          <a:prstGeom prst="line">
            <a:avLst/>
          </a:prstGeom>
          <a:noFill/>
          <a:ln w="19050">
            <a:solidFill>
              <a:srgbClr val="102C4A"/>
            </a:solidFill>
            <a:prstDash val="solid"/>
          </a:ln>
        </p:spPr>
        <p:txBody>
          <a:bodyPr/>
          <a:lstStyle/>
          <a:p>
            <a:endParaRPr lang="es-ES"/>
          </a:p>
        </p:txBody>
      </p:sp>
      <p:sp>
        <p:nvSpPr>
          <p:cNvPr id="61" name="step3-method-6-vertical">
            <a:extLst>
              <a:ext uri="{FF2B5EF4-FFF2-40B4-BE49-F238E27FC236}">
                <a16:creationId xmlns:a16="http://schemas.microsoft.com/office/drawing/2014/main" id="{686F38D5-338E-4A63-B6EB-5214C84EA341}"/>
              </a:ext>
            </a:extLst>
          </p:cNvPr>
          <p:cNvSpPr>
            <a:spLocks noGrp="1"/>
          </p:cNvSpPr>
          <p:nvPr/>
        </p:nvSpPr>
        <p:spPr>
          <a:xfrm>
            <a:off x="8439150" y="4930775"/>
            <a:ext cx="0" cy="727075"/>
          </a:xfrm>
          <a:prstGeom prst="line">
            <a:avLst/>
          </a:prstGeom>
          <a:noFill/>
          <a:ln w="19050">
            <a:solidFill>
              <a:srgbClr val="102C4A"/>
            </a:solidFill>
            <a:prstDash val="solid"/>
          </a:ln>
        </p:spPr>
        <p:txBody>
          <a:bodyPr/>
          <a:lstStyle/>
          <a:p>
            <a:endParaRPr lang="es-ES"/>
          </a:p>
        </p:txBody>
      </p:sp>
      <p:sp>
        <p:nvSpPr>
          <p:cNvPr id="62" name="step3-method-6-d">
            <a:extLst>
              <a:ext uri="{FF2B5EF4-FFF2-40B4-BE49-F238E27FC236}">
                <a16:creationId xmlns:a16="http://schemas.microsoft.com/office/drawing/2014/main" id="{E83244BB-7FF2-4F78-A109-B0DD170C2F59}"/>
              </a:ext>
            </a:extLst>
          </p:cNvPr>
          <p:cNvSpPr>
            <a:spLocks noGrp="1"/>
          </p:cNvSpPr>
          <p:nvPr/>
        </p:nvSpPr>
        <p:spPr>
          <a:xfrm>
            <a:off x="6257925" y="46831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3" name="step3-method-6-title">
            <a:extLst>
              <a:ext uri="{FF2B5EF4-FFF2-40B4-BE49-F238E27FC236}">
                <a16:creationId xmlns:a16="http://schemas.microsoft.com/office/drawing/2014/main" id="{C2C5B4BE-0124-474F-802A-F6A7869C789D}"/>
              </a:ext>
            </a:extLst>
          </p:cNvPr>
          <p:cNvSpPr>
            <a:spLocks noGrp="1"/>
          </p:cNvSpPr>
          <p:nvPr/>
        </p:nvSpPr>
        <p:spPr>
          <a:xfrm>
            <a:off x="6657975" y="46450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4" name="step3-method-6-h">
            <a:extLst>
              <a:ext uri="{FF2B5EF4-FFF2-40B4-BE49-F238E27FC236}">
                <a16:creationId xmlns:a16="http://schemas.microsoft.com/office/drawing/2014/main" id="{AD6D397E-6430-4421-849A-A8BA79251C21}"/>
              </a:ext>
            </a:extLst>
          </p:cNvPr>
          <p:cNvSpPr>
            <a:spLocks noGrp="1"/>
          </p:cNvSpPr>
          <p:nvPr/>
        </p:nvSpPr>
        <p:spPr>
          <a:xfrm>
            <a:off x="10277475" y="46831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OPERACIÓN 1</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15</a:t>
            </a:r>
          </a:p>
        </p:txBody>
      </p:sp>
      <p:pic>
        <p:nvPicPr>
          <p:cNvPr id="73" name="Imagen 72"/>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BANCOS: ACTIVO ↑ → DEBE · CAPITAL: PATRIMONIO NETO ↑ → HABER</a:t>
            </a:r>
          </a:p>
        </p:txBody>
      </p:sp>
      <p:sp>
        <p:nvSpPr>
          <p:cNvPr id="34" name="op1-statement">
            <a:extLst>
              <a:ext uri="{FF2B5EF4-FFF2-40B4-BE49-F238E27FC236}">
                <a16:creationId xmlns:a16="http://schemas.microsoft.com/office/drawing/2014/main" id="{F301DD2B-ECF8-4055-8162-7891F3F7A425}"/>
              </a:ext>
            </a:extLst>
          </p:cNvPr>
          <p:cNvSpPr>
            <a:spLocks noGrp="1"/>
          </p:cNvSpPr>
          <p:nvPr/>
        </p:nvSpPr>
        <p:spPr>
          <a:xfrm>
            <a:off x="1666875" y="1581150"/>
            <a:ext cx="8858250" cy="590550"/>
          </a:xfrm>
          <a:prstGeom prst="rect">
            <a:avLst/>
          </a:prstGeom>
          <a:noFill/>
          <a:ln w="0">
            <a:noFill/>
            <a:prstDash val="solid"/>
          </a:ln>
        </p:spPr>
        <p:txBody>
          <a:bodyPr lIns="76200" tIns="38100" rIns="76200" bIns="38100" anchor="ctr">
            <a:normAutofit/>
          </a:bodyPr>
          <a:lstStyle/>
          <a:p>
            <a:pPr algn="l">
              <a:buNone/>
              <a:defRPr sz="1350">
                <a:solidFill>
                  <a:srgbClr val="111820"/>
                </a:solidFill>
                <a:latin typeface="Calibri"/>
                <a:ea typeface="Calibri"/>
                <a:cs typeface="Calibri"/>
              </a:defRPr>
            </a:pPr>
            <a:r>
              <a:rPr sz="1350">
                <a:solidFill>
                  <a:srgbClr val="111820"/>
                </a:solidFill>
                <a:latin typeface="Calibri"/>
                <a:ea typeface="Calibri"/>
                <a:cs typeface="Calibri"/>
              </a:rPr>
              <a:t>Se constituye la sociedad TEKCON, S.L. aportando el dueño 1.000,00 € en concepto de capital, que se depositan en la cuenta corriente bancaria de la empresa.</a:t>
            </a:r>
          </a:p>
        </p:txBody>
      </p:sp>
      <p:sp>
        <p:nvSpPr>
          <p:cNvPr id="35" name="op1-accounts">
            <a:extLst>
              <a:ext uri="{FF2B5EF4-FFF2-40B4-BE49-F238E27FC236}">
                <a16:creationId xmlns:a16="http://schemas.microsoft.com/office/drawing/2014/main" id="{850225E0-2012-4A4C-BEB2-FC5F324837F2}"/>
              </a:ext>
            </a:extLst>
          </p:cNvPr>
          <p:cNvSpPr>
            <a:spLocks noGrp="1"/>
          </p:cNvSpPr>
          <p:nvPr/>
        </p:nvSpPr>
        <p:spPr>
          <a:xfrm>
            <a:off x="1666875" y="2171700"/>
            <a:ext cx="8858250" cy="323850"/>
          </a:xfrm>
          <a:prstGeom prst="rect">
            <a:avLst/>
          </a:prstGeom>
          <a:noFill/>
          <a:ln w="0">
            <a:noFill/>
            <a:prstDash val="solid"/>
          </a:ln>
        </p:spPr>
        <p:txBody>
          <a:bodyPr lIns="47625" tIns="19050" rIns="47625"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CUENTAS QUE INTERVIENEN: BANCOS · CAPITAL</a:t>
            </a:r>
          </a:p>
        </p:txBody>
      </p:sp>
      <p:sp>
        <p:nvSpPr>
          <p:cNvPr id="36" name="op1-1-horizontal">
            <a:extLst>
              <a:ext uri="{FF2B5EF4-FFF2-40B4-BE49-F238E27FC236}">
                <a16:creationId xmlns:a16="http://schemas.microsoft.com/office/drawing/2014/main" id="{CD15F61A-77ED-49A2-9177-D614FE6DBB0F}"/>
              </a:ext>
            </a:extLst>
          </p:cNvPr>
          <p:cNvSpPr>
            <a:spLocks noGrp="1"/>
          </p:cNvSpPr>
          <p:nvPr/>
        </p:nvSpPr>
        <p:spPr>
          <a:xfrm>
            <a:off x="1743075" y="2828925"/>
            <a:ext cx="4019550" cy="0"/>
          </a:xfrm>
          <a:prstGeom prst="line">
            <a:avLst/>
          </a:prstGeom>
          <a:noFill/>
          <a:ln w="19050">
            <a:solidFill>
              <a:srgbClr val="102C4A"/>
            </a:solidFill>
            <a:prstDash val="solid"/>
          </a:ln>
        </p:spPr>
        <p:txBody>
          <a:bodyPr/>
          <a:lstStyle/>
          <a:p>
            <a:endParaRPr lang="es-ES"/>
          </a:p>
        </p:txBody>
      </p:sp>
      <p:sp>
        <p:nvSpPr>
          <p:cNvPr id="37" name="op1-1-vertical">
            <a:extLst>
              <a:ext uri="{FF2B5EF4-FFF2-40B4-BE49-F238E27FC236}">
                <a16:creationId xmlns:a16="http://schemas.microsoft.com/office/drawing/2014/main" id="{5E3A21F1-D84A-4432-8240-0285C5DDDDC1}"/>
              </a:ext>
            </a:extLst>
          </p:cNvPr>
          <p:cNvSpPr>
            <a:spLocks noGrp="1"/>
          </p:cNvSpPr>
          <p:nvPr/>
        </p:nvSpPr>
        <p:spPr>
          <a:xfrm>
            <a:off x="3752850" y="2828925"/>
            <a:ext cx="0" cy="739775"/>
          </a:xfrm>
          <a:prstGeom prst="line">
            <a:avLst/>
          </a:prstGeom>
          <a:noFill/>
          <a:ln w="19050">
            <a:solidFill>
              <a:srgbClr val="102C4A"/>
            </a:solidFill>
            <a:prstDash val="solid"/>
          </a:ln>
        </p:spPr>
        <p:txBody>
          <a:bodyPr/>
          <a:lstStyle/>
          <a:p>
            <a:endParaRPr lang="es-ES"/>
          </a:p>
        </p:txBody>
      </p:sp>
      <p:sp>
        <p:nvSpPr>
          <p:cNvPr id="38" name="op1-1-d">
            <a:extLst>
              <a:ext uri="{FF2B5EF4-FFF2-40B4-BE49-F238E27FC236}">
                <a16:creationId xmlns:a16="http://schemas.microsoft.com/office/drawing/2014/main" id="{F3488EE7-0EBA-4ED5-8908-CD92849BA5CA}"/>
              </a:ext>
            </a:extLst>
          </p:cNvPr>
          <p:cNvSpPr>
            <a:spLocks noGrp="1"/>
          </p:cNvSpPr>
          <p:nvPr/>
        </p:nvSpPr>
        <p:spPr>
          <a:xfrm>
            <a:off x="15716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9" name="op1-1-title">
            <a:extLst>
              <a:ext uri="{FF2B5EF4-FFF2-40B4-BE49-F238E27FC236}">
                <a16:creationId xmlns:a16="http://schemas.microsoft.com/office/drawing/2014/main" id="{BD59C23A-A4EB-42CC-B87A-A1846FDD731A}"/>
              </a:ext>
            </a:extLst>
          </p:cNvPr>
          <p:cNvSpPr>
            <a:spLocks noGrp="1"/>
          </p:cNvSpPr>
          <p:nvPr/>
        </p:nvSpPr>
        <p:spPr>
          <a:xfrm>
            <a:off x="19716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40" name="op1-1-h">
            <a:extLst>
              <a:ext uri="{FF2B5EF4-FFF2-40B4-BE49-F238E27FC236}">
                <a16:creationId xmlns:a16="http://schemas.microsoft.com/office/drawing/2014/main" id="{66B833ED-9B89-4EC3-8BB9-BB8D4142FB98}"/>
              </a:ext>
            </a:extLst>
          </p:cNvPr>
          <p:cNvSpPr>
            <a:spLocks noGrp="1"/>
          </p:cNvSpPr>
          <p:nvPr/>
        </p:nvSpPr>
        <p:spPr>
          <a:xfrm>
            <a:off x="55911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1" name="op1-1-left">
            <a:extLst>
              <a:ext uri="{FF2B5EF4-FFF2-40B4-BE49-F238E27FC236}">
                <a16:creationId xmlns:a16="http://schemas.microsoft.com/office/drawing/2014/main" id="{A6C08B55-3556-401E-AC2D-2EF2FA825DED}"/>
              </a:ext>
            </a:extLst>
          </p:cNvPr>
          <p:cNvSpPr>
            <a:spLocks noGrp="1"/>
          </p:cNvSpPr>
          <p:nvPr/>
        </p:nvSpPr>
        <p:spPr>
          <a:xfrm>
            <a:off x="1743075" y="28575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  (1)</a:t>
            </a:r>
          </a:p>
        </p:txBody>
      </p:sp>
      <p:sp>
        <p:nvSpPr>
          <p:cNvPr id="42" name="op1-2-horizontal">
            <a:extLst>
              <a:ext uri="{FF2B5EF4-FFF2-40B4-BE49-F238E27FC236}">
                <a16:creationId xmlns:a16="http://schemas.microsoft.com/office/drawing/2014/main" id="{93C6372C-30D7-4E6D-B6C8-63AA301BA85D}"/>
              </a:ext>
            </a:extLst>
          </p:cNvPr>
          <p:cNvSpPr>
            <a:spLocks noGrp="1"/>
          </p:cNvSpPr>
          <p:nvPr/>
        </p:nvSpPr>
        <p:spPr>
          <a:xfrm>
            <a:off x="6429375" y="2828925"/>
            <a:ext cx="4019550" cy="0"/>
          </a:xfrm>
          <a:prstGeom prst="line">
            <a:avLst/>
          </a:prstGeom>
          <a:noFill/>
          <a:ln w="19050">
            <a:solidFill>
              <a:srgbClr val="102C4A"/>
            </a:solidFill>
            <a:prstDash val="solid"/>
          </a:ln>
        </p:spPr>
        <p:txBody>
          <a:bodyPr/>
          <a:lstStyle/>
          <a:p>
            <a:endParaRPr lang="es-ES"/>
          </a:p>
        </p:txBody>
      </p:sp>
      <p:sp>
        <p:nvSpPr>
          <p:cNvPr id="43" name="op1-2-vertical">
            <a:extLst>
              <a:ext uri="{FF2B5EF4-FFF2-40B4-BE49-F238E27FC236}">
                <a16:creationId xmlns:a16="http://schemas.microsoft.com/office/drawing/2014/main" id="{67289A9A-B706-4E3B-B5FD-DCAA5E0F842B}"/>
              </a:ext>
            </a:extLst>
          </p:cNvPr>
          <p:cNvSpPr>
            <a:spLocks noGrp="1"/>
          </p:cNvSpPr>
          <p:nvPr/>
        </p:nvSpPr>
        <p:spPr>
          <a:xfrm>
            <a:off x="8439150" y="2828925"/>
            <a:ext cx="0" cy="739775"/>
          </a:xfrm>
          <a:prstGeom prst="line">
            <a:avLst/>
          </a:prstGeom>
          <a:noFill/>
          <a:ln w="19050">
            <a:solidFill>
              <a:srgbClr val="102C4A"/>
            </a:solidFill>
            <a:prstDash val="solid"/>
          </a:ln>
        </p:spPr>
        <p:txBody>
          <a:bodyPr/>
          <a:lstStyle/>
          <a:p>
            <a:endParaRPr lang="es-ES"/>
          </a:p>
        </p:txBody>
      </p:sp>
      <p:sp>
        <p:nvSpPr>
          <p:cNvPr id="44" name="op1-2-d">
            <a:extLst>
              <a:ext uri="{FF2B5EF4-FFF2-40B4-BE49-F238E27FC236}">
                <a16:creationId xmlns:a16="http://schemas.microsoft.com/office/drawing/2014/main" id="{277A8D09-2F48-4933-A451-0DE22C41A595}"/>
              </a:ext>
            </a:extLst>
          </p:cNvPr>
          <p:cNvSpPr>
            <a:spLocks noGrp="1"/>
          </p:cNvSpPr>
          <p:nvPr/>
        </p:nvSpPr>
        <p:spPr>
          <a:xfrm>
            <a:off x="62579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5" name="op1-2-title">
            <a:extLst>
              <a:ext uri="{FF2B5EF4-FFF2-40B4-BE49-F238E27FC236}">
                <a16:creationId xmlns:a16="http://schemas.microsoft.com/office/drawing/2014/main" id="{DEFE9205-6E92-4ECC-B5A9-8DC95D4F1DEA}"/>
              </a:ext>
            </a:extLst>
          </p:cNvPr>
          <p:cNvSpPr>
            <a:spLocks noGrp="1"/>
          </p:cNvSpPr>
          <p:nvPr/>
        </p:nvSpPr>
        <p:spPr>
          <a:xfrm>
            <a:off x="66579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6" name="op1-2-h">
            <a:extLst>
              <a:ext uri="{FF2B5EF4-FFF2-40B4-BE49-F238E27FC236}">
                <a16:creationId xmlns:a16="http://schemas.microsoft.com/office/drawing/2014/main" id="{717D06DE-AD34-4459-A1D4-748A2F8FF12D}"/>
              </a:ext>
            </a:extLst>
          </p:cNvPr>
          <p:cNvSpPr>
            <a:spLocks noGrp="1"/>
          </p:cNvSpPr>
          <p:nvPr/>
        </p:nvSpPr>
        <p:spPr>
          <a:xfrm>
            <a:off x="102774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7" name="op1-2-right">
            <a:extLst>
              <a:ext uri="{FF2B5EF4-FFF2-40B4-BE49-F238E27FC236}">
                <a16:creationId xmlns:a16="http://schemas.microsoft.com/office/drawing/2014/main" id="{BDE8B965-E70A-4D1D-ACCD-7BFF9A4B172F}"/>
              </a:ext>
            </a:extLst>
          </p:cNvPr>
          <p:cNvSpPr>
            <a:spLocks noGrp="1"/>
          </p:cNvSpPr>
          <p:nvPr/>
        </p:nvSpPr>
        <p:spPr>
          <a:xfrm>
            <a:off x="85058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(1)  1.000</a:t>
            </a:r>
          </a:p>
        </p:txBody>
      </p:sp>
      <p:sp>
        <p:nvSpPr>
          <p:cNvPr id="48" name="op1-3-horizontal">
            <a:extLst>
              <a:ext uri="{FF2B5EF4-FFF2-40B4-BE49-F238E27FC236}">
                <a16:creationId xmlns:a16="http://schemas.microsoft.com/office/drawing/2014/main" id="{D8EE4B17-DB76-42B9-875E-672F4030F4E0}"/>
              </a:ext>
            </a:extLst>
          </p:cNvPr>
          <p:cNvSpPr>
            <a:spLocks noGrp="1"/>
          </p:cNvSpPr>
          <p:nvPr/>
        </p:nvSpPr>
        <p:spPr>
          <a:xfrm>
            <a:off x="1743075" y="3902075"/>
            <a:ext cx="4019550" cy="0"/>
          </a:xfrm>
          <a:prstGeom prst="line">
            <a:avLst/>
          </a:prstGeom>
          <a:noFill/>
          <a:ln w="19050">
            <a:solidFill>
              <a:srgbClr val="102C4A"/>
            </a:solidFill>
            <a:prstDash val="solid"/>
          </a:ln>
        </p:spPr>
        <p:txBody>
          <a:bodyPr/>
          <a:lstStyle/>
          <a:p>
            <a:endParaRPr lang="es-ES"/>
          </a:p>
        </p:txBody>
      </p:sp>
      <p:sp>
        <p:nvSpPr>
          <p:cNvPr id="49" name="op1-3-vertical">
            <a:extLst>
              <a:ext uri="{FF2B5EF4-FFF2-40B4-BE49-F238E27FC236}">
                <a16:creationId xmlns:a16="http://schemas.microsoft.com/office/drawing/2014/main" id="{ED480BF5-405B-4C9D-BAF5-3BB4D4ED2FE5}"/>
              </a:ext>
            </a:extLst>
          </p:cNvPr>
          <p:cNvSpPr>
            <a:spLocks noGrp="1"/>
          </p:cNvSpPr>
          <p:nvPr/>
        </p:nvSpPr>
        <p:spPr>
          <a:xfrm>
            <a:off x="3752850" y="3902075"/>
            <a:ext cx="0" cy="739775"/>
          </a:xfrm>
          <a:prstGeom prst="line">
            <a:avLst/>
          </a:prstGeom>
          <a:noFill/>
          <a:ln w="19050">
            <a:solidFill>
              <a:srgbClr val="102C4A"/>
            </a:solidFill>
            <a:prstDash val="solid"/>
          </a:ln>
        </p:spPr>
        <p:txBody>
          <a:bodyPr/>
          <a:lstStyle/>
          <a:p>
            <a:endParaRPr lang="es-ES"/>
          </a:p>
        </p:txBody>
      </p:sp>
      <p:sp>
        <p:nvSpPr>
          <p:cNvPr id="50" name="op1-3-d">
            <a:extLst>
              <a:ext uri="{FF2B5EF4-FFF2-40B4-BE49-F238E27FC236}">
                <a16:creationId xmlns:a16="http://schemas.microsoft.com/office/drawing/2014/main" id="{FFE939B2-C4EE-44D5-B145-C06B85CDF8CC}"/>
              </a:ext>
            </a:extLst>
          </p:cNvPr>
          <p:cNvSpPr>
            <a:spLocks noGrp="1"/>
          </p:cNvSpPr>
          <p:nvPr/>
        </p:nvSpPr>
        <p:spPr>
          <a:xfrm>
            <a:off x="15716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1" name="op1-3-title">
            <a:extLst>
              <a:ext uri="{FF2B5EF4-FFF2-40B4-BE49-F238E27FC236}">
                <a16:creationId xmlns:a16="http://schemas.microsoft.com/office/drawing/2014/main" id="{58F3A5AE-E27F-42C1-B6A6-02E8C986C315}"/>
              </a:ext>
            </a:extLst>
          </p:cNvPr>
          <p:cNvSpPr>
            <a:spLocks noGrp="1"/>
          </p:cNvSpPr>
          <p:nvPr/>
        </p:nvSpPr>
        <p:spPr>
          <a:xfrm>
            <a:off x="1971675" y="36163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2" name="op1-3-h">
            <a:extLst>
              <a:ext uri="{FF2B5EF4-FFF2-40B4-BE49-F238E27FC236}">
                <a16:creationId xmlns:a16="http://schemas.microsoft.com/office/drawing/2014/main" id="{8E3D09F8-242C-4077-83C8-E1D6DB2BB578}"/>
              </a:ext>
            </a:extLst>
          </p:cNvPr>
          <p:cNvSpPr>
            <a:spLocks noGrp="1"/>
          </p:cNvSpPr>
          <p:nvPr/>
        </p:nvSpPr>
        <p:spPr>
          <a:xfrm>
            <a:off x="55911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3" name="op1-4-horizontal">
            <a:extLst>
              <a:ext uri="{FF2B5EF4-FFF2-40B4-BE49-F238E27FC236}">
                <a16:creationId xmlns:a16="http://schemas.microsoft.com/office/drawing/2014/main" id="{6296E998-10E4-4275-AD9A-FC34AD4D69AC}"/>
              </a:ext>
            </a:extLst>
          </p:cNvPr>
          <p:cNvSpPr>
            <a:spLocks noGrp="1"/>
          </p:cNvSpPr>
          <p:nvPr/>
        </p:nvSpPr>
        <p:spPr>
          <a:xfrm>
            <a:off x="6429375" y="3902075"/>
            <a:ext cx="4019550" cy="0"/>
          </a:xfrm>
          <a:prstGeom prst="line">
            <a:avLst/>
          </a:prstGeom>
          <a:noFill/>
          <a:ln w="19050">
            <a:solidFill>
              <a:srgbClr val="102C4A"/>
            </a:solidFill>
            <a:prstDash val="solid"/>
          </a:ln>
        </p:spPr>
        <p:txBody>
          <a:bodyPr/>
          <a:lstStyle/>
          <a:p>
            <a:endParaRPr lang="es-ES"/>
          </a:p>
        </p:txBody>
      </p:sp>
      <p:sp>
        <p:nvSpPr>
          <p:cNvPr id="54" name="op1-4-vertical">
            <a:extLst>
              <a:ext uri="{FF2B5EF4-FFF2-40B4-BE49-F238E27FC236}">
                <a16:creationId xmlns:a16="http://schemas.microsoft.com/office/drawing/2014/main" id="{89132019-2EFF-41B8-8232-CD3FAD9D52D2}"/>
              </a:ext>
            </a:extLst>
          </p:cNvPr>
          <p:cNvSpPr>
            <a:spLocks noGrp="1"/>
          </p:cNvSpPr>
          <p:nvPr/>
        </p:nvSpPr>
        <p:spPr>
          <a:xfrm>
            <a:off x="8439150" y="3902075"/>
            <a:ext cx="0" cy="739775"/>
          </a:xfrm>
          <a:prstGeom prst="line">
            <a:avLst/>
          </a:prstGeom>
          <a:noFill/>
          <a:ln w="19050">
            <a:solidFill>
              <a:srgbClr val="102C4A"/>
            </a:solidFill>
            <a:prstDash val="solid"/>
          </a:ln>
        </p:spPr>
        <p:txBody>
          <a:bodyPr/>
          <a:lstStyle/>
          <a:p>
            <a:endParaRPr lang="es-ES"/>
          </a:p>
        </p:txBody>
      </p:sp>
      <p:sp>
        <p:nvSpPr>
          <p:cNvPr id="55" name="op1-4-d">
            <a:extLst>
              <a:ext uri="{FF2B5EF4-FFF2-40B4-BE49-F238E27FC236}">
                <a16:creationId xmlns:a16="http://schemas.microsoft.com/office/drawing/2014/main" id="{E258BB29-FA0E-46B6-B35F-4DDDE7498035}"/>
              </a:ext>
            </a:extLst>
          </p:cNvPr>
          <p:cNvSpPr>
            <a:spLocks noGrp="1"/>
          </p:cNvSpPr>
          <p:nvPr/>
        </p:nvSpPr>
        <p:spPr>
          <a:xfrm>
            <a:off x="62579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6" name="op1-4-title">
            <a:extLst>
              <a:ext uri="{FF2B5EF4-FFF2-40B4-BE49-F238E27FC236}">
                <a16:creationId xmlns:a16="http://schemas.microsoft.com/office/drawing/2014/main" id="{99C0E895-D84E-437F-8184-DD79A7D31871}"/>
              </a:ext>
            </a:extLst>
          </p:cNvPr>
          <p:cNvSpPr>
            <a:spLocks noGrp="1"/>
          </p:cNvSpPr>
          <p:nvPr/>
        </p:nvSpPr>
        <p:spPr>
          <a:xfrm>
            <a:off x="6657975" y="361632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7" name="op1-4-h">
            <a:extLst>
              <a:ext uri="{FF2B5EF4-FFF2-40B4-BE49-F238E27FC236}">
                <a16:creationId xmlns:a16="http://schemas.microsoft.com/office/drawing/2014/main" id="{366DE78D-E3EF-4EFD-AC4C-888A51DE7F1E}"/>
              </a:ext>
            </a:extLst>
          </p:cNvPr>
          <p:cNvSpPr>
            <a:spLocks noGrp="1"/>
          </p:cNvSpPr>
          <p:nvPr/>
        </p:nvSpPr>
        <p:spPr>
          <a:xfrm>
            <a:off x="102774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8" name="op1-5-horizontal">
            <a:extLst>
              <a:ext uri="{FF2B5EF4-FFF2-40B4-BE49-F238E27FC236}">
                <a16:creationId xmlns:a16="http://schemas.microsoft.com/office/drawing/2014/main" id="{D7F7CA41-FE28-4F21-A19E-F2E9D128D277}"/>
              </a:ext>
            </a:extLst>
          </p:cNvPr>
          <p:cNvSpPr>
            <a:spLocks noGrp="1"/>
          </p:cNvSpPr>
          <p:nvPr/>
        </p:nvSpPr>
        <p:spPr>
          <a:xfrm>
            <a:off x="1743075" y="4975225"/>
            <a:ext cx="4019550" cy="0"/>
          </a:xfrm>
          <a:prstGeom prst="line">
            <a:avLst/>
          </a:prstGeom>
          <a:noFill/>
          <a:ln w="19050">
            <a:solidFill>
              <a:srgbClr val="102C4A"/>
            </a:solidFill>
            <a:prstDash val="solid"/>
          </a:ln>
        </p:spPr>
        <p:txBody>
          <a:bodyPr/>
          <a:lstStyle/>
          <a:p>
            <a:endParaRPr lang="es-ES"/>
          </a:p>
        </p:txBody>
      </p:sp>
      <p:sp>
        <p:nvSpPr>
          <p:cNvPr id="59" name="op1-5-vertical">
            <a:extLst>
              <a:ext uri="{FF2B5EF4-FFF2-40B4-BE49-F238E27FC236}">
                <a16:creationId xmlns:a16="http://schemas.microsoft.com/office/drawing/2014/main" id="{D2DE2C48-22A7-4C0E-8869-5B4BE094C503}"/>
              </a:ext>
            </a:extLst>
          </p:cNvPr>
          <p:cNvSpPr>
            <a:spLocks noGrp="1"/>
          </p:cNvSpPr>
          <p:nvPr/>
        </p:nvSpPr>
        <p:spPr>
          <a:xfrm>
            <a:off x="3752850" y="4975225"/>
            <a:ext cx="0" cy="739775"/>
          </a:xfrm>
          <a:prstGeom prst="line">
            <a:avLst/>
          </a:prstGeom>
          <a:noFill/>
          <a:ln w="19050">
            <a:solidFill>
              <a:srgbClr val="102C4A"/>
            </a:solidFill>
            <a:prstDash val="solid"/>
          </a:ln>
        </p:spPr>
        <p:txBody>
          <a:bodyPr/>
          <a:lstStyle/>
          <a:p>
            <a:endParaRPr lang="es-ES"/>
          </a:p>
        </p:txBody>
      </p:sp>
      <p:sp>
        <p:nvSpPr>
          <p:cNvPr id="60" name="op1-5-d">
            <a:extLst>
              <a:ext uri="{FF2B5EF4-FFF2-40B4-BE49-F238E27FC236}">
                <a16:creationId xmlns:a16="http://schemas.microsoft.com/office/drawing/2014/main" id="{FC76C6B6-1CB8-4479-B74C-EC9B94BB6122}"/>
              </a:ext>
            </a:extLst>
          </p:cNvPr>
          <p:cNvSpPr>
            <a:spLocks noGrp="1"/>
          </p:cNvSpPr>
          <p:nvPr/>
        </p:nvSpPr>
        <p:spPr>
          <a:xfrm>
            <a:off x="15716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1" name="op1-5-title">
            <a:extLst>
              <a:ext uri="{FF2B5EF4-FFF2-40B4-BE49-F238E27FC236}">
                <a16:creationId xmlns:a16="http://schemas.microsoft.com/office/drawing/2014/main" id="{EA337E9F-3E73-4CC0-8A83-E8913317BA10}"/>
              </a:ext>
            </a:extLst>
          </p:cNvPr>
          <p:cNvSpPr>
            <a:spLocks noGrp="1"/>
          </p:cNvSpPr>
          <p:nvPr/>
        </p:nvSpPr>
        <p:spPr>
          <a:xfrm>
            <a:off x="19716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2" name="op1-5-h">
            <a:extLst>
              <a:ext uri="{FF2B5EF4-FFF2-40B4-BE49-F238E27FC236}">
                <a16:creationId xmlns:a16="http://schemas.microsoft.com/office/drawing/2014/main" id="{4971F31E-2883-4EF3-B2F0-782E1BB59ADD}"/>
              </a:ext>
            </a:extLst>
          </p:cNvPr>
          <p:cNvSpPr>
            <a:spLocks noGrp="1"/>
          </p:cNvSpPr>
          <p:nvPr/>
        </p:nvSpPr>
        <p:spPr>
          <a:xfrm>
            <a:off x="55911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3" name="op1-6-horizontal">
            <a:extLst>
              <a:ext uri="{FF2B5EF4-FFF2-40B4-BE49-F238E27FC236}">
                <a16:creationId xmlns:a16="http://schemas.microsoft.com/office/drawing/2014/main" id="{41CC457A-FE15-4C85-B784-D56CD90B8B5C}"/>
              </a:ext>
            </a:extLst>
          </p:cNvPr>
          <p:cNvSpPr>
            <a:spLocks noGrp="1"/>
          </p:cNvSpPr>
          <p:nvPr/>
        </p:nvSpPr>
        <p:spPr>
          <a:xfrm>
            <a:off x="6429375" y="4975225"/>
            <a:ext cx="4019550" cy="0"/>
          </a:xfrm>
          <a:prstGeom prst="line">
            <a:avLst/>
          </a:prstGeom>
          <a:noFill/>
          <a:ln w="19050">
            <a:solidFill>
              <a:srgbClr val="102C4A"/>
            </a:solidFill>
            <a:prstDash val="solid"/>
          </a:ln>
        </p:spPr>
        <p:txBody>
          <a:bodyPr/>
          <a:lstStyle/>
          <a:p>
            <a:endParaRPr lang="es-ES"/>
          </a:p>
        </p:txBody>
      </p:sp>
      <p:sp>
        <p:nvSpPr>
          <p:cNvPr id="64" name="op1-6-vertical">
            <a:extLst>
              <a:ext uri="{FF2B5EF4-FFF2-40B4-BE49-F238E27FC236}">
                <a16:creationId xmlns:a16="http://schemas.microsoft.com/office/drawing/2014/main" id="{93963C56-7928-4E82-B41A-759DB36E9BDB}"/>
              </a:ext>
            </a:extLst>
          </p:cNvPr>
          <p:cNvSpPr>
            <a:spLocks noGrp="1"/>
          </p:cNvSpPr>
          <p:nvPr/>
        </p:nvSpPr>
        <p:spPr>
          <a:xfrm>
            <a:off x="8439150" y="4975225"/>
            <a:ext cx="0" cy="739775"/>
          </a:xfrm>
          <a:prstGeom prst="line">
            <a:avLst/>
          </a:prstGeom>
          <a:noFill/>
          <a:ln w="19050">
            <a:solidFill>
              <a:srgbClr val="102C4A"/>
            </a:solidFill>
            <a:prstDash val="solid"/>
          </a:ln>
        </p:spPr>
        <p:txBody>
          <a:bodyPr/>
          <a:lstStyle/>
          <a:p>
            <a:endParaRPr lang="es-ES"/>
          </a:p>
        </p:txBody>
      </p:sp>
      <p:sp>
        <p:nvSpPr>
          <p:cNvPr id="65" name="op1-6-d">
            <a:extLst>
              <a:ext uri="{FF2B5EF4-FFF2-40B4-BE49-F238E27FC236}">
                <a16:creationId xmlns:a16="http://schemas.microsoft.com/office/drawing/2014/main" id="{F3C941CC-71F9-4FDB-B85A-296AB246D372}"/>
              </a:ext>
            </a:extLst>
          </p:cNvPr>
          <p:cNvSpPr>
            <a:spLocks noGrp="1"/>
          </p:cNvSpPr>
          <p:nvPr/>
        </p:nvSpPr>
        <p:spPr>
          <a:xfrm>
            <a:off x="62579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6" name="op1-6-title">
            <a:extLst>
              <a:ext uri="{FF2B5EF4-FFF2-40B4-BE49-F238E27FC236}">
                <a16:creationId xmlns:a16="http://schemas.microsoft.com/office/drawing/2014/main" id="{4F2BBA7E-B1CD-4F8F-B118-C26ABD17DC3E}"/>
              </a:ext>
            </a:extLst>
          </p:cNvPr>
          <p:cNvSpPr>
            <a:spLocks noGrp="1"/>
          </p:cNvSpPr>
          <p:nvPr/>
        </p:nvSpPr>
        <p:spPr>
          <a:xfrm>
            <a:off x="66579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7" name="op1-6-h">
            <a:extLst>
              <a:ext uri="{FF2B5EF4-FFF2-40B4-BE49-F238E27FC236}">
                <a16:creationId xmlns:a16="http://schemas.microsoft.com/office/drawing/2014/main" id="{45A79BB0-9426-4E6F-A0A4-2558BDE59AC9}"/>
              </a:ext>
            </a:extLst>
          </p:cNvPr>
          <p:cNvSpPr>
            <a:spLocks noGrp="1"/>
          </p:cNvSpPr>
          <p:nvPr/>
        </p:nvSpPr>
        <p:spPr>
          <a:xfrm>
            <a:off x="102774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OPERACIÓN 2</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16</a:t>
            </a:r>
          </a:p>
        </p:txBody>
      </p:sp>
      <p:pic>
        <p:nvPicPr>
          <p:cNvPr id="74" name="Imagen 73"/>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LAS DOS CUENTAS AUMENTAN: BANCOS EN EL DEBE · DEUDA EN EL HABER</a:t>
            </a:r>
          </a:p>
        </p:txBody>
      </p:sp>
      <p:sp>
        <p:nvSpPr>
          <p:cNvPr id="34" name="op2-statement">
            <a:extLst>
              <a:ext uri="{FF2B5EF4-FFF2-40B4-BE49-F238E27FC236}">
                <a16:creationId xmlns:a16="http://schemas.microsoft.com/office/drawing/2014/main" id="{13BFAB86-C9C1-4C38-96A3-F0EDE748E1FF}"/>
              </a:ext>
            </a:extLst>
          </p:cNvPr>
          <p:cNvSpPr>
            <a:spLocks noGrp="1"/>
          </p:cNvSpPr>
          <p:nvPr/>
        </p:nvSpPr>
        <p:spPr>
          <a:xfrm>
            <a:off x="1666875" y="1581150"/>
            <a:ext cx="8858250" cy="590550"/>
          </a:xfrm>
          <a:prstGeom prst="rect">
            <a:avLst/>
          </a:prstGeom>
          <a:noFill/>
          <a:ln w="0">
            <a:noFill/>
            <a:prstDash val="solid"/>
          </a:ln>
        </p:spPr>
        <p:txBody>
          <a:bodyPr lIns="76200" tIns="38100" rIns="76200" bIns="38100" anchor="ctr">
            <a:normAutofit/>
          </a:bodyPr>
          <a:lstStyle/>
          <a:p>
            <a:pPr algn="l">
              <a:buNone/>
              <a:defRPr sz="1350">
                <a:solidFill>
                  <a:srgbClr val="111820"/>
                </a:solidFill>
                <a:latin typeface="Calibri"/>
                <a:ea typeface="Calibri"/>
                <a:cs typeface="Calibri"/>
              </a:defRPr>
            </a:pPr>
            <a:r>
              <a:rPr sz="1350">
                <a:solidFill>
                  <a:srgbClr val="111820"/>
                </a:solidFill>
                <a:latin typeface="Calibri"/>
                <a:ea typeface="Calibri"/>
                <a:cs typeface="Calibri"/>
              </a:rPr>
              <a:t>Recibe un préstamo de 10.000,00 €, a devolver en su totalidad dentro de 24 meses.</a:t>
            </a:r>
          </a:p>
        </p:txBody>
      </p:sp>
      <p:sp>
        <p:nvSpPr>
          <p:cNvPr id="35" name="op2-accounts">
            <a:extLst>
              <a:ext uri="{FF2B5EF4-FFF2-40B4-BE49-F238E27FC236}">
                <a16:creationId xmlns:a16="http://schemas.microsoft.com/office/drawing/2014/main" id="{BCE14308-FD0B-4CA2-B10C-94DD519CA571}"/>
              </a:ext>
            </a:extLst>
          </p:cNvPr>
          <p:cNvSpPr>
            <a:spLocks noGrp="1"/>
          </p:cNvSpPr>
          <p:nvPr/>
        </p:nvSpPr>
        <p:spPr>
          <a:xfrm>
            <a:off x="1666875" y="2171700"/>
            <a:ext cx="8858250" cy="323850"/>
          </a:xfrm>
          <a:prstGeom prst="rect">
            <a:avLst/>
          </a:prstGeom>
          <a:noFill/>
          <a:ln w="0">
            <a:noFill/>
            <a:prstDash val="solid"/>
          </a:ln>
        </p:spPr>
        <p:txBody>
          <a:bodyPr lIns="47625" tIns="19050" rIns="47625"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CUENTAS QUE INTERVIENEN: BANCOS · DEUDA POR PRÉSTAMOS RECIBIDOS</a:t>
            </a:r>
          </a:p>
        </p:txBody>
      </p:sp>
      <p:sp>
        <p:nvSpPr>
          <p:cNvPr id="36" name="op2-1-horizontal">
            <a:extLst>
              <a:ext uri="{FF2B5EF4-FFF2-40B4-BE49-F238E27FC236}">
                <a16:creationId xmlns:a16="http://schemas.microsoft.com/office/drawing/2014/main" id="{5ED0CA8C-A6A3-40FD-BA7F-A0BF258D7594}"/>
              </a:ext>
            </a:extLst>
          </p:cNvPr>
          <p:cNvSpPr>
            <a:spLocks noGrp="1"/>
          </p:cNvSpPr>
          <p:nvPr/>
        </p:nvSpPr>
        <p:spPr>
          <a:xfrm>
            <a:off x="1743075" y="2828925"/>
            <a:ext cx="4019550" cy="0"/>
          </a:xfrm>
          <a:prstGeom prst="line">
            <a:avLst/>
          </a:prstGeom>
          <a:noFill/>
          <a:ln w="19050">
            <a:solidFill>
              <a:srgbClr val="102C4A"/>
            </a:solidFill>
            <a:prstDash val="solid"/>
          </a:ln>
        </p:spPr>
        <p:txBody>
          <a:bodyPr/>
          <a:lstStyle/>
          <a:p>
            <a:endParaRPr lang="es-ES"/>
          </a:p>
        </p:txBody>
      </p:sp>
      <p:sp>
        <p:nvSpPr>
          <p:cNvPr id="37" name="op2-1-vertical">
            <a:extLst>
              <a:ext uri="{FF2B5EF4-FFF2-40B4-BE49-F238E27FC236}">
                <a16:creationId xmlns:a16="http://schemas.microsoft.com/office/drawing/2014/main" id="{6FBA223A-9EB8-45E7-96CE-12426FBEBFCA}"/>
              </a:ext>
            </a:extLst>
          </p:cNvPr>
          <p:cNvSpPr>
            <a:spLocks noGrp="1"/>
          </p:cNvSpPr>
          <p:nvPr/>
        </p:nvSpPr>
        <p:spPr>
          <a:xfrm>
            <a:off x="3752850" y="2828925"/>
            <a:ext cx="0" cy="739775"/>
          </a:xfrm>
          <a:prstGeom prst="line">
            <a:avLst/>
          </a:prstGeom>
          <a:noFill/>
          <a:ln w="19050">
            <a:solidFill>
              <a:srgbClr val="102C4A"/>
            </a:solidFill>
            <a:prstDash val="solid"/>
          </a:ln>
        </p:spPr>
        <p:txBody>
          <a:bodyPr/>
          <a:lstStyle/>
          <a:p>
            <a:endParaRPr lang="es-ES"/>
          </a:p>
        </p:txBody>
      </p:sp>
      <p:sp>
        <p:nvSpPr>
          <p:cNvPr id="38" name="op2-1-d">
            <a:extLst>
              <a:ext uri="{FF2B5EF4-FFF2-40B4-BE49-F238E27FC236}">
                <a16:creationId xmlns:a16="http://schemas.microsoft.com/office/drawing/2014/main" id="{2245C3AF-FF1F-4A9B-B481-6DC7FC43D772}"/>
              </a:ext>
            </a:extLst>
          </p:cNvPr>
          <p:cNvSpPr>
            <a:spLocks noGrp="1"/>
          </p:cNvSpPr>
          <p:nvPr/>
        </p:nvSpPr>
        <p:spPr>
          <a:xfrm>
            <a:off x="15716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9" name="op2-1-title">
            <a:extLst>
              <a:ext uri="{FF2B5EF4-FFF2-40B4-BE49-F238E27FC236}">
                <a16:creationId xmlns:a16="http://schemas.microsoft.com/office/drawing/2014/main" id="{3F510F0E-D41A-4A82-88CC-B93D937F8D30}"/>
              </a:ext>
            </a:extLst>
          </p:cNvPr>
          <p:cNvSpPr>
            <a:spLocks noGrp="1"/>
          </p:cNvSpPr>
          <p:nvPr/>
        </p:nvSpPr>
        <p:spPr>
          <a:xfrm>
            <a:off x="19716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40" name="op2-1-h">
            <a:extLst>
              <a:ext uri="{FF2B5EF4-FFF2-40B4-BE49-F238E27FC236}">
                <a16:creationId xmlns:a16="http://schemas.microsoft.com/office/drawing/2014/main" id="{38DB2929-4AA6-4577-A94B-23456FC178C7}"/>
              </a:ext>
            </a:extLst>
          </p:cNvPr>
          <p:cNvSpPr>
            <a:spLocks noGrp="1"/>
          </p:cNvSpPr>
          <p:nvPr/>
        </p:nvSpPr>
        <p:spPr>
          <a:xfrm>
            <a:off x="55911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1" name="op2-1-left">
            <a:extLst>
              <a:ext uri="{FF2B5EF4-FFF2-40B4-BE49-F238E27FC236}">
                <a16:creationId xmlns:a16="http://schemas.microsoft.com/office/drawing/2014/main" id="{AF04108B-57BA-4008-9F5E-695BADE26356}"/>
              </a:ext>
            </a:extLst>
          </p:cNvPr>
          <p:cNvSpPr>
            <a:spLocks noGrp="1"/>
          </p:cNvSpPr>
          <p:nvPr/>
        </p:nvSpPr>
        <p:spPr>
          <a:xfrm>
            <a:off x="1743075" y="28575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  (1)</a:t>
            </a:r>
          </a:p>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10.000  (2)</a:t>
            </a:r>
          </a:p>
        </p:txBody>
      </p:sp>
      <p:sp>
        <p:nvSpPr>
          <p:cNvPr id="42" name="op2-2-horizontal">
            <a:extLst>
              <a:ext uri="{FF2B5EF4-FFF2-40B4-BE49-F238E27FC236}">
                <a16:creationId xmlns:a16="http://schemas.microsoft.com/office/drawing/2014/main" id="{F444E184-6264-46BF-8E53-DE15D1C8DCAB}"/>
              </a:ext>
            </a:extLst>
          </p:cNvPr>
          <p:cNvSpPr>
            <a:spLocks noGrp="1"/>
          </p:cNvSpPr>
          <p:nvPr/>
        </p:nvSpPr>
        <p:spPr>
          <a:xfrm>
            <a:off x="6429375" y="2828925"/>
            <a:ext cx="4019550" cy="0"/>
          </a:xfrm>
          <a:prstGeom prst="line">
            <a:avLst/>
          </a:prstGeom>
          <a:noFill/>
          <a:ln w="19050">
            <a:solidFill>
              <a:srgbClr val="102C4A"/>
            </a:solidFill>
            <a:prstDash val="solid"/>
          </a:ln>
        </p:spPr>
        <p:txBody>
          <a:bodyPr/>
          <a:lstStyle/>
          <a:p>
            <a:endParaRPr lang="es-ES"/>
          </a:p>
        </p:txBody>
      </p:sp>
      <p:sp>
        <p:nvSpPr>
          <p:cNvPr id="43" name="op2-2-vertical">
            <a:extLst>
              <a:ext uri="{FF2B5EF4-FFF2-40B4-BE49-F238E27FC236}">
                <a16:creationId xmlns:a16="http://schemas.microsoft.com/office/drawing/2014/main" id="{00599333-312D-46FE-9930-EDC85179BD54}"/>
              </a:ext>
            </a:extLst>
          </p:cNvPr>
          <p:cNvSpPr>
            <a:spLocks noGrp="1"/>
          </p:cNvSpPr>
          <p:nvPr/>
        </p:nvSpPr>
        <p:spPr>
          <a:xfrm>
            <a:off x="8439150" y="2828925"/>
            <a:ext cx="0" cy="739775"/>
          </a:xfrm>
          <a:prstGeom prst="line">
            <a:avLst/>
          </a:prstGeom>
          <a:noFill/>
          <a:ln w="19050">
            <a:solidFill>
              <a:srgbClr val="102C4A"/>
            </a:solidFill>
            <a:prstDash val="solid"/>
          </a:ln>
        </p:spPr>
        <p:txBody>
          <a:bodyPr/>
          <a:lstStyle/>
          <a:p>
            <a:endParaRPr lang="es-ES"/>
          </a:p>
        </p:txBody>
      </p:sp>
      <p:sp>
        <p:nvSpPr>
          <p:cNvPr id="44" name="op2-2-d">
            <a:extLst>
              <a:ext uri="{FF2B5EF4-FFF2-40B4-BE49-F238E27FC236}">
                <a16:creationId xmlns:a16="http://schemas.microsoft.com/office/drawing/2014/main" id="{6D431712-7D32-442D-87BF-E8A69205F08A}"/>
              </a:ext>
            </a:extLst>
          </p:cNvPr>
          <p:cNvSpPr>
            <a:spLocks noGrp="1"/>
          </p:cNvSpPr>
          <p:nvPr/>
        </p:nvSpPr>
        <p:spPr>
          <a:xfrm>
            <a:off x="62579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5" name="op2-2-title">
            <a:extLst>
              <a:ext uri="{FF2B5EF4-FFF2-40B4-BE49-F238E27FC236}">
                <a16:creationId xmlns:a16="http://schemas.microsoft.com/office/drawing/2014/main" id="{C97E226E-6B31-4D34-B798-A8AE299B8E02}"/>
              </a:ext>
            </a:extLst>
          </p:cNvPr>
          <p:cNvSpPr>
            <a:spLocks noGrp="1"/>
          </p:cNvSpPr>
          <p:nvPr/>
        </p:nvSpPr>
        <p:spPr>
          <a:xfrm>
            <a:off x="66579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6" name="op2-2-h">
            <a:extLst>
              <a:ext uri="{FF2B5EF4-FFF2-40B4-BE49-F238E27FC236}">
                <a16:creationId xmlns:a16="http://schemas.microsoft.com/office/drawing/2014/main" id="{1D31FECB-4F02-48DE-A625-13F158CF015F}"/>
              </a:ext>
            </a:extLst>
          </p:cNvPr>
          <p:cNvSpPr>
            <a:spLocks noGrp="1"/>
          </p:cNvSpPr>
          <p:nvPr/>
        </p:nvSpPr>
        <p:spPr>
          <a:xfrm>
            <a:off x="102774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7" name="op2-2-right">
            <a:extLst>
              <a:ext uri="{FF2B5EF4-FFF2-40B4-BE49-F238E27FC236}">
                <a16:creationId xmlns:a16="http://schemas.microsoft.com/office/drawing/2014/main" id="{B32E2ECC-6FFF-4B55-9238-B6E13460E9AA}"/>
              </a:ext>
            </a:extLst>
          </p:cNvPr>
          <p:cNvSpPr>
            <a:spLocks noGrp="1"/>
          </p:cNvSpPr>
          <p:nvPr/>
        </p:nvSpPr>
        <p:spPr>
          <a:xfrm>
            <a:off x="85058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(1)  1.000</a:t>
            </a:r>
          </a:p>
        </p:txBody>
      </p:sp>
      <p:sp>
        <p:nvSpPr>
          <p:cNvPr id="48" name="op2-3-horizontal">
            <a:extLst>
              <a:ext uri="{FF2B5EF4-FFF2-40B4-BE49-F238E27FC236}">
                <a16:creationId xmlns:a16="http://schemas.microsoft.com/office/drawing/2014/main" id="{C80BBFE5-CE48-40DF-8E61-0D06972916C7}"/>
              </a:ext>
            </a:extLst>
          </p:cNvPr>
          <p:cNvSpPr>
            <a:spLocks noGrp="1"/>
          </p:cNvSpPr>
          <p:nvPr/>
        </p:nvSpPr>
        <p:spPr>
          <a:xfrm>
            <a:off x="1743075" y="3902075"/>
            <a:ext cx="4019550" cy="0"/>
          </a:xfrm>
          <a:prstGeom prst="line">
            <a:avLst/>
          </a:prstGeom>
          <a:noFill/>
          <a:ln w="19050">
            <a:solidFill>
              <a:srgbClr val="102C4A"/>
            </a:solidFill>
            <a:prstDash val="solid"/>
          </a:ln>
        </p:spPr>
        <p:txBody>
          <a:bodyPr/>
          <a:lstStyle/>
          <a:p>
            <a:endParaRPr lang="es-ES"/>
          </a:p>
        </p:txBody>
      </p:sp>
      <p:sp>
        <p:nvSpPr>
          <p:cNvPr id="49" name="op2-3-vertical">
            <a:extLst>
              <a:ext uri="{FF2B5EF4-FFF2-40B4-BE49-F238E27FC236}">
                <a16:creationId xmlns:a16="http://schemas.microsoft.com/office/drawing/2014/main" id="{F535904E-D91E-43B3-92B0-6917A107B992}"/>
              </a:ext>
            </a:extLst>
          </p:cNvPr>
          <p:cNvSpPr>
            <a:spLocks noGrp="1"/>
          </p:cNvSpPr>
          <p:nvPr/>
        </p:nvSpPr>
        <p:spPr>
          <a:xfrm>
            <a:off x="3752850" y="3902075"/>
            <a:ext cx="0" cy="739775"/>
          </a:xfrm>
          <a:prstGeom prst="line">
            <a:avLst/>
          </a:prstGeom>
          <a:noFill/>
          <a:ln w="19050">
            <a:solidFill>
              <a:srgbClr val="102C4A"/>
            </a:solidFill>
            <a:prstDash val="solid"/>
          </a:ln>
        </p:spPr>
        <p:txBody>
          <a:bodyPr/>
          <a:lstStyle/>
          <a:p>
            <a:endParaRPr lang="es-ES"/>
          </a:p>
        </p:txBody>
      </p:sp>
      <p:sp>
        <p:nvSpPr>
          <p:cNvPr id="50" name="op2-3-d">
            <a:extLst>
              <a:ext uri="{FF2B5EF4-FFF2-40B4-BE49-F238E27FC236}">
                <a16:creationId xmlns:a16="http://schemas.microsoft.com/office/drawing/2014/main" id="{D2AD70A5-E4B4-44B4-AA44-3FC8C890BE62}"/>
              </a:ext>
            </a:extLst>
          </p:cNvPr>
          <p:cNvSpPr>
            <a:spLocks noGrp="1"/>
          </p:cNvSpPr>
          <p:nvPr/>
        </p:nvSpPr>
        <p:spPr>
          <a:xfrm>
            <a:off x="15716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1" name="op2-3-title">
            <a:extLst>
              <a:ext uri="{FF2B5EF4-FFF2-40B4-BE49-F238E27FC236}">
                <a16:creationId xmlns:a16="http://schemas.microsoft.com/office/drawing/2014/main" id="{37A03C5D-AED0-41AD-B364-4C033A4355A7}"/>
              </a:ext>
            </a:extLst>
          </p:cNvPr>
          <p:cNvSpPr>
            <a:spLocks noGrp="1"/>
          </p:cNvSpPr>
          <p:nvPr/>
        </p:nvSpPr>
        <p:spPr>
          <a:xfrm>
            <a:off x="1971675" y="36163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2" name="op2-3-h">
            <a:extLst>
              <a:ext uri="{FF2B5EF4-FFF2-40B4-BE49-F238E27FC236}">
                <a16:creationId xmlns:a16="http://schemas.microsoft.com/office/drawing/2014/main" id="{C775B61A-3911-4598-B632-A68E13288E16}"/>
              </a:ext>
            </a:extLst>
          </p:cNvPr>
          <p:cNvSpPr>
            <a:spLocks noGrp="1"/>
          </p:cNvSpPr>
          <p:nvPr/>
        </p:nvSpPr>
        <p:spPr>
          <a:xfrm>
            <a:off x="55911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3" name="op2-4-horizontal">
            <a:extLst>
              <a:ext uri="{FF2B5EF4-FFF2-40B4-BE49-F238E27FC236}">
                <a16:creationId xmlns:a16="http://schemas.microsoft.com/office/drawing/2014/main" id="{D05FE210-49D7-4FDA-B924-C2017B401A46}"/>
              </a:ext>
            </a:extLst>
          </p:cNvPr>
          <p:cNvSpPr>
            <a:spLocks noGrp="1"/>
          </p:cNvSpPr>
          <p:nvPr/>
        </p:nvSpPr>
        <p:spPr>
          <a:xfrm>
            <a:off x="6429375" y="3902075"/>
            <a:ext cx="4019550" cy="0"/>
          </a:xfrm>
          <a:prstGeom prst="line">
            <a:avLst/>
          </a:prstGeom>
          <a:noFill/>
          <a:ln w="19050">
            <a:solidFill>
              <a:srgbClr val="102C4A"/>
            </a:solidFill>
            <a:prstDash val="solid"/>
          </a:ln>
        </p:spPr>
        <p:txBody>
          <a:bodyPr/>
          <a:lstStyle/>
          <a:p>
            <a:endParaRPr lang="es-ES"/>
          </a:p>
        </p:txBody>
      </p:sp>
      <p:sp>
        <p:nvSpPr>
          <p:cNvPr id="54" name="op2-4-vertical">
            <a:extLst>
              <a:ext uri="{FF2B5EF4-FFF2-40B4-BE49-F238E27FC236}">
                <a16:creationId xmlns:a16="http://schemas.microsoft.com/office/drawing/2014/main" id="{3A618C0D-BA5A-449F-8188-9C486E916802}"/>
              </a:ext>
            </a:extLst>
          </p:cNvPr>
          <p:cNvSpPr>
            <a:spLocks noGrp="1"/>
          </p:cNvSpPr>
          <p:nvPr/>
        </p:nvSpPr>
        <p:spPr>
          <a:xfrm>
            <a:off x="8439150" y="3902075"/>
            <a:ext cx="0" cy="739775"/>
          </a:xfrm>
          <a:prstGeom prst="line">
            <a:avLst/>
          </a:prstGeom>
          <a:noFill/>
          <a:ln w="19050">
            <a:solidFill>
              <a:srgbClr val="102C4A"/>
            </a:solidFill>
            <a:prstDash val="solid"/>
          </a:ln>
        </p:spPr>
        <p:txBody>
          <a:bodyPr/>
          <a:lstStyle/>
          <a:p>
            <a:endParaRPr lang="es-ES"/>
          </a:p>
        </p:txBody>
      </p:sp>
      <p:sp>
        <p:nvSpPr>
          <p:cNvPr id="55" name="op2-4-d">
            <a:extLst>
              <a:ext uri="{FF2B5EF4-FFF2-40B4-BE49-F238E27FC236}">
                <a16:creationId xmlns:a16="http://schemas.microsoft.com/office/drawing/2014/main" id="{D1128375-FDFF-4560-ACDD-E38ABC1E199D}"/>
              </a:ext>
            </a:extLst>
          </p:cNvPr>
          <p:cNvSpPr>
            <a:spLocks noGrp="1"/>
          </p:cNvSpPr>
          <p:nvPr/>
        </p:nvSpPr>
        <p:spPr>
          <a:xfrm>
            <a:off x="62579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6" name="op2-4-title">
            <a:extLst>
              <a:ext uri="{FF2B5EF4-FFF2-40B4-BE49-F238E27FC236}">
                <a16:creationId xmlns:a16="http://schemas.microsoft.com/office/drawing/2014/main" id="{49EBCA0C-EF7D-486E-AFF5-DA6C7D43DE9A}"/>
              </a:ext>
            </a:extLst>
          </p:cNvPr>
          <p:cNvSpPr>
            <a:spLocks noGrp="1"/>
          </p:cNvSpPr>
          <p:nvPr/>
        </p:nvSpPr>
        <p:spPr>
          <a:xfrm>
            <a:off x="6657975" y="361632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7" name="op2-4-h">
            <a:extLst>
              <a:ext uri="{FF2B5EF4-FFF2-40B4-BE49-F238E27FC236}">
                <a16:creationId xmlns:a16="http://schemas.microsoft.com/office/drawing/2014/main" id="{71DA626E-1511-4ADC-8DBF-CA728EBE0509}"/>
              </a:ext>
            </a:extLst>
          </p:cNvPr>
          <p:cNvSpPr>
            <a:spLocks noGrp="1"/>
          </p:cNvSpPr>
          <p:nvPr/>
        </p:nvSpPr>
        <p:spPr>
          <a:xfrm>
            <a:off x="102774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8" name="op2-4-right">
            <a:extLst>
              <a:ext uri="{FF2B5EF4-FFF2-40B4-BE49-F238E27FC236}">
                <a16:creationId xmlns:a16="http://schemas.microsoft.com/office/drawing/2014/main" id="{5A5FF2F1-B8D2-4352-A008-86770783BD20}"/>
              </a:ext>
            </a:extLst>
          </p:cNvPr>
          <p:cNvSpPr>
            <a:spLocks noGrp="1"/>
          </p:cNvSpPr>
          <p:nvPr/>
        </p:nvSpPr>
        <p:spPr>
          <a:xfrm>
            <a:off x="8505825" y="393065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(2)  10.000</a:t>
            </a:r>
          </a:p>
        </p:txBody>
      </p:sp>
      <p:sp>
        <p:nvSpPr>
          <p:cNvPr id="59" name="op2-5-horizontal">
            <a:extLst>
              <a:ext uri="{FF2B5EF4-FFF2-40B4-BE49-F238E27FC236}">
                <a16:creationId xmlns:a16="http://schemas.microsoft.com/office/drawing/2014/main" id="{0CB3F8E3-9961-4827-9AA8-C9764545B9A1}"/>
              </a:ext>
            </a:extLst>
          </p:cNvPr>
          <p:cNvSpPr>
            <a:spLocks noGrp="1"/>
          </p:cNvSpPr>
          <p:nvPr/>
        </p:nvSpPr>
        <p:spPr>
          <a:xfrm>
            <a:off x="1743075" y="4975225"/>
            <a:ext cx="4019550" cy="0"/>
          </a:xfrm>
          <a:prstGeom prst="line">
            <a:avLst/>
          </a:prstGeom>
          <a:noFill/>
          <a:ln w="19050">
            <a:solidFill>
              <a:srgbClr val="102C4A"/>
            </a:solidFill>
            <a:prstDash val="solid"/>
          </a:ln>
        </p:spPr>
        <p:txBody>
          <a:bodyPr/>
          <a:lstStyle/>
          <a:p>
            <a:endParaRPr lang="es-ES"/>
          </a:p>
        </p:txBody>
      </p:sp>
      <p:sp>
        <p:nvSpPr>
          <p:cNvPr id="60" name="op2-5-vertical">
            <a:extLst>
              <a:ext uri="{FF2B5EF4-FFF2-40B4-BE49-F238E27FC236}">
                <a16:creationId xmlns:a16="http://schemas.microsoft.com/office/drawing/2014/main" id="{F892554C-9D34-4AA4-B751-34177A6B5D43}"/>
              </a:ext>
            </a:extLst>
          </p:cNvPr>
          <p:cNvSpPr>
            <a:spLocks noGrp="1"/>
          </p:cNvSpPr>
          <p:nvPr/>
        </p:nvSpPr>
        <p:spPr>
          <a:xfrm>
            <a:off x="3752850" y="4975225"/>
            <a:ext cx="0" cy="739775"/>
          </a:xfrm>
          <a:prstGeom prst="line">
            <a:avLst/>
          </a:prstGeom>
          <a:noFill/>
          <a:ln w="19050">
            <a:solidFill>
              <a:srgbClr val="102C4A"/>
            </a:solidFill>
            <a:prstDash val="solid"/>
          </a:ln>
        </p:spPr>
        <p:txBody>
          <a:bodyPr/>
          <a:lstStyle/>
          <a:p>
            <a:endParaRPr lang="es-ES"/>
          </a:p>
        </p:txBody>
      </p:sp>
      <p:sp>
        <p:nvSpPr>
          <p:cNvPr id="61" name="op2-5-d">
            <a:extLst>
              <a:ext uri="{FF2B5EF4-FFF2-40B4-BE49-F238E27FC236}">
                <a16:creationId xmlns:a16="http://schemas.microsoft.com/office/drawing/2014/main" id="{47D62147-E8A2-40EA-8495-BEAF7D65D173}"/>
              </a:ext>
            </a:extLst>
          </p:cNvPr>
          <p:cNvSpPr>
            <a:spLocks noGrp="1"/>
          </p:cNvSpPr>
          <p:nvPr/>
        </p:nvSpPr>
        <p:spPr>
          <a:xfrm>
            <a:off x="15716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2" name="op2-5-title">
            <a:extLst>
              <a:ext uri="{FF2B5EF4-FFF2-40B4-BE49-F238E27FC236}">
                <a16:creationId xmlns:a16="http://schemas.microsoft.com/office/drawing/2014/main" id="{A73FDD64-7F0D-45BA-9B9F-636B2DD3BB98}"/>
              </a:ext>
            </a:extLst>
          </p:cNvPr>
          <p:cNvSpPr>
            <a:spLocks noGrp="1"/>
          </p:cNvSpPr>
          <p:nvPr/>
        </p:nvSpPr>
        <p:spPr>
          <a:xfrm>
            <a:off x="19716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3" name="op2-5-h">
            <a:extLst>
              <a:ext uri="{FF2B5EF4-FFF2-40B4-BE49-F238E27FC236}">
                <a16:creationId xmlns:a16="http://schemas.microsoft.com/office/drawing/2014/main" id="{EF07D18D-DD39-4FEF-8D93-D8AA3619E5B3}"/>
              </a:ext>
            </a:extLst>
          </p:cNvPr>
          <p:cNvSpPr>
            <a:spLocks noGrp="1"/>
          </p:cNvSpPr>
          <p:nvPr/>
        </p:nvSpPr>
        <p:spPr>
          <a:xfrm>
            <a:off x="55911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4" name="op2-6-horizontal">
            <a:extLst>
              <a:ext uri="{FF2B5EF4-FFF2-40B4-BE49-F238E27FC236}">
                <a16:creationId xmlns:a16="http://schemas.microsoft.com/office/drawing/2014/main" id="{02B23DDC-5F19-432D-9695-FDB2EDFE13A7}"/>
              </a:ext>
            </a:extLst>
          </p:cNvPr>
          <p:cNvSpPr>
            <a:spLocks noGrp="1"/>
          </p:cNvSpPr>
          <p:nvPr/>
        </p:nvSpPr>
        <p:spPr>
          <a:xfrm>
            <a:off x="6429375" y="4975225"/>
            <a:ext cx="4019550" cy="0"/>
          </a:xfrm>
          <a:prstGeom prst="line">
            <a:avLst/>
          </a:prstGeom>
          <a:noFill/>
          <a:ln w="19050">
            <a:solidFill>
              <a:srgbClr val="102C4A"/>
            </a:solidFill>
            <a:prstDash val="solid"/>
          </a:ln>
        </p:spPr>
        <p:txBody>
          <a:bodyPr/>
          <a:lstStyle/>
          <a:p>
            <a:endParaRPr lang="es-ES"/>
          </a:p>
        </p:txBody>
      </p:sp>
      <p:sp>
        <p:nvSpPr>
          <p:cNvPr id="65" name="op2-6-vertical">
            <a:extLst>
              <a:ext uri="{FF2B5EF4-FFF2-40B4-BE49-F238E27FC236}">
                <a16:creationId xmlns:a16="http://schemas.microsoft.com/office/drawing/2014/main" id="{93915603-884E-4F6A-88B1-19219185FE5C}"/>
              </a:ext>
            </a:extLst>
          </p:cNvPr>
          <p:cNvSpPr>
            <a:spLocks noGrp="1"/>
          </p:cNvSpPr>
          <p:nvPr/>
        </p:nvSpPr>
        <p:spPr>
          <a:xfrm>
            <a:off x="8439150" y="4975225"/>
            <a:ext cx="0" cy="739775"/>
          </a:xfrm>
          <a:prstGeom prst="line">
            <a:avLst/>
          </a:prstGeom>
          <a:noFill/>
          <a:ln w="19050">
            <a:solidFill>
              <a:srgbClr val="102C4A"/>
            </a:solidFill>
            <a:prstDash val="solid"/>
          </a:ln>
        </p:spPr>
        <p:txBody>
          <a:bodyPr/>
          <a:lstStyle/>
          <a:p>
            <a:endParaRPr lang="es-ES"/>
          </a:p>
        </p:txBody>
      </p:sp>
      <p:sp>
        <p:nvSpPr>
          <p:cNvPr id="66" name="op2-6-d">
            <a:extLst>
              <a:ext uri="{FF2B5EF4-FFF2-40B4-BE49-F238E27FC236}">
                <a16:creationId xmlns:a16="http://schemas.microsoft.com/office/drawing/2014/main" id="{73D0AE78-2376-4417-BFD9-C8C374C00620}"/>
              </a:ext>
            </a:extLst>
          </p:cNvPr>
          <p:cNvSpPr>
            <a:spLocks noGrp="1"/>
          </p:cNvSpPr>
          <p:nvPr/>
        </p:nvSpPr>
        <p:spPr>
          <a:xfrm>
            <a:off x="62579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7" name="op2-6-title">
            <a:extLst>
              <a:ext uri="{FF2B5EF4-FFF2-40B4-BE49-F238E27FC236}">
                <a16:creationId xmlns:a16="http://schemas.microsoft.com/office/drawing/2014/main" id="{A535A135-4753-4418-8DEB-2648EFDF86AC}"/>
              </a:ext>
            </a:extLst>
          </p:cNvPr>
          <p:cNvSpPr>
            <a:spLocks noGrp="1"/>
          </p:cNvSpPr>
          <p:nvPr/>
        </p:nvSpPr>
        <p:spPr>
          <a:xfrm>
            <a:off x="66579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8" name="op2-6-h">
            <a:extLst>
              <a:ext uri="{FF2B5EF4-FFF2-40B4-BE49-F238E27FC236}">
                <a16:creationId xmlns:a16="http://schemas.microsoft.com/office/drawing/2014/main" id="{CDAE633C-63ED-4873-9D81-43FBFABAB5F3}"/>
              </a:ext>
            </a:extLst>
          </p:cNvPr>
          <p:cNvSpPr>
            <a:spLocks noGrp="1"/>
          </p:cNvSpPr>
          <p:nvPr/>
        </p:nvSpPr>
        <p:spPr>
          <a:xfrm>
            <a:off x="102774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OPERACIÓN 3</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17</a:t>
            </a:r>
          </a:p>
        </p:txBody>
      </p:sp>
      <p:pic>
        <p:nvPicPr>
          <p:cNvPr id="76" name="Imagen 7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EQUIPOS INFORMÁTICOS AUMENTA EN EL DEBE · BANCOS DISMINUYE EN EL HABER</a:t>
            </a:r>
          </a:p>
        </p:txBody>
      </p:sp>
      <p:sp>
        <p:nvSpPr>
          <p:cNvPr id="34" name="op3-statement">
            <a:extLst>
              <a:ext uri="{FF2B5EF4-FFF2-40B4-BE49-F238E27FC236}">
                <a16:creationId xmlns:a16="http://schemas.microsoft.com/office/drawing/2014/main" id="{ED66ABC2-238E-40C3-82F6-424B0FC1A139}"/>
              </a:ext>
            </a:extLst>
          </p:cNvPr>
          <p:cNvSpPr>
            <a:spLocks noGrp="1"/>
          </p:cNvSpPr>
          <p:nvPr/>
        </p:nvSpPr>
        <p:spPr>
          <a:xfrm>
            <a:off x="1666875" y="1581150"/>
            <a:ext cx="8858250" cy="590550"/>
          </a:xfrm>
          <a:prstGeom prst="rect">
            <a:avLst/>
          </a:prstGeom>
          <a:noFill/>
          <a:ln w="0">
            <a:noFill/>
            <a:prstDash val="solid"/>
          </a:ln>
        </p:spPr>
        <p:txBody>
          <a:bodyPr lIns="76200" tIns="38100" rIns="76200" bIns="38100" anchor="ctr">
            <a:normAutofit/>
          </a:bodyPr>
          <a:lstStyle/>
          <a:p>
            <a:pPr algn="l">
              <a:buNone/>
              <a:defRPr sz="1350">
                <a:solidFill>
                  <a:srgbClr val="111820"/>
                </a:solidFill>
                <a:latin typeface="Calibri"/>
                <a:ea typeface="Calibri"/>
                <a:cs typeface="Calibri"/>
              </a:defRPr>
            </a:pPr>
            <a:r>
              <a:rPr sz="1350">
                <a:solidFill>
                  <a:srgbClr val="111820"/>
                </a:solidFill>
                <a:latin typeface="Calibri"/>
                <a:ea typeface="Calibri"/>
                <a:cs typeface="Calibri"/>
              </a:rPr>
              <a:t>Compra un ordenador por importe de 4.000,00 €, que paga mediante transferencia bancaria.</a:t>
            </a:r>
          </a:p>
        </p:txBody>
      </p:sp>
      <p:sp>
        <p:nvSpPr>
          <p:cNvPr id="35" name="op3-accounts">
            <a:extLst>
              <a:ext uri="{FF2B5EF4-FFF2-40B4-BE49-F238E27FC236}">
                <a16:creationId xmlns:a16="http://schemas.microsoft.com/office/drawing/2014/main" id="{E1F63AB3-F668-44CC-B4EA-DCD1C65D09B6}"/>
              </a:ext>
            </a:extLst>
          </p:cNvPr>
          <p:cNvSpPr>
            <a:spLocks noGrp="1"/>
          </p:cNvSpPr>
          <p:nvPr/>
        </p:nvSpPr>
        <p:spPr>
          <a:xfrm>
            <a:off x="1666875" y="2171700"/>
            <a:ext cx="8858250" cy="323850"/>
          </a:xfrm>
          <a:prstGeom prst="rect">
            <a:avLst/>
          </a:prstGeom>
          <a:noFill/>
          <a:ln w="0">
            <a:noFill/>
            <a:prstDash val="solid"/>
          </a:ln>
        </p:spPr>
        <p:txBody>
          <a:bodyPr lIns="47625" tIns="19050" rIns="47625"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CUENTAS QUE INTERVIENEN: EQUIPOS INFORMÁTICOS · BANCOS</a:t>
            </a:r>
          </a:p>
        </p:txBody>
      </p:sp>
      <p:sp>
        <p:nvSpPr>
          <p:cNvPr id="36" name="op3-1-horizontal">
            <a:extLst>
              <a:ext uri="{FF2B5EF4-FFF2-40B4-BE49-F238E27FC236}">
                <a16:creationId xmlns:a16="http://schemas.microsoft.com/office/drawing/2014/main" id="{80202AC5-92EC-4404-BA4F-8C5124206BF1}"/>
              </a:ext>
            </a:extLst>
          </p:cNvPr>
          <p:cNvSpPr>
            <a:spLocks noGrp="1"/>
          </p:cNvSpPr>
          <p:nvPr/>
        </p:nvSpPr>
        <p:spPr>
          <a:xfrm>
            <a:off x="1743075" y="2828925"/>
            <a:ext cx="4019550" cy="0"/>
          </a:xfrm>
          <a:prstGeom prst="line">
            <a:avLst/>
          </a:prstGeom>
          <a:noFill/>
          <a:ln w="19050">
            <a:solidFill>
              <a:srgbClr val="102C4A"/>
            </a:solidFill>
            <a:prstDash val="solid"/>
          </a:ln>
        </p:spPr>
        <p:txBody>
          <a:bodyPr/>
          <a:lstStyle/>
          <a:p>
            <a:endParaRPr lang="es-ES"/>
          </a:p>
        </p:txBody>
      </p:sp>
      <p:sp>
        <p:nvSpPr>
          <p:cNvPr id="37" name="op3-1-vertical">
            <a:extLst>
              <a:ext uri="{FF2B5EF4-FFF2-40B4-BE49-F238E27FC236}">
                <a16:creationId xmlns:a16="http://schemas.microsoft.com/office/drawing/2014/main" id="{5034A263-01BA-472D-8077-28C874A01A02}"/>
              </a:ext>
            </a:extLst>
          </p:cNvPr>
          <p:cNvSpPr>
            <a:spLocks noGrp="1"/>
          </p:cNvSpPr>
          <p:nvPr/>
        </p:nvSpPr>
        <p:spPr>
          <a:xfrm>
            <a:off x="3752850" y="2828925"/>
            <a:ext cx="0" cy="739775"/>
          </a:xfrm>
          <a:prstGeom prst="line">
            <a:avLst/>
          </a:prstGeom>
          <a:noFill/>
          <a:ln w="19050">
            <a:solidFill>
              <a:srgbClr val="102C4A"/>
            </a:solidFill>
            <a:prstDash val="solid"/>
          </a:ln>
        </p:spPr>
        <p:txBody>
          <a:bodyPr/>
          <a:lstStyle/>
          <a:p>
            <a:endParaRPr lang="es-ES"/>
          </a:p>
        </p:txBody>
      </p:sp>
      <p:sp>
        <p:nvSpPr>
          <p:cNvPr id="38" name="op3-1-d">
            <a:extLst>
              <a:ext uri="{FF2B5EF4-FFF2-40B4-BE49-F238E27FC236}">
                <a16:creationId xmlns:a16="http://schemas.microsoft.com/office/drawing/2014/main" id="{CCDAEBD3-9E88-46EE-A2F3-CAA204F969A6}"/>
              </a:ext>
            </a:extLst>
          </p:cNvPr>
          <p:cNvSpPr>
            <a:spLocks noGrp="1"/>
          </p:cNvSpPr>
          <p:nvPr/>
        </p:nvSpPr>
        <p:spPr>
          <a:xfrm>
            <a:off x="15716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9" name="op3-1-title">
            <a:extLst>
              <a:ext uri="{FF2B5EF4-FFF2-40B4-BE49-F238E27FC236}">
                <a16:creationId xmlns:a16="http://schemas.microsoft.com/office/drawing/2014/main" id="{085921AD-0D25-4A0C-B474-81748399FB63}"/>
              </a:ext>
            </a:extLst>
          </p:cNvPr>
          <p:cNvSpPr>
            <a:spLocks noGrp="1"/>
          </p:cNvSpPr>
          <p:nvPr/>
        </p:nvSpPr>
        <p:spPr>
          <a:xfrm>
            <a:off x="19716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40" name="op3-1-h">
            <a:extLst>
              <a:ext uri="{FF2B5EF4-FFF2-40B4-BE49-F238E27FC236}">
                <a16:creationId xmlns:a16="http://schemas.microsoft.com/office/drawing/2014/main" id="{DA9544B5-F318-4A0C-8955-2EF2FFD97CB8}"/>
              </a:ext>
            </a:extLst>
          </p:cNvPr>
          <p:cNvSpPr>
            <a:spLocks noGrp="1"/>
          </p:cNvSpPr>
          <p:nvPr/>
        </p:nvSpPr>
        <p:spPr>
          <a:xfrm>
            <a:off x="55911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1" name="op3-1-left">
            <a:extLst>
              <a:ext uri="{FF2B5EF4-FFF2-40B4-BE49-F238E27FC236}">
                <a16:creationId xmlns:a16="http://schemas.microsoft.com/office/drawing/2014/main" id="{F7BF5252-6FD6-44E9-93C2-55D0A1462368}"/>
              </a:ext>
            </a:extLst>
          </p:cNvPr>
          <p:cNvSpPr>
            <a:spLocks noGrp="1"/>
          </p:cNvSpPr>
          <p:nvPr/>
        </p:nvSpPr>
        <p:spPr>
          <a:xfrm>
            <a:off x="1743075" y="28575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  (1)</a:t>
            </a:r>
          </a:p>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10.000  (2)</a:t>
            </a:r>
          </a:p>
        </p:txBody>
      </p:sp>
      <p:sp>
        <p:nvSpPr>
          <p:cNvPr id="42" name="op3-1-right">
            <a:extLst>
              <a:ext uri="{FF2B5EF4-FFF2-40B4-BE49-F238E27FC236}">
                <a16:creationId xmlns:a16="http://schemas.microsoft.com/office/drawing/2014/main" id="{BCB97D98-514C-4049-B887-C691A8BDF3F8}"/>
              </a:ext>
            </a:extLst>
          </p:cNvPr>
          <p:cNvSpPr>
            <a:spLocks noGrp="1"/>
          </p:cNvSpPr>
          <p:nvPr/>
        </p:nvSpPr>
        <p:spPr>
          <a:xfrm>
            <a:off x="38195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(3)  4.000</a:t>
            </a:r>
          </a:p>
        </p:txBody>
      </p:sp>
      <p:sp>
        <p:nvSpPr>
          <p:cNvPr id="43" name="op3-2-horizontal">
            <a:extLst>
              <a:ext uri="{FF2B5EF4-FFF2-40B4-BE49-F238E27FC236}">
                <a16:creationId xmlns:a16="http://schemas.microsoft.com/office/drawing/2014/main" id="{D2B44CD2-AF46-4157-A1E4-70393C216161}"/>
              </a:ext>
            </a:extLst>
          </p:cNvPr>
          <p:cNvSpPr>
            <a:spLocks noGrp="1"/>
          </p:cNvSpPr>
          <p:nvPr/>
        </p:nvSpPr>
        <p:spPr>
          <a:xfrm>
            <a:off x="6429375" y="2828925"/>
            <a:ext cx="4019550" cy="0"/>
          </a:xfrm>
          <a:prstGeom prst="line">
            <a:avLst/>
          </a:prstGeom>
          <a:noFill/>
          <a:ln w="19050">
            <a:solidFill>
              <a:srgbClr val="102C4A"/>
            </a:solidFill>
            <a:prstDash val="solid"/>
          </a:ln>
        </p:spPr>
        <p:txBody>
          <a:bodyPr/>
          <a:lstStyle/>
          <a:p>
            <a:endParaRPr lang="es-ES"/>
          </a:p>
        </p:txBody>
      </p:sp>
      <p:sp>
        <p:nvSpPr>
          <p:cNvPr id="44" name="op3-2-vertical">
            <a:extLst>
              <a:ext uri="{FF2B5EF4-FFF2-40B4-BE49-F238E27FC236}">
                <a16:creationId xmlns:a16="http://schemas.microsoft.com/office/drawing/2014/main" id="{87D45CC9-570D-4C6B-AFDA-911DD87B7599}"/>
              </a:ext>
            </a:extLst>
          </p:cNvPr>
          <p:cNvSpPr>
            <a:spLocks noGrp="1"/>
          </p:cNvSpPr>
          <p:nvPr/>
        </p:nvSpPr>
        <p:spPr>
          <a:xfrm>
            <a:off x="8439150" y="2828925"/>
            <a:ext cx="0" cy="739775"/>
          </a:xfrm>
          <a:prstGeom prst="line">
            <a:avLst/>
          </a:prstGeom>
          <a:noFill/>
          <a:ln w="19050">
            <a:solidFill>
              <a:srgbClr val="102C4A"/>
            </a:solidFill>
            <a:prstDash val="solid"/>
          </a:ln>
        </p:spPr>
        <p:txBody>
          <a:bodyPr/>
          <a:lstStyle/>
          <a:p>
            <a:endParaRPr lang="es-ES"/>
          </a:p>
        </p:txBody>
      </p:sp>
      <p:sp>
        <p:nvSpPr>
          <p:cNvPr id="45" name="op3-2-d">
            <a:extLst>
              <a:ext uri="{FF2B5EF4-FFF2-40B4-BE49-F238E27FC236}">
                <a16:creationId xmlns:a16="http://schemas.microsoft.com/office/drawing/2014/main" id="{239BA9D2-BB91-4D1B-9C85-AC76525BCB27}"/>
              </a:ext>
            </a:extLst>
          </p:cNvPr>
          <p:cNvSpPr>
            <a:spLocks noGrp="1"/>
          </p:cNvSpPr>
          <p:nvPr/>
        </p:nvSpPr>
        <p:spPr>
          <a:xfrm>
            <a:off x="62579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6" name="op3-2-title">
            <a:extLst>
              <a:ext uri="{FF2B5EF4-FFF2-40B4-BE49-F238E27FC236}">
                <a16:creationId xmlns:a16="http://schemas.microsoft.com/office/drawing/2014/main" id="{11A52B1F-7B6F-4689-A4A0-C6BE9DAE8203}"/>
              </a:ext>
            </a:extLst>
          </p:cNvPr>
          <p:cNvSpPr>
            <a:spLocks noGrp="1"/>
          </p:cNvSpPr>
          <p:nvPr/>
        </p:nvSpPr>
        <p:spPr>
          <a:xfrm>
            <a:off x="66579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7" name="op3-2-h">
            <a:extLst>
              <a:ext uri="{FF2B5EF4-FFF2-40B4-BE49-F238E27FC236}">
                <a16:creationId xmlns:a16="http://schemas.microsoft.com/office/drawing/2014/main" id="{535577C2-B71D-4A57-BD29-FB84422A7C68}"/>
              </a:ext>
            </a:extLst>
          </p:cNvPr>
          <p:cNvSpPr>
            <a:spLocks noGrp="1"/>
          </p:cNvSpPr>
          <p:nvPr/>
        </p:nvSpPr>
        <p:spPr>
          <a:xfrm>
            <a:off x="102774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8" name="op3-2-right">
            <a:extLst>
              <a:ext uri="{FF2B5EF4-FFF2-40B4-BE49-F238E27FC236}">
                <a16:creationId xmlns:a16="http://schemas.microsoft.com/office/drawing/2014/main" id="{8D0BD5D3-4054-4126-B10C-5C5CDD27CBD5}"/>
              </a:ext>
            </a:extLst>
          </p:cNvPr>
          <p:cNvSpPr>
            <a:spLocks noGrp="1"/>
          </p:cNvSpPr>
          <p:nvPr/>
        </p:nvSpPr>
        <p:spPr>
          <a:xfrm>
            <a:off x="85058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(1)  1.000</a:t>
            </a:r>
          </a:p>
        </p:txBody>
      </p:sp>
      <p:sp>
        <p:nvSpPr>
          <p:cNvPr id="49" name="op3-3-horizontal">
            <a:extLst>
              <a:ext uri="{FF2B5EF4-FFF2-40B4-BE49-F238E27FC236}">
                <a16:creationId xmlns:a16="http://schemas.microsoft.com/office/drawing/2014/main" id="{E104C9E6-1EE1-4009-8E90-C2A38AFDD5B5}"/>
              </a:ext>
            </a:extLst>
          </p:cNvPr>
          <p:cNvSpPr>
            <a:spLocks noGrp="1"/>
          </p:cNvSpPr>
          <p:nvPr/>
        </p:nvSpPr>
        <p:spPr>
          <a:xfrm>
            <a:off x="1743075" y="3902075"/>
            <a:ext cx="4019550" cy="0"/>
          </a:xfrm>
          <a:prstGeom prst="line">
            <a:avLst/>
          </a:prstGeom>
          <a:noFill/>
          <a:ln w="19050">
            <a:solidFill>
              <a:srgbClr val="102C4A"/>
            </a:solidFill>
            <a:prstDash val="solid"/>
          </a:ln>
        </p:spPr>
        <p:txBody>
          <a:bodyPr/>
          <a:lstStyle/>
          <a:p>
            <a:endParaRPr lang="es-ES"/>
          </a:p>
        </p:txBody>
      </p:sp>
      <p:sp>
        <p:nvSpPr>
          <p:cNvPr id="50" name="op3-3-vertical">
            <a:extLst>
              <a:ext uri="{FF2B5EF4-FFF2-40B4-BE49-F238E27FC236}">
                <a16:creationId xmlns:a16="http://schemas.microsoft.com/office/drawing/2014/main" id="{9242CF9B-DCC6-40AE-843B-857A33FA8A74}"/>
              </a:ext>
            </a:extLst>
          </p:cNvPr>
          <p:cNvSpPr>
            <a:spLocks noGrp="1"/>
          </p:cNvSpPr>
          <p:nvPr/>
        </p:nvSpPr>
        <p:spPr>
          <a:xfrm>
            <a:off x="3752850" y="3902075"/>
            <a:ext cx="0" cy="739775"/>
          </a:xfrm>
          <a:prstGeom prst="line">
            <a:avLst/>
          </a:prstGeom>
          <a:noFill/>
          <a:ln w="19050">
            <a:solidFill>
              <a:srgbClr val="102C4A"/>
            </a:solidFill>
            <a:prstDash val="solid"/>
          </a:ln>
        </p:spPr>
        <p:txBody>
          <a:bodyPr/>
          <a:lstStyle/>
          <a:p>
            <a:endParaRPr lang="es-ES"/>
          </a:p>
        </p:txBody>
      </p:sp>
      <p:sp>
        <p:nvSpPr>
          <p:cNvPr id="51" name="op3-3-d">
            <a:extLst>
              <a:ext uri="{FF2B5EF4-FFF2-40B4-BE49-F238E27FC236}">
                <a16:creationId xmlns:a16="http://schemas.microsoft.com/office/drawing/2014/main" id="{3FC0CE00-63D6-4D7F-8B11-F90933A5DBBA}"/>
              </a:ext>
            </a:extLst>
          </p:cNvPr>
          <p:cNvSpPr>
            <a:spLocks noGrp="1"/>
          </p:cNvSpPr>
          <p:nvPr/>
        </p:nvSpPr>
        <p:spPr>
          <a:xfrm>
            <a:off x="15716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2" name="op3-3-title">
            <a:extLst>
              <a:ext uri="{FF2B5EF4-FFF2-40B4-BE49-F238E27FC236}">
                <a16:creationId xmlns:a16="http://schemas.microsoft.com/office/drawing/2014/main" id="{ABEAF0DC-C8F0-4637-B815-62EEB332528B}"/>
              </a:ext>
            </a:extLst>
          </p:cNvPr>
          <p:cNvSpPr>
            <a:spLocks noGrp="1"/>
          </p:cNvSpPr>
          <p:nvPr/>
        </p:nvSpPr>
        <p:spPr>
          <a:xfrm>
            <a:off x="1971675" y="36163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3" name="op3-3-h">
            <a:extLst>
              <a:ext uri="{FF2B5EF4-FFF2-40B4-BE49-F238E27FC236}">
                <a16:creationId xmlns:a16="http://schemas.microsoft.com/office/drawing/2014/main" id="{6D45190C-2EE8-4485-893B-81F2E37851B7}"/>
              </a:ext>
            </a:extLst>
          </p:cNvPr>
          <p:cNvSpPr>
            <a:spLocks noGrp="1"/>
          </p:cNvSpPr>
          <p:nvPr/>
        </p:nvSpPr>
        <p:spPr>
          <a:xfrm>
            <a:off x="55911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4" name="op3-3-left">
            <a:extLst>
              <a:ext uri="{FF2B5EF4-FFF2-40B4-BE49-F238E27FC236}">
                <a16:creationId xmlns:a16="http://schemas.microsoft.com/office/drawing/2014/main" id="{946FE574-D016-4934-9BF5-A6DFA6C3C756}"/>
              </a:ext>
            </a:extLst>
          </p:cNvPr>
          <p:cNvSpPr>
            <a:spLocks noGrp="1"/>
          </p:cNvSpPr>
          <p:nvPr/>
        </p:nvSpPr>
        <p:spPr>
          <a:xfrm>
            <a:off x="1743075" y="393065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4.000  (3)</a:t>
            </a:r>
          </a:p>
        </p:txBody>
      </p:sp>
      <p:sp>
        <p:nvSpPr>
          <p:cNvPr id="55" name="op3-4-horizontal">
            <a:extLst>
              <a:ext uri="{FF2B5EF4-FFF2-40B4-BE49-F238E27FC236}">
                <a16:creationId xmlns:a16="http://schemas.microsoft.com/office/drawing/2014/main" id="{EF396873-084D-4800-A52C-607E13A2408D}"/>
              </a:ext>
            </a:extLst>
          </p:cNvPr>
          <p:cNvSpPr>
            <a:spLocks noGrp="1"/>
          </p:cNvSpPr>
          <p:nvPr/>
        </p:nvSpPr>
        <p:spPr>
          <a:xfrm>
            <a:off x="6429375" y="3902075"/>
            <a:ext cx="4019550" cy="0"/>
          </a:xfrm>
          <a:prstGeom prst="line">
            <a:avLst/>
          </a:prstGeom>
          <a:noFill/>
          <a:ln w="19050">
            <a:solidFill>
              <a:srgbClr val="102C4A"/>
            </a:solidFill>
            <a:prstDash val="solid"/>
          </a:ln>
        </p:spPr>
        <p:txBody>
          <a:bodyPr/>
          <a:lstStyle/>
          <a:p>
            <a:endParaRPr lang="es-ES"/>
          </a:p>
        </p:txBody>
      </p:sp>
      <p:sp>
        <p:nvSpPr>
          <p:cNvPr id="56" name="op3-4-vertical">
            <a:extLst>
              <a:ext uri="{FF2B5EF4-FFF2-40B4-BE49-F238E27FC236}">
                <a16:creationId xmlns:a16="http://schemas.microsoft.com/office/drawing/2014/main" id="{6D58AD97-45C9-4403-AF8C-EB0984E34659}"/>
              </a:ext>
            </a:extLst>
          </p:cNvPr>
          <p:cNvSpPr>
            <a:spLocks noGrp="1"/>
          </p:cNvSpPr>
          <p:nvPr/>
        </p:nvSpPr>
        <p:spPr>
          <a:xfrm>
            <a:off x="8439150" y="3902075"/>
            <a:ext cx="0" cy="739775"/>
          </a:xfrm>
          <a:prstGeom prst="line">
            <a:avLst/>
          </a:prstGeom>
          <a:noFill/>
          <a:ln w="19050">
            <a:solidFill>
              <a:srgbClr val="102C4A"/>
            </a:solidFill>
            <a:prstDash val="solid"/>
          </a:ln>
        </p:spPr>
        <p:txBody>
          <a:bodyPr/>
          <a:lstStyle/>
          <a:p>
            <a:endParaRPr lang="es-ES"/>
          </a:p>
        </p:txBody>
      </p:sp>
      <p:sp>
        <p:nvSpPr>
          <p:cNvPr id="57" name="op3-4-d">
            <a:extLst>
              <a:ext uri="{FF2B5EF4-FFF2-40B4-BE49-F238E27FC236}">
                <a16:creationId xmlns:a16="http://schemas.microsoft.com/office/drawing/2014/main" id="{0D5B987E-845C-4443-804C-37FF716FC430}"/>
              </a:ext>
            </a:extLst>
          </p:cNvPr>
          <p:cNvSpPr>
            <a:spLocks noGrp="1"/>
          </p:cNvSpPr>
          <p:nvPr/>
        </p:nvSpPr>
        <p:spPr>
          <a:xfrm>
            <a:off x="62579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op3-4-title">
            <a:extLst>
              <a:ext uri="{FF2B5EF4-FFF2-40B4-BE49-F238E27FC236}">
                <a16:creationId xmlns:a16="http://schemas.microsoft.com/office/drawing/2014/main" id="{29FE8858-9167-4F53-AB9E-20014132C1D5}"/>
              </a:ext>
            </a:extLst>
          </p:cNvPr>
          <p:cNvSpPr>
            <a:spLocks noGrp="1"/>
          </p:cNvSpPr>
          <p:nvPr/>
        </p:nvSpPr>
        <p:spPr>
          <a:xfrm>
            <a:off x="6657975" y="361632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9" name="op3-4-h">
            <a:extLst>
              <a:ext uri="{FF2B5EF4-FFF2-40B4-BE49-F238E27FC236}">
                <a16:creationId xmlns:a16="http://schemas.microsoft.com/office/drawing/2014/main" id="{1A0FC7F1-6B44-447D-879E-43B5044BED9D}"/>
              </a:ext>
            </a:extLst>
          </p:cNvPr>
          <p:cNvSpPr>
            <a:spLocks noGrp="1"/>
          </p:cNvSpPr>
          <p:nvPr/>
        </p:nvSpPr>
        <p:spPr>
          <a:xfrm>
            <a:off x="102774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op3-4-right">
            <a:extLst>
              <a:ext uri="{FF2B5EF4-FFF2-40B4-BE49-F238E27FC236}">
                <a16:creationId xmlns:a16="http://schemas.microsoft.com/office/drawing/2014/main" id="{39B0007A-2EDC-4782-9545-F38A150AFC1B}"/>
              </a:ext>
            </a:extLst>
          </p:cNvPr>
          <p:cNvSpPr>
            <a:spLocks noGrp="1"/>
          </p:cNvSpPr>
          <p:nvPr/>
        </p:nvSpPr>
        <p:spPr>
          <a:xfrm>
            <a:off x="8505825" y="393065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(2)  10.000</a:t>
            </a:r>
          </a:p>
        </p:txBody>
      </p:sp>
      <p:sp>
        <p:nvSpPr>
          <p:cNvPr id="61" name="op3-5-horizontal">
            <a:extLst>
              <a:ext uri="{FF2B5EF4-FFF2-40B4-BE49-F238E27FC236}">
                <a16:creationId xmlns:a16="http://schemas.microsoft.com/office/drawing/2014/main" id="{6577C4A9-73D3-4DEF-98D7-D5D0466F52B6}"/>
              </a:ext>
            </a:extLst>
          </p:cNvPr>
          <p:cNvSpPr>
            <a:spLocks noGrp="1"/>
          </p:cNvSpPr>
          <p:nvPr/>
        </p:nvSpPr>
        <p:spPr>
          <a:xfrm>
            <a:off x="1743075" y="4975225"/>
            <a:ext cx="4019550" cy="0"/>
          </a:xfrm>
          <a:prstGeom prst="line">
            <a:avLst/>
          </a:prstGeom>
          <a:noFill/>
          <a:ln w="19050">
            <a:solidFill>
              <a:srgbClr val="102C4A"/>
            </a:solidFill>
            <a:prstDash val="solid"/>
          </a:ln>
        </p:spPr>
        <p:txBody>
          <a:bodyPr/>
          <a:lstStyle/>
          <a:p>
            <a:endParaRPr lang="es-ES"/>
          </a:p>
        </p:txBody>
      </p:sp>
      <p:sp>
        <p:nvSpPr>
          <p:cNvPr id="62" name="op3-5-vertical">
            <a:extLst>
              <a:ext uri="{FF2B5EF4-FFF2-40B4-BE49-F238E27FC236}">
                <a16:creationId xmlns:a16="http://schemas.microsoft.com/office/drawing/2014/main" id="{3CAC4224-BEDA-4610-87BA-1B88B5E03D91}"/>
              </a:ext>
            </a:extLst>
          </p:cNvPr>
          <p:cNvSpPr>
            <a:spLocks noGrp="1"/>
          </p:cNvSpPr>
          <p:nvPr/>
        </p:nvSpPr>
        <p:spPr>
          <a:xfrm>
            <a:off x="3752850" y="4975225"/>
            <a:ext cx="0" cy="739775"/>
          </a:xfrm>
          <a:prstGeom prst="line">
            <a:avLst/>
          </a:prstGeom>
          <a:noFill/>
          <a:ln w="19050">
            <a:solidFill>
              <a:srgbClr val="102C4A"/>
            </a:solidFill>
            <a:prstDash val="solid"/>
          </a:ln>
        </p:spPr>
        <p:txBody>
          <a:bodyPr/>
          <a:lstStyle/>
          <a:p>
            <a:endParaRPr lang="es-ES"/>
          </a:p>
        </p:txBody>
      </p:sp>
      <p:sp>
        <p:nvSpPr>
          <p:cNvPr id="63" name="op3-5-d">
            <a:extLst>
              <a:ext uri="{FF2B5EF4-FFF2-40B4-BE49-F238E27FC236}">
                <a16:creationId xmlns:a16="http://schemas.microsoft.com/office/drawing/2014/main" id="{1F1F87D8-E38F-4008-9B7A-8716DD7D163B}"/>
              </a:ext>
            </a:extLst>
          </p:cNvPr>
          <p:cNvSpPr>
            <a:spLocks noGrp="1"/>
          </p:cNvSpPr>
          <p:nvPr/>
        </p:nvSpPr>
        <p:spPr>
          <a:xfrm>
            <a:off x="15716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4" name="op3-5-title">
            <a:extLst>
              <a:ext uri="{FF2B5EF4-FFF2-40B4-BE49-F238E27FC236}">
                <a16:creationId xmlns:a16="http://schemas.microsoft.com/office/drawing/2014/main" id="{6F654422-727F-441B-99F7-FC685127ED0E}"/>
              </a:ext>
            </a:extLst>
          </p:cNvPr>
          <p:cNvSpPr>
            <a:spLocks noGrp="1"/>
          </p:cNvSpPr>
          <p:nvPr/>
        </p:nvSpPr>
        <p:spPr>
          <a:xfrm>
            <a:off x="19716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5" name="op3-5-h">
            <a:extLst>
              <a:ext uri="{FF2B5EF4-FFF2-40B4-BE49-F238E27FC236}">
                <a16:creationId xmlns:a16="http://schemas.microsoft.com/office/drawing/2014/main" id="{DC321231-42DE-43C8-8A27-8FEBB603B48A}"/>
              </a:ext>
            </a:extLst>
          </p:cNvPr>
          <p:cNvSpPr>
            <a:spLocks noGrp="1"/>
          </p:cNvSpPr>
          <p:nvPr/>
        </p:nvSpPr>
        <p:spPr>
          <a:xfrm>
            <a:off x="55911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6" name="op3-6-horizontal">
            <a:extLst>
              <a:ext uri="{FF2B5EF4-FFF2-40B4-BE49-F238E27FC236}">
                <a16:creationId xmlns:a16="http://schemas.microsoft.com/office/drawing/2014/main" id="{BA2F5928-3C57-4602-9E47-FCF527F9B393}"/>
              </a:ext>
            </a:extLst>
          </p:cNvPr>
          <p:cNvSpPr>
            <a:spLocks noGrp="1"/>
          </p:cNvSpPr>
          <p:nvPr/>
        </p:nvSpPr>
        <p:spPr>
          <a:xfrm>
            <a:off x="6429375" y="4975225"/>
            <a:ext cx="4019550" cy="0"/>
          </a:xfrm>
          <a:prstGeom prst="line">
            <a:avLst/>
          </a:prstGeom>
          <a:noFill/>
          <a:ln w="19050">
            <a:solidFill>
              <a:srgbClr val="102C4A"/>
            </a:solidFill>
            <a:prstDash val="solid"/>
          </a:ln>
        </p:spPr>
        <p:txBody>
          <a:bodyPr/>
          <a:lstStyle/>
          <a:p>
            <a:endParaRPr lang="es-ES"/>
          </a:p>
        </p:txBody>
      </p:sp>
      <p:sp>
        <p:nvSpPr>
          <p:cNvPr id="67" name="op3-6-vertical">
            <a:extLst>
              <a:ext uri="{FF2B5EF4-FFF2-40B4-BE49-F238E27FC236}">
                <a16:creationId xmlns:a16="http://schemas.microsoft.com/office/drawing/2014/main" id="{DDB36FFC-2437-420C-88DF-807D227E464E}"/>
              </a:ext>
            </a:extLst>
          </p:cNvPr>
          <p:cNvSpPr>
            <a:spLocks noGrp="1"/>
          </p:cNvSpPr>
          <p:nvPr/>
        </p:nvSpPr>
        <p:spPr>
          <a:xfrm>
            <a:off x="8439150" y="4975225"/>
            <a:ext cx="0" cy="739775"/>
          </a:xfrm>
          <a:prstGeom prst="line">
            <a:avLst/>
          </a:prstGeom>
          <a:noFill/>
          <a:ln w="19050">
            <a:solidFill>
              <a:srgbClr val="102C4A"/>
            </a:solidFill>
            <a:prstDash val="solid"/>
          </a:ln>
        </p:spPr>
        <p:txBody>
          <a:bodyPr/>
          <a:lstStyle/>
          <a:p>
            <a:endParaRPr lang="es-ES"/>
          </a:p>
        </p:txBody>
      </p:sp>
      <p:sp>
        <p:nvSpPr>
          <p:cNvPr id="68" name="op3-6-d">
            <a:extLst>
              <a:ext uri="{FF2B5EF4-FFF2-40B4-BE49-F238E27FC236}">
                <a16:creationId xmlns:a16="http://schemas.microsoft.com/office/drawing/2014/main" id="{C34984FC-43F2-49AE-A3E5-A26F9E5E6ACE}"/>
              </a:ext>
            </a:extLst>
          </p:cNvPr>
          <p:cNvSpPr>
            <a:spLocks noGrp="1"/>
          </p:cNvSpPr>
          <p:nvPr/>
        </p:nvSpPr>
        <p:spPr>
          <a:xfrm>
            <a:off x="62579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9" name="op3-6-title">
            <a:extLst>
              <a:ext uri="{FF2B5EF4-FFF2-40B4-BE49-F238E27FC236}">
                <a16:creationId xmlns:a16="http://schemas.microsoft.com/office/drawing/2014/main" id="{0435C974-7DCB-4D3B-8182-80D44E7792D8}"/>
              </a:ext>
            </a:extLst>
          </p:cNvPr>
          <p:cNvSpPr>
            <a:spLocks noGrp="1"/>
          </p:cNvSpPr>
          <p:nvPr/>
        </p:nvSpPr>
        <p:spPr>
          <a:xfrm>
            <a:off x="66579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70" name="op3-6-h">
            <a:extLst>
              <a:ext uri="{FF2B5EF4-FFF2-40B4-BE49-F238E27FC236}">
                <a16:creationId xmlns:a16="http://schemas.microsoft.com/office/drawing/2014/main" id="{1F11AFDE-3134-4EE7-A722-0507DA7505A4}"/>
              </a:ext>
            </a:extLst>
          </p:cNvPr>
          <p:cNvSpPr>
            <a:spLocks noGrp="1"/>
          </p:cNvSpPr>
          <p:nvPr/>
        </p:nvSpPr>
        <p:spPr>
          <a:xfrm>
            <a:off x="102774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Tree>
    <p:extLst>
      <p:ext uri="{BB962C8B-B14F-4D97-AF65-F5344CB8AC3E}">
        <p14:creationId xmlns:p14="http://schemas.microsoft.com/office/powerpoint/2010/main" val="87906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OPERACIÓN 4</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18</a:t>
            </a:r>
          </a:p>
        </p:txBody>
      </p:sp>
      <p:pic>
        <p:nvPicPr>
          <p:cNvPr id="78" name="Imagen 7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MERCADERÍAS AUMENTA EN EL DEBE · PROVEEDORES AUMENTA EN EL HABER</a:t>
            </a:r>
          </a:p>
        </p:txBody>
      </p:sp>
      <p:sp>
        <p:nvSpPr>
          <p:cNvPr id="34" name="op4-statement">
            <a:extLst>
              <a:ext uri="{FF2B5EF4-FFF2-40B4-BE49-F238E27FC236}">
                <a16:creationId xmlns:a16="http://schemas.microsoft.com/office/drawing/2014/main" id="{002DFBC9-4965-4BC5-851A-182E63686E51}"/>
              </a:ext>
            </a:extLst>
          </p:cNvPr>
          <p:cNvSpPr>
            <a:spLocks noGrp="1"/>
          </p:cNvSpPr>
          <p:nvPr/>
        </p:nvSpPr>
        <p:spPr>
          <a:xfrm>
            <a:off x="1666875" y="1581150"/>
            <a:ext cx="8858250" cy="590550"/>
          </a:xfrm>
          <a:prstGeom prst="rect">
            <a:avLst/>
          </a:prstGeom>
          <a:noFill/>
          <a:ln w="0">
            <a:noFill/>
            <a:prstDash val="solid"/>
          </a:ln>
        </p:spPr>
        <p:txBody>
          <a:bodyPr lIns="76200" tIns="38100" rIns="76200" bIns="38100" anchor="ctr">
            <a:normAutofit/>
          </a:bodyPr>
          <a:lstStyle/>
          <a:p>
            <a:pPr algn="l">
              <a:buNone/>
              <a:defRPr sz="1350">
                <a:solidFill>
                  <a:srgbClr val="111820"/>
                </a:solidFill>
                <a:latin typeface="Calibri"/>
                <a:ea typeface="Calibri"/>
                <a:cs typeface="Calibri"/>
              </a:defRPr>
            </a:pPr>
            <a:r>
              <a:rPr sz="1350">
                <a:solidFill>
                  <a:srgbClr val="111820"/>
                </a:solidFill>
                <a:latin typeface="Calibri"/>
                <a:ea typeface="Calibri"/>
                <a:cs typeface="Calibri"/>
              </a:rPr>
              <a:t>Compra mercaderías por importe de 6.000,00 €, a pagar dentro de 90 días.</a:t>
            </a:r>
          </a:p>
        </p:txBody>
      </p:sp>
      <p:sp>
        <p:nvSpPr>
          <p:cNvPr id="35" name="op4-accounts">
            <a:extLst>
              <a:ext uri="{FF2B5EF4-FFF2-40B4-BE49-F238E27FC236}">
                <a16:creationId xmlns:a16="http://schemas.microsoft.com/office/drawing/2014/main" id="{9B70E1E4-2887-4E04-A0F2-A7599D2F3D92}"/>
              </a:ext>
            </a:extLst>
          </p:cNvPr>
          <p:cNvSpPr>
            <a:spLocks noGrp="1"/>
          </p:cNvSpPr>
          <p:nvPr/>
        </p:nvSpPr>
        <p:spPr>
          <a:xfrm>
            <a:off x="1666875" y="2171700"/>
            <a:ext cx="8858250" cy="323850"/>
          </a:xfrm>
          <a:prstGeom prst="rect">
            <a:avLst/>
          </a:prstGeom>
          <a:noFill/>
          <a:ln w="0">
            <a:noFill/>
            <a:prstDash val="solid"/>
          </a:ln>
        </p:spPr>
        <p:txBody>
          <a:bodyPr lIns="47625" tIns="19050" rIns="47625"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CUENTAS QUE INTERVIENEN: MERCADERÍAS · PROVEEDORES</a:t>
            </a:r>
          </a:p>
        </p:txBody>
      </p:sp>
      <p:sp>
        <p:nvSpPr>
          <p:cNvPr id="36" name="op4-1-horizontal">
            <a:extLst>
              <a:ext uri="{FF2B5EF4-FFF2-40B4-BE49-F238E27FC236}">
                <a16:creationId xmlns:a16="http://schemas.microsoft.com/office/drawing/2014/main" id="{F730F73A-3B42-47B3-95AA-3A8B561A9B54}"/>
              </a:ext>
            </a:extLst>
          </p:cNvPr>
          <p:cNvSpPr>
            <a:spLocks noGrp="1"/>
          </p:cNvSpPr>
          <p:nvPr/>
        </p:nvSpPr>
        <p:spPr>
          <a:xfrm>
            <a:off x="1743075" y="2828925"/>
            <a:ext cx="4019550" cy="0"/>
          </a:xfrm>
          <a:prstGeom prst="line">
            <a:avLst/>
          </a:prstGeom>
          <a:noFill/>
          <a:ln w="19050">
            <a:solidFill>
              <a:srgbClr val="102C4A"/>
            </a:solidFill>
            <a:prstDash val="solid"/>
          </a:ln>
        </p:spPr>
        <p:txBody>
          <a:bodyPr/>
          <a:lstStyle/>
          <a:p>
            <a:endParaRPr lang="es-ES"/>
          </a:p>
        </p:txBody>
      </p:sp>
      <p:sp>
        <p:nvSpPr>
          <p:cNvPr id="37" name="op4-1-vertical">
            <a:extLst>
              <a:ext uri="{FF2B5EF4-FFF2-40B4-BE49-F238E27FC236}">
                <a16:creationId xmlns:a16="http://schemas.microsoft.com/office/drawing/2014/main" id="{81B6C9BF-3756-4853-80A1-6AE8F9DED697}"/>
              </a:ext>
            </a:extLst>
          </p:cNvPr>
          <p:cNvSpPr>
            <a:spLocks noGrp="1"/>
          </p:cNvSpPr>
          <p:nvPr/>
        </p:nvSpPr>
        <p:spPr>
          <a:xfrm>
            <a:off x="3752850" y="2828925"/>
            <a:ext cx="0" cy="739775"/>
          </a:xfrm>
          <a:prstGeom prst="line">
            <a:avLst/>
          </a:prstGeom>
          <a:noFill/>
          <a:ln w="19050">
            <a:solidFill>
              <a:srgbClr val="102C4A"/>
            </a:solidFill>
            <a:prstDash val="solid"/>
          </a:ln>
        </p:spPr>
        <p:txBody>
          <a:bodyPr/>
          <a:lstStyle/>
          <a:p>
            <a:endParaRPr lang="es-ES"/>
          </a:p>
        </p:txBody>
      </p:sp>
      <p:sp>
        <p:nvSpPr>
          <p:cNvPr id="38" name="op4-1-d">
            <a:extLst>
              <a:ext uri="{FF2B5EF4-FFF2-40B4-BE49-F238E27FC236}">
                <a16:creationId xmlns:a16="http://schemas.microsoft.com/office/drawing/2014/main" id="{C7EE42DF-5F95-4A4B-9373-B1573E9F9D5C}"/>
              </a:ext>
            </a:extLst>
          </p:cNvPr>
          <p:cNvSpPr>
            <a:spLocks noGrp="1"/>
          </p:cNvSpPr>
          <p:nvPr/>
        </p:nvSpPr>
        <p:spPr>
          <a:xfrm>
            <a:off x="15716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9" name="op4-1-title">
            <a:extLst>
              <a:ext uri="{FF2B5EF4-FFF2-40B4-BE49-F238E27FC236}">
                <a16:creationId xmlns:a16="http://schemas.microsoft.com/office/drawing/2014/main" id="{418250EC-F0D5-448C-9B5D-170D27A57B0F}"/>
              </a:ext>
            </a:extLst>
          </p:cNvPr>
          <p:cNvSpPr>
            <a:spLocks noGrp="1"/>
          </p:cNvSpPr>
          <p:nvPr/>
        </p:nvSpPr>
        <p:spPr>
          <a:xfrm>
            <a:off x="19716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40" name="op4-1-h">
            <a:extLst>
              <a:ext uri="{FF2B5EF4-FFF2-40B4-BE49-F238E27FC236}">
                <a16:creationId xmlns:a16="http://schemas.microsoft.com/office/drawing/2014/main" id="{EE5614CA-D436-400F-BAAD-B1A88D975664}"/>
              </a:ext>
            </a:extLst>
          </p:cNvPr>
          <p:cNvSpPr>
            <a:spLocks noGrp="1"/>
          </p:cNvSpPr>
          <p:nvPr/>
        </p:nvSpPr>
        <p:spPr>
          <a:xfrm>
            <a:off x="55911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1" name="op4-1-left">
            <a:extLst>
              <a:ext uri="{FF2B5EF4-FFF2-40B4-BE49-F238E27FC236}">
                <a16:creationId xmlns:a16="http://schemas.microsoft.com/office/drawing/2014/main" id="{B2E58975-1BFB-4FA4-870B-CB8113AF0D7F}"/>
              </a:ext>
            </a:extLst>
          </p:cNvPr>
          <p:cNvSpPr>
            <a:spLocks noGrp="1"/>
          </p:cNvSpPr>
          <p:nvPr/>
        </p:nvSpPr>
        <p:spPr>
          <a:xfrm>
            <a:off x="1743075" y="28575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  (1)</a:t>
            </a:r>
          </a:p>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10.000  (2)</a:t>
            </a:r>
          </a:p>
        </p:txBody>
      </p:sp>
      <p:sp>
        <p:nvSpPr>
          <p:cNvPr id="42" name="op4-1-right">
            <a:extLst>
              <a:ext uri="{FF2B5EF4-FFF2-40B4-BE49-F238E27FC236}">
                <a16:creationId xmlns:a16="http://schemas.microsoft.com/office/drawing/2014/main" id="{901794CA-2A40-48D2-9177-A21D8FC33F1C}"/>
              </a:ext>
            </a:extLst>
          </p:cNvPr>
          <p:cNvSpPr>
            <a:spLocks noGrp="1"/>
          </p:cNvSpPr>
          <p:nvPr/>
        </p:nvSpPr>
        <p:spPr>
          <a:xfrm>
            <a:off x="38195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(3)  4.000</a:t>
            </a:r>
          </a:p>
        </p:txBody>
      </p:sp>
      <p:sp>
        <p:nvSpPr>
          <p:cNvPr id="43" name="op4-2-horizontal">
            <a:extLst>
              <a:ext uri="{FF2B5EF4-FFF2-40B4-BE49-F238E27FC236}">
                <a16:creationId xmlns:a16="http://schemas.microsoft.com/office/drawing/2014/main" id="{AC8077FD-E15F-4F65-85AE-C2005EF51EBC}"/>
              </a:ext>
            </a:extLst>
          </p:cNvPr>
          <p:cNvSpPr>
            <a:spLocks noGrp="1"/>
          </p:cNvSpPr>
          <p:nvPr/>
        </p:nvSpPr>
        <p:spPr>
          <a:xfrm>
            <a:off x="6429375" y="2828925"/>
            <a:ext cx="4019550" cy="0"/>
          </a:xfrm>
          <a:prstGeom prst="line">
            <a:avLst/>
          </a:prstGeom>
          <a:noFill/>
          <a:ln w="19050">
            <a:solidFill>
              <a:srgbClr val="102C4A"/>
            </a:solidFill>
            <a:prstDash val="solid"/>
          </a:ln>
        </p:spPr>
        <p:txBody>
          <a:bodyPr/>
          <a:lstStyle/>
          <a:p>
            <a:endParaRPr lang="es-ES"/>
          </a:p>
        </p:txBody>
      </p:sp>
      <p:sp>
        <p:nvSpPr>
          <p:cNvPr id="44" name="op4-2-vertical">
            <a:extLst>
              <a:ext uri="{FF2B5EF4-FFF2-40B4-BE49-F238E27FC236}">
                <a16:creationId xmlns:a16="http://schemas.microsoft.com/office/drawing/2014/main" id="{23487E9E-E50D-4B47-812C-8814B82A9E90}"/>
              </a:ext>
            </a:extLst>
          </p:cNvPr>
          <p:cNvSpPr>
            <a:spLocks noGrp="1"/>
          </p:cNvSpPr>
          <p:nvPr/>
        </p:nvSpPr>
        <p:spPr>
          <a:xfrm>
            <a:off x="8439150" y="2828925"/>
            <a:ext cx="0" cy="739775"/>
          </a:xfrm>
          <a:prstGeom prst="line">
            <a:avLst/>
          </a:prstGeom>
          <a:noFill/>
          <a:ln w="19050">
            <a:solidFill>
              <a:srgbClr val="102C4A"/>
            </a:solidFill>
            <a:prstDash val="solid"/>
          </a:ln>
        </p:spPr>
        <p:txBody>
          <a:bodyPr/>
          <a:lstStyle/>
          <a:p>
            <a:endParaRPr lang="es-ES"/>
          </a:p>
        </p:txBody>
      </p:sp>
      <p:sp>
        <p:nvSpPr>
          <p:cNvPr id="45" name="op4-2-d">
            <a:extLst>
              <a:ext uri="{FF2B5EF4-FFF2-40B4-BE49-F238E27FC236}">
                <a16:creationId xmlns:a16="http://schemas.microsoft.com/office/drawing/2014/main" id="{395C265C-B2A7-43F6-83CA-96E02B797A8D}"/>
              </a:ext>
            </a:extLst>
          </p:cNvPr>
          <p:cNvSpPr>
            <a:spLocks noGrp="1"/>
          </p:cNvSpPr>
          <p:nvPr/>
        </p:nvSpPr>
        <p:spPr>
          <a:xfrm>
            <a:off x="62579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6" name="op4-2-title">
            <a:extLst>
              <a:ext uri="{FF2B5EF4-FFF2-40B4-BE49-F238E27FC236}">
                <a16:creationId xmlns:a16="http://schemas.microsoft.com/office/drawing/2014/main" id="{EC2382FC-E758-4407-B670-C819374054DA}"/>
              </a:ext>
            </a:extLst>
          </p:cNvPr>
          <p:cNvSpPr>
            <a:spLocks noGrp="1"/>
          </p:cNvSpPr>
          <p:nvPr/>
        </p:nvSpPr>
        <p:spPr>
          <a:xfrm>
            <a:off x="66579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7" name="op4-2-h">
            <a:extLst>
              <a:ext uri="{FF2B5EF4-FFF2-40B4-BE49-F238E27FC236}">
                <a16:creationId xmlns:a16="http://schemas.microsoft.com/office/drawing/2014/main" id="{CBCF1B4E-090E-41AF-84C0-A9D65D5B0562}"/>
              </a:ext>
            </a:extLst>
          </p:cNvPr>
          <p:cNvSpPr>
            <a:spLocks noGrp="1"/>
          </p:cNvSpPr>
          <p:nvPr/>
        </p:nvSpPr>
        <p:spPr>
          <a:xfrm>
            <a:off x="102774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8" name="op4-2-right">
            <a:extLst>
              <a:ext uri="{FF2B5EF4-FFF2-40B4-BE49-F238E27FC236}">
                <a16:creationId xmlns:a16="http://schemas.microsoft.com/office/drawing/2014/main" id="{044639D4-2B79-433E-A8A1-4EDB37857E36}"/>
              </a:ext>
            </a:extLst>
          </p:cNvPr>
          <p:cNvSpPr>
            <a:spLocks noGrp="1"/>
          </p:cNvSpPr>
          <p:nvPr/>
        </p:nvSpPr>
        <p:spPr>
          <a:xfrm>
            <a:off x="85058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(1)  1.000</a:t>
            </a:r>
          </a:p>
        </p:txBody>
      </p:sp>
      <p:sp>
        <p:nvSpPr>
          <p:cNvPr id="49" name="op4-3-horizontal">
            <a:extLst>
              <a:ext uri="{FF2B5EF4-FFF2-40B4-BE49-F238E27FC236}">
                <a16:creationId xmlns:a16="http://schemas.microsoft.com/office/drawing/2014/main" id="{09C9BECB-22C5-45F9-8017-8C95243B4330}"/>
              </a:ext>
            </a:extLst>
          </p:cNvPr>
          <p:cNvSpPr>
            <a:spLocks noGrp="1"/>
          </p:cNvSpPr>
          <p:nvPr/>
        </p:nvSpPr>
        <p:spPr>
          <a:xfrm>
            <a:off x="1743075" y="3902075"/>
            <a:ext cx="4019550" cy="0"/>
          </a:xfrm>
          <a:prstGeom prst="line">
            <a:avLst/>
          </a:prstGeom>
          <a:noFill/>
          <a:ln w="19050">
            <a:solidFill>
              <a:srgbClr val="102C4A"/>
            </a:solidFill>
            <a:prstDash val="solid"/>
          </a:ln>
        </p:spPr>
        <p:txBody>
          <a:bodyPr/>
          <a:lstStyle/>
          <a:p>
            <a:endParaRPr lang="es-ES"/>
          </a:p>
        </p:txBody>
      </p:sp>
      <p:sp>
        <p:nvSpPr>
          <p:cNvPr id="50" name="op4-3-vertical">
            <a:extLst>
              <a:ext uri="{FF2B5EF4-FFF2-40B4-BE49-F238E27FC236}">
                <a16:creationId xmlns:a16="http://schemas.microsoft.com/office/drawing/2014/main" id="{FAFDE525-1B2F-478A-B2B5-993D43CB5A1B}"/>
              </a:ext>
            </a:extLst>
          </p:cNvPr>
          <p:cNvSpPr>
            <a:spLocks noGrp="1"/>
          </p:cNvSpPr>
          <p:nvPr/>
        </p:nvSpPr>
        <p:spPr>
          <a:xfrm>
            <a:off x="3752850" y="3902075"/>
            <a:ext cx="0" cy="739775"/>
          </a:xfrm>
          <a:prstGeom prst="line">
            <a:avLst/>
          </a:prstGeom>
          <a:noFill/>
          <a:ln w="19050">
            <a:solidFill>
              <a:srgbClr val="102C4A"/>
            </a:solidFill>
            <a:prstDash val="solid"/>
          </a:ln>
        </p:spPr>
        <p:txBody>
          <a:bodyPr/>
          <a:lstStyle/>
          <a:p>
            <a:endParaRPr lang="es-ES"/>
          </a:p>
        </p:txBody>
      </p:sp>
      <p:sp>
        <p:nvSpPr>
          <p:cNvPr id="51" name="op4-3-d">
            <a:extLst>
              <a:ext uri="{FF2B5EF4-FFF2-40B4-BE49-F238E27FC236}">
                <a16:creationId xmlns:a16="http://schemas.microsoft.com/office/drawing/2014/main" id="{B816E060-4B86-45CF-AF57-BD987090C082}"/>
              </a:ext>
            </a:extLst>
          </p:cNvPr>
          <p:cNvSpPr>
            <a:spLocks noGrp="1"/>
          </p:cNvSpPr>
          <p:nvPr/>
        </p:nvSpPr>
        <p:spPr>
          <a:xfrm>
            <a:off x="15716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2" name="op4-3-title">
            <a:extLst>
              <a:ext uri="{FF2B5EF4-FFF2-40B4-BE49-F238E27FC236}">
                <a16:creationId xmlns:a16="http://schemas.microsoft.com/office/drawing/2014/main" id="{63772383-39F6-4823-B464-497C7121A616}"/>
              </a:ext>
            </a:extLst>
          </p:cNvPr>
          <p:cNvSpPr>
            <a:spLocks noGrp="1"/>
          </p:cNvSpPr>
          <p:nvPr/>
        </p:nvSpPr>
        <p:spPr>
          <a:xfrm>
            <a:off x="1971675" y="36163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3" name="op4-3-h">
            <a:extLst>
              <a:ext uri="{FF2B5EF4-FFF2-40B4-BE49-F238E27FC236}">
                <a16:creationId xmlns:a16="http://schemas.microsoft.com/office/drawing/2014/main" id="{24992CFB-F4B5-4787-B499-80D6A96B35F0}"/>
              </a:ext>
            </a:extLst>
          </p:cNvPr>
          <p:cNvSpPr>
            <a:spLocks noGrp="1"/>
          </p:cNvSpPr>
          <p:nvPr/>
        </p:nvSpPr>
        <p:spPr>
          <a:xfrm>
            <a:off x="55911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4" name="op4-3-left">
            <a:extLst>
              <a:ext uri="{FF2B5EF4-FFF2-40B4-BE49-F238E27FC236}">
                <a16:creationId xmlns:a16="http://schemas.microsoft.com/office/drawing/2014/main" id="{F53556CA-EF1D-4E6C-9EE1-90F3010CF164}"/>
              </a:ext>
            </a:extLst>
          </p:cNvPr>
          <p:cNvSpPr>
            <a:spLocks noGrp="1"/>
          </p:cNvSpPr>
          <p:nvPr/>
        </p:nvSpPr>
        <p:spPr>
          <a:xfrm>
            <a:off x="1743075" y="393065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4.000  (3)</a:t>
            </a:r>
          </a:p>
        </p:txBody>
      </p:sp>
      <p:sp>
        <p:nvSpPr>
          <p:cNvPr id="55" name="op4-4-horizontal">
            <a:extLst>
              <a:ext uri="{FF2B5EF4-FFF2-40B4-BE49-F238E27FC236}">
                <a16:creationId xmlns:a16="http://schemas.microsoft.com/office/drawing/2014/main" id="{0F21C3BB-1A8F-4A22-877F-28E9041B7081}"/>
              </a:ext>
            </a:extLst>
          </p:cNvPr>
          <p:cNvSpPr>
            <a:spLocks noGrp="1"/>
          </p:cNvSpPr>
          <p:nvPr/>
        </p:nvSpPr>
        <p:spPr>
          <a:xfrm>
            <a:off x="6429375" y="3902075"/>
            <a:ext cx="4019550" cy="0"/>
          </a:xfrm>
          <a:prstGeom prst="line">
            <a:avLst/>
          </a:prstGeom>
          <a:noFill/>
          <a:ln w="19050">
            <a:solidFill>
              <a:srgbClr val="102C4A"/>
            </a:solidFill>
            <a:prstDash val="solid"/>
          </a:ln>
        </p:spPr>
        <p:txBody>
          <a:bodyPr/>
          <a:lstStyle/>
          <a:p>
            <a:endParaRPr lang="es-ES"/>
          </a:p>
        </p:txBody>
      </p:sp>
      <p:sp>
        <p:nvSpPr>
          <p:cNvPr id="56" name="op4-4-vertical">
            <a:extLst>
              <a:ext uri="{FF2B5EF4-FFF2-40B4-BE49-F238E27FC236}">
                <a16:creationId xmlns:a16="http://schemas.microsoft.com/office/drawing/2014/main" id="{0A2A4418-20F7-407D-8E76-C778CD6EF825}"/>
              </a:ext>
            </a:extLst>
          </p:cNvPr>
          <p:cNvSpPr>
            <a:spLocks noGrp="1"/>
          </p:cNvSpPr>
          <p:nvPr/>
        </p:nvSpPr>
        <p:spPr>
          <a:xfrm>
            <a:off x="8439150" y="3902075"/>
            <a:ext cx="0" cy="739775"/>
          </a:xfrm>
          <a:prstGeom prst="line">
            <a:avLst/>
          </a:prstGeom>
          <a:noFill/>
          <a:ln w="19050">
            <a:solidFill>
              <a:srgbClr val="102C4A"/>
            </a:solidFill>
            <a:prstDash val="solid"/>
          </a:ln>
        </p:spPr>
        <p:txBody>
          <a:bodyPr/>
          <a:lstStyle/>
          <a:p>
            <a:endParaRPr lang="es-ES"/>
          </a:p>
        </p:txBody>
      </p:sp>
      <p:sp>
        <p:nvSpPr>
          <p:cNvPr id="57" name="op4-4-d">
            <a:extLst>
              <a:ext uri="{FF2B5EF4-FFF2-40B4-BE49-F238E27FC236}">
                <a16:creationId xmlns:a16="http://schemas.microsoft.com/office/drawing/2014/main" id="{55663609-ADC7-4DFC-9996-36F69431E0CB}"/>
              </a:ext>
            </a:extLst>
          </p:cNvPr>
          <p:cNvSpPr>
            <a:spLocks noGrp="1"/>
          </p:cNvSpPr>
          <p:nvPr/>
        </p:nvSpPr>
        <p:spPr>
          <a:xfrm>
            <a:off x="62579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op4-4-title">
            <a:extLst>
              <a:ext uri="{FF2B5EF4-FFF2-40B4-BE49-F238E27FC236}">
                <a16:creationId xmlns:a16="http://schemas.microsoft.com/office/drawing/2014/main" id="{DE2AC850-7120-48BF-B41E-B70A33887C09}"/>
              </a:ext>
            </a:extLst>
          </p:cNvPr>
          <p:cNvSpPr>
            <a:spLocks noGrp="1"/>
          </p:cNvSpPr>
          <p:nvPr/>
        </p:nvSpPr>
        <p:spPr>
          <a:xfrm>
            <a:off x="6657975" y="361632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9" name="op4-4-h">
            <a:extLst>
              <a:ext uri="{FF2B5EF4-FFF2-40B4-BE49-F238E27FC236}">
                <a16:creationId xmlns:a16="http://schemas.microsoft.com/office/drawing/2014/main" id="{714BB0E7-2C3C-4DD7-9BDC-D303277CFC8F}"/>
              </a:ext>
            </a:extLst>
          </p:cNvPr>
          <p:cNvSpPr>
            <a:spLocks noGrp="1"/>
          </p:cNvSpPr>
          <p:nvPr/>
        </p:nvSpPr>
        <p:spPr>
          <a:xfrm>
            <a:off x="102774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op4-4-right">
            <a:extLst>
              <a:ext uri="{FF2B5EF4-FFF2-40B4-BE49-F238E27FC236}">
                <a16:creationId xmlns:a16="http://schemas.microsoft.com/office/drawing/2014/main" id="{C506DCF5-7F56-466B-97F4-5EE4DC0D37AA}"/>
              </a:ext>
            </a:extLst>
          </p:cNvPr>
          <p:cNvSpPr>
            <a:spLocks noGrp="1"/>
          </p:cNvSpPr>
          <p:nvPr/>
        </p:nvSpPr>
        <p:spPr>
          <a:xfrm>
            <a:off x="8505825" y="393065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(2)  10.000</a:t>
            </a:r>
          </a:p>
        </p:txBody>
      </p:sp>
      <p:sp>
        <p:nvSpPr>
          <p:cNvPr id="61" name="op4-5-horizontal">
            <a:extLst>
              <a:ext uri="{FF2B5EF4-FFF2-40B4-BE49-F238E27FC236}">
                <a16:creationId xmlns:a16="http://schemas.microsoft.com/office/drawing/2014/main" id="{377E357B-64BF-478C-9F71-27992FB72F60}"/>
              </a:ext>
            </a:extLst>
          </p:cNvPr>
          <p:cNvSpPr>
            <a:spLocks noGrp="1"/>
          </p:cNvSpPr>
          <p:nvPr/>
        </p:nvSpPr>
        <p:spPr>
          <a:xfrm>
            <a:off x="1743075" y="4975225"/>
            <a:ext cx="4019550" cy="0"/>
          </a:xfrm>
          <a:prstGeom prst="line">
            <a:avLst/>
          </a:prstGeom>
          <a:noFill/>
          <a:ln w="19050">
            <a:solidFill>
              <a:srgbClr val="102C4A"/>
            </a:solidFill>
            <a:prstDash val="solid"/>
          </a:ln>
        </p:spPr>
        <p:txBody>
          <a:bodyPr/>
          <a:lstStyle/>
          <a:p>
            <a:endParaRPr lang="es-ES"/>
          </a:p>
        </p:txBody>
      </p:sp>
      <p:sp>
        <p:nvSpPr>
          <p:cNvPr id="62" name="op4-5-vertical">
            <a:extLst>
              <a:ext uri="{FF2B5EF4-FFF2-40B4-BE49-F238E27FC236}">
                <a16:creationId xmlns:a16="http://schemas.microsoft.com/office/drawing/2014/main" id="{229B1BCA-E6FD-46F0-8010-11E4AB161264}"/>
              </a:ext>
            </a:extLst>
          </p:cNvPr>
          <p:cNvSpPr>
            <a:spLocks noGrp="1"/>
          </p:cNvSpPr>
          <p:nvPr/>
        </p:nvSpPr>
        <p:spPr>
          <a:xfrm>
            <a:off x="3752850" y="4975225"/>
            <a:ext cx="0" cy="739775"/>
          </a:xfrm>
          <a:prstGeom prst="line">
            <a:avLst/>
          </a:prstGeom>
          <a:noFill/>
          <a:ln w="19050">
            <a:solidFill>
              <a:srgbClr val="102C4A"/>
            </a:solidFill>
            <a:prstDash val="solid"/>
          </a:ln>
        </p:spPr>
        <p:txBody>
          <a:bodyPr/>
          <a:lstStyle/>
          <a:p>
            <a:endParaRPr lang="es-ES"/>
          </a:p>
        </p:txBody>
      </p:sp>
      <p:sp>
        <p:nvSpPr>
          <p:cNvPr id="63" name="op4-5-d">
            <a:extLst>
              <a:ext uri="{FF2B5EF4-FFF2-40B4-BE49-F238E27FC236}">
                <a16:creationId xmlns:a16="http://schemas.microsoft.com/office/drawing/2014/main" id="{57CAF50A-AA8F-484A-8248-E9EFC9F6BDFF}"/>
              </a:ext>
            </a:extLst>
          </p:cNvPr>
          <p:cNvSpPr>
            <a:spLocks noGrp="1"/>
          </p:cNvSpPr>
          <p:nvPr/>
        </p:nvSpPr>
        <p:spPr>
          <a:xfrm>
            <a:off x="15716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4" name="op4-5-title">
            <a:extLst>
              <a:ext uri="{FF2B5EF4-FFF2-40B4-BE49-F238E27FC236}">
                <a16:creationId xmlns:a16="http://schemas.microsoft.com/office/drawing/2014/main" id="{94F4FA13-BDC1-4A56-A579-1558873BEAE1}"/>
              </a:ext>
            </a:extLst>
          </p:cNvPr>
          <p:cNvSpPr>
            <a:spLocks noGrp="1"/>
          </p:cNvSpPr>
          <p:nvPr/>
        </p:nvSpPr>
        <p:spPr>
          <a:xfrm>
            <a:off x="19716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5" name="op4-5-h">
            <a:extLst>
              <a:ext uri="{FF2B5EF4-FFF2-40B4-BE49-F238E27FC236}">
                <a16:creationId xmlns:a16="http://schemas.microsoft.com/office/drawing/2014/main" id="{3EB731D1-3F00-4EF7-A147-C8584BA6D8FD}"/>
              </a:ext>
            </a:extLst>
          </p:cNvPr>
          <p:cNvSpPr>
            <a:spLocks noGrp="1"/>
          </p:cNvSpPr>
          <p:nvPr/>
        </p:nvSpPr>
        <p:spPr>
          <a:xfrm>
            <a:off x="55911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6" name="op4-5-left">
            <a:extLst>
              <a:ext uri="{FF2B5EF4-FFF2-40B4-BE49-F238E27FC236}">
                <a16:creationId xmlns:a16="http://schemas.microsoft.com/office/drawing/2014/main" id="{5670AE28-9BC3-4CCD-858F-326BA34B02B3}"/>
              </a:ext>
            </a:extLst>
          </p:cNvPr>
          <p:cNvSpPr>
            <a:spLocks noGrp="1"/>
          </p:cNvSpPr>
          <p:nvPr/>
        </p:nvSpPr>
        <p:spPr>
          <a:xfrm>
            <a:off x="1743075" y="50038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6.000  (4)</a:t>
            </a:r>
          </a:p>
        </p:txBody>
      </p:sp>
      <p:sp>
        <p:nvSpPr>
          <p:cNvPr id="67" name="op4-6-horizontal">
            <a:extLst>
              <a:ext uri="{FF2B5EF4-FFF2-40B4-BE49-F238E27FC236}">
                <a16:creationId xmlns:a16="http://schemas.microsoft.com/office/drawing/2014/main" id="{7FE08595-6D92-4E85-86A0-CDA8F9BBBB87}"/>
              </a:ext>
            </a:extLst>
          </p:cNvPr>
          <p:cNvSpPr>
            <a:spLocks noGrp="1"/>
          </p:cNvSpPr>
          <p:nvPr/>
        </p:nvSpPr>
        <p:spPr>
          <a:xfrm>
            <a:off x="6429375" y="4975225"/>
            <a:ext cx="4019550" cy="0"/>
          </a:xfrm>
          <a:prstGeom prst="line">
            <a:avLst/>
          </a:prstGeom>
          <a:noFill/>
          <a:ln w="19050">
            <a:solidFill>
              <a:srgbClr val="102C4A"/>
            </a:solidFill>
            <a:prstDash val="solid"/>
          </a:ln>
        </p:spPr>
        <p:txBody>
          <a:bodyPr/>
          <a:lstStyle/>
          <a:p>
            <a:endParaRPr lang="es-ES"/>
          </a:p>
        </p:txBody>
      </p:sp>
      <p:sp>
        <p:nvSpPr>
          <p:cNvPr id="68" name="op4-6-vertical">
            <a:extLst>
              <a:ext uri="{FF2B5EF4-FFF2-40B4-BE49-F238E27FC236}">
                <a16:creationId xmlns:a16="http://schemas.microsoft.com/office/drawing/2014/main" id="{491674D3-580A-4510-A50C-B6953C074D8F}"/>
              </a:ext>
            </a:extLst>
          </p:cNvPr>
          <p:cNvSpPr>
            <a:spLocks noGrp="1"/>
          </p:cNvSpPr>
          <p:nvPr/>
        </p:nvSpPr>
        <p:spPr>
          <a:xfrm>
            <a:off x="8439150" y="4975225"/>
            <a:ext cx="0" cy="739775"/>
          </a:xfrm>
          <a:prstGeom prst="line">
            <a:avLst/>
          </a:prstGeom>
          <a:noFill/>
          <a:ln w="19050">
            <a:solidFill>
              <a:srgbClr val="102C4A"/>
            </a:solidFill>
            <a:prstDash val="solid"/>
          </a:ln>
        </p:spPr>
        <p:txBody>
          <a:bodyPr/>
          <a:lstStyle/>
          <a:p>
            <a:endParaRPr lang="es-ES"/>
          </a:p>
        </p:txBody>
      </p:sp>
      <p:sp>
        <p:nvSpPr>
          <p:cNvPr id="69" name="op4-6-d">
            <a:extLst>
              <a:ext uri="{FF2B5EF4-FFF2-40B4-BE49-F238E27FC236}">
                <a16:creationId xmlns:a16="http://schemas.microsoft.com/office/drawing/2014/main" id="{47937B95-6D61-4918-B844-913D6289E9BF}"/>
              </a:ext>
            </a:extLst>
          </p:cNvPr>
          <p:cNvSpPr>
            <a:spLocks noGrp="1"/>
          </p:cNvSpPr>
          <p:nvPr/>
        </p:nvSpPr>
        <p:spPr>
          <a:xfrm>
            <a:off x="62579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70" name="op4-6-title">
            <a:extLst>
              <a:ext uri="{FF2B5EF4-FFF2-40B4-BE49-F238E27FC236}">
                <a16:creationId xmlns:a16="http://schemas.microsoft.com/office/drawing/2014/main" id="{23442043-40EB-4CEA-88EA-8FD5DF449036}"/>
              </a:ext>
            </a:extLst>
          </p:cNvPr>
          <p:cNvSpPr>
            <a:spLocks noGrp="1"/>
          </p:cNvSpPr>
          <p:nvPr/>
        </p:nvSpPr>
        <p:spPr>
          <a:xfrm>
            <a:off x="66579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71" name="op4-6-h">
            <a:extLst>
              <a:ext uri="{FF2B5EF4-FFF2-40B4-BE49-F238E27FC236}">
                <a16:creationId xmlns:a16="http://schemas.microsoft.com/office/drawing/2014/main" id="{B6569542-064E-4AE8-9181-1301C6C92368}"/>
              </a:ext>
            </a:extLst>
          </p:cNvPr>
          <p:cNvSpPr>
            <a:spLocks noGrp="1"/>
          </p:cNvSpPr>
          <p:nvPr/>
        </p:nvSpPr>
        <p:spPr>
          <a:xfrm>
            <a:off x="102774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72" name="op4-6-right">
            <a:extLst>
              <a:ext uri="{FF2B5EF4-FFF2-40B4-BE49-F238E27FC236}">
                <a16:creationId xmlns:a16="http://schemas.microsoft.com/office/drawing/2014/main" id="{67DAFEAD-B90E-4C01-B922-C2DC11430C84}"/>
              </a:ext>
            </a:extLst>
          </p:cNvPr>
          <p:cNvSpPr>
            <a:spLocks noGrp="1"/>
          </p:cNvSpPr>
          <p:nvPr/>
        </p:nvSpPr>
        <p:spPr>
          <a:xfrm>
            <a:off x="8505825" y="50038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(4)  6.000</a:t>
            </a:r>
          </a:p>
        </p:txBody>
      </p:sp>
    </p:spTree>
    <p:extLst>
      <p:ext uri="{BB962C8B-B14F-4D97-AF65-F5344CB8AC3E}">
        <p14:creationId xmlns:p14="http://schemas.microsoft.com/office/powerpoint/2010/main" val="879069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3 · OPERACIÓN 5</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19</a:t>
            </a:r>
          </a:p>
        </p:txBody>
      </p:sp>
      <p:pic>
        <p:nvPicPr>
          <p:cNvPr id="79" name="Imagen 78"/>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PROVEEDORES DISMINUYE EN EL DEBE · BANCOS DISMINUYE EN EL HABER</a:t>
            </a:r>
          </a:p>
        </p:txBody>
      </p:sp>
      <p:sp>
        <p:nvSpPr>
          <p:cNvPr id="34" name="op5-statement">
            <a:extLst>
              <a:ext uri="{FF2B5EF4-FFF2-40B4-BE49-F238E27FC236}">
                <a16:creationId xmlns:a16="http://schemas.microsoft.com/office/drawing/2014/main" id="{CA5AE5EB-1D01-4092-983D-0B3809FD4CF9}"/>
              </a:ext>
            </a:extLst>
          </p:cNvPr>
          <p:cNvSpPr>
            <a:spLocks noGrp="1"/>
          </p:cNvSpPr>
          <p:nvPr/>
        </p:nvSpPr>
        <p:spPr>
          <a:xfrm>
            <a:off x="1666875" y="1581150"/>
            <a:ext cx="8858250" cy="590550"/>
          </a:xfrm>
          <a:prstGeom prst="rect">
            <a:avLst/>
          </a:prstGeom>
          <a:noFill/>
          <a:ln w="0">
            <a:noFill/>
            <a:prstDash val="solid"/>
          </a:ln>
        </p:spPr>
        <p:txBody>
          <a:bodyPr lIns="76200" tIns="38100" rIns="76200" bIns="38100" anchor="ctr">
            <a:normAutofit/>
          </a:bodyPr>
          <a:lstStyle/>
          <a:p>
            <a:pPr algn="l">
              <a:buNone/>
              <a:defRPr sz="1350">
                <a:solidFill>
                  <a:srgbClr val="111820"/>
                </a:solidFill>
                <a:latin typeface="Calibri"/>
                <a:ea typeface="Calibri"/>
                <a:cs typeface="Calibri"/>
              </a:defRPr>
            </a:pPr>
            <a:r>
              <a:rPr sz="1350">
                <a:solidFill>
                  <a:srgbClr val="111820"/>
                </a:solidFill>
                <a:latin typeface="Calibri"/>
                <a:ea typeface="Calibri"/>
                <a:cs typeface="Calibri"/>
              </a:rPr>
              <a:t>Paga 3.000,00 € al proveedor del punto anterior mediante transferencia bancaria.</a:t>
            </a:r>
          </a:p>
        </p:txBody>
      </p:sp>
      <p:sp>
        <p:nvSpPr>
          <p:cNvPr id="35" name="op5-accounts">
            <a:extLst>
              <a:ext uri="{FF2B5EF4-FFF2-40B4-BE49-F238E27FC236}">
                <a16:creationId xmlns:a16="http://schemas.microsoft.com/office/drawing/2014/main" id="{C78E2312-575E-4DDC-9F7C-F6D00B223BA9}"/>
              </a:ext>
            </a:extLst>
          </p:cNvPr>
          <p:cNvSpPr>
            <a:spLocks noGrp="1"/>
          </p:cNvSpPr>
          <p:nvPr/>
        </p:nvSpPr>
        <p:spPr>
          <a:xfrm>
            <a:off x="1666875" y="2171700"/>
            <a:ext cx="8858250" cy="323850"/>
          </a:xfrm>
          <a:prstGeom prst="rect">
            <a:avLst/>
          </a:prstGeom>
          <a:noFill/>
          <a:ln w="0">
            <a:noFill/>
            <a:prstDash val="solid"/>
          </a:ln>
        </p:spPr>
        <p:txBody>
          <a:bodyPr lIns="47625" tIns="19050" rIns="47625"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CUENTAS QUE INTERVIENEN: PROVEEDORES · BANCOS</a:t>
            </a:r>
          </a:p>
        </p:txBody>
      </p:sp>
      <p:sp>
        <p:nvSpPr>
          <p:cNvPr id="36" name="op5-1-horizontal">
            <a:extLst>
              <a:ext uri="{FF2B5EF4-FFF2-40B4-BE49-F238E27FC236}">
                <a16:creationId xmlns:a16="http://schemas.microsoft.com/office/drawing/2014/main" id="{03A5C229-B467-42D3-BB3F-98D648FBE173}"/>
              </a:ext>
            </a:extLst>
          </p:cNvPr>
          <p:cNvSpPr>
            <a:spLocks noGrp="1"/>
          </p:cNvSpPr>
          <p:nvPr/>
        </p:nvSpPr>
        <p:spPr>
          <a:xfrm>
            <a:off x="1743075" y="2828925"/>
            <a:ext cx="4019550" cy="0"/>
          </a:xfrm>
          <a:prstGeom prst="line">
            <a:avLst/>
          </a:prstGeom>
          <a:noFill/>
          <a:ln w="19050">
            <a:solidFill>
              <a:srgbClr val="102C4A"/>
            </a:solidFill>
            <a:prstDash val="solid"/>
          </a:ln>
        </p:spPr>
        <p:txBody>
          <a:bodyPr/>
          <a:lstStyle/>
          <a:p>
            <a:endParaRPr lang="es-ES"/>
          </a:p>
        </p:txBody>
      </p:sp>
      <p:sp>
        <p:nvSpPr>
          <p:cNvPr id="37" name="op5-1-vertical">
            <a:extLst>
              <a:ext uri="{FF2B5EF4-FFF2-40B4-BE49-F238E27FC236}">
                <a16:creationId xmlns:a16="http://schemas.microsoft.com/office/drawing/2014/main" id="{1BA56B3C-4B08-4E1C-83F4-C54957D09987}"/>
              </a:ext>
            </a:extLst>
          </p:cNvPr>
          <p:cNvSpPr>
            <a:spLocks noGrp="1"/>
          </p:cNvSpPr>
          <p:nvPr/>
        </p:nvSpPr>
        <p:spPr>
          <a:xfrm>
            <a:off x="3752850" y="2828925"/>
            <a:ext cx="0" cy="739775"/>
          </a:xfrm>
          <a:prstGeom prst="line">
            <a:avLst/>
          </a:prstGeom>
          <a:noFill/>
          <a:ln w="19050">
            <a:solidFill>
              <a:srgbClr val="102C4A"/>
            </a:solidFill>
            <a:prstDash val="solid"/>
          </a:ln>
        </p:spPr>
        <p:txBody>
          <a:bodyPr/>
          <a:lstStyle/>
          <a:p>
            <a:endParaRPr lang="es-ES"/>
          </a:p>
        </p:txBody>
      </p:sp>
      <p:sp>
        <p:nvSpPr>
          <p:cNvPr id="38" name="op5-1-d">
            <a:extLst>
              <a:ext uri="{FF2B5EF4-FFF2-40B4-BE49-F238E27FC236}">
                <a16:creationId xmlns:a16="http://schemas.microsoft.com/office/drawing/2014/main" id="{D20C293D-42CB-40EB-AB9B-201166760523}"/>
              </a:ext>
            </a:extLst>
          </p:cNvPr>
          <p:cNvSpPr>
            <a:spLocks noGrp="1"/>
          </p:cNvSpPr>
          <p:nvPr/>
        </p:nvSpPr>
        <p:spPr>
          <a:xfrm>
            <a:off x="15716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9" name="op5-1-title">
            <a:extLst>
              <a:ext uri="{FF2B5EF4-FFF2-40B4-BE49-F238E27FC236}">
                <a16:creationId xmlns:a16="http://schemas.microsoft.com/office/drawing/2014/main" id="{D0D2426F-509E-434A-92B0-0A658C5636E9}"/>
              </a:ext>
            </a:extLst>
          </p:cNvPr>
          <p:cNvSpPr>
            <a:spLocks noGrp="1"/>
          </p:cNvSpPr>
          <p:nvPr/>
        </p:nvSpPr>
        <p:spPr>
          <a:xfrm>
            <a:off x="19716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40" name="op5-1-h">
            <a:extLst>
              <a:ext uri="{FF2B5EF4-FFF2-40B4-BE49-F238E27FC236}">
                <a16:creationId xmlns:a16="http://schemas.microsoft.com/office/drawing/2014/main" id="{F262261E-F09E-48EF-B7F5-0B140C7C4AA3}"/>
              </a:ext>
            </a:extLst>
          </p:cNvPr>
          <p:cNvSpPr>
            <a:spLocks noGrp="1"/>
          </p:cNvSpPr>
          <p:nvPr/>
        </p:nvSpPr>
        <p:spPr>
          <a:xfrm>
            <a:off x="55911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1" name="op5-1-left">
            <a:extLst>
              <a:ext uri="{FF2B5EF4-FFF2-40B4-BE49-F238E27FC236}">
                <a16:creationId xmlns:a16="http://schemas.microsoft.com/office/drawing/2014/main" id="{D389ED66-E0E8-4A41-868A-A350293624D5}"/>
              </a:ext>
            </a:extLst>
          </p:cNvPr>
          <p:cNvSpPr>
            <a:spLocks noGrp="1"/>
          </p:cNvSpPr>
          <p:nvPr/>
        </p:nvSpPr>
        <p:spPr>
          <a:xfrm>
            <a:off x="1743075" y="28575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  (1)</a:t>
            </a:r>
          </a:p>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10.000  (2)</a:t>
            </a:r>
          </a:p>
        </p:txBody>
      </p:sp>
      <p:sp>
        <p:nvSpPr>
          <p:cNvPr id="42" name="op5-1-right">
            <a:extLst>
              <a:ext uri="{FF2B5EF4-FFF2-40B4-BE49-F238E27FC236}">
                <a16:creationId xmlns:a16="http://schemas.microsoft.com/office/drawing/2014/main" id="{1EE91883-8097-4DA4-B1C9-A625BDDE9378}"/>
              </a:ext>
            </a:extLst>
          </p:cNvPr>
          <p:cNvSpPr>
            <a:spLocks noGrp="1"/>
          </p:cNvSpPr>
          <p:nvPr/>
        </p:nvSpPr>
        <p:spPr>
          <a:xfrm>
            <a:off x="38195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(3)  4.000</a:t>
            </a:r>
          </a:p>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(5)  3.000</a:t>
            </a:r>
          </a:p>
        </p:txBody>
      </p:sp>
      <p:sp>
        <p:nvSpPr>
          <p:cNvPr id="43" name="op5-2-horizontal">
            <a:extLst>
              <a:ext uri="{FF2B5EF4-FFF2-40B4-BE49-F238E27FC236}">
                <a16:creationId xmlns:a16="http://schemas.microsoft.com/office/drawing/2014/main" id="{FEC659A1-7147-406C-BB18-753A1AF7AEDB}"/>
              </a:ext>
            </a:extLst>
          </p:cNvPr>
          <p:cNvSpPr>
            <a:spLocks noGrp="1"/>
          </p:cNvSpPr>
          <p:nvPr/>
        </p:nvSpPr>
        <p:spPr>
          <a:xfrm>
            <a:off x="6429375" y="2828925"/>
            <a:ext cx="4019550" cy="0"/>
          </a:xfrm>
          <a:prstGeom prst="line">
            <a:avLst/>
          </a:prstGeom>
          <a:noFill/>
          <a:ln w="19050">
            <a:solidFill>
              <a:srgbClr val="102C4A"/>
            </a:solidFill>
            <a:prstDash val="solid"/>
          </a:ln>
        </p:spPr>
        <p:txBody>
          <a:bodyPr/>
          <a:lstStyle/>
          <a:p>
            <a:endParaRPr lang="es-ES"/>
          </a:p>
        </p:txBody>
      </p:sp>
      <p:sp>
        <p:nvSpPr>
          <p:cNvPr id="44" name="op5-2-vertical">
            <a:extLst>
              <a:ext uri="{FF2B5EF4-FFF2-40B4-BE49-F238E27FC236}">
                <a16:creationId xmlns:a16="http://schemas.microsoft.com/office/drawing/2014/main" id="{2F78C288-3783-4F8C-A666-C29EC0E4C2AE}"/>
              </a:ext>
            </a:extLst>
          </p:cNvPr>
          <p:cNvSpPr>
            <a:spLocks noGrp="1"/>
          </p:cNvSpPr>
          <p:nvPr/>
        </p:nvSpPr>
        <p:spPr>
          <a:xfrm>
            <a:off x="8439150" y="2828925"/>
            <a:ext cx="0" cy="739775"/>
          </a:xfrm>
          <a:prstGeom prst="line">
            <a:avLst/>
          </a:prstGeom>
          <a:noFill/>
          <a:ln w="19050">
            <a:solidFill>
              <a:srgbClr val="102C4A"/>
            </a:solidFill>
            <a:prstDash val="solid"/>
          </a:ln>
        </p:spPr>
        <p:txBody>
          <a:bodyPr/>
          <a:lstStyle/>
          <a:p>
            <a:endParaRPr lang="es-ES"/>
          </a:p>
        </p:txBody>
      </p:sp>
      <p:sp>
        <p:nvSpPr>
          <p:cNvPr id="45" name="op5-2-d">
            <a:extLst>
              <a:ext uri="{FF2B5EF4-FFF2-40B4-BE49-F238E27FC236}">
                <a16:creationId xmlns:a16="http://schemas.microsoft.com/office/drawing/2014/main" id="{EC234E76-4284-4536-97FB-B48358281C22}"/>
              </a:ext>
            </a:extLst>
          </p:cNvPr>
          <p:cNvSpPr>
            <a:spLocks noGrp="1"/>
          </p:cNvSpPr>
          <p:nvPr/>
        </p:nvSpPr>
        <p:spPr>
          <a:xfrm>
            <a:off x="625792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6" name="op5-2-title">
            <a:extLst>
              <a:ext uri="{FF2B5EF4-FFF2-40B4-BE49-F238E27FC236}">
                <a16:creationId xmlns:a16="http://schemas.microsoft.com/office/drawing/2014/main" id="{08FD94A1-7143-4E75-926A-685C10122307}"/>
              </a:ext>
            </a:extLst>
          </p:cNvPr>
          <p:cNvSpPr>
            <a:spLocks noGrp="1"/>
          </p:cNvSpPr>
          <p:nvPr/>
        </p:nvSpPr>
        <p:spPr>
          <a:xfrm>
            <a:off x="6657975" y="25431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7" name="op5-2-h">
            <a:extLst>
              <a:ext uri="{FF2B5EF4-FFF2-40B4-BE49-F238E27FC236}">
                <a16:creationId xmlns:a16="http://schemas.microsoft.com/office/drawing/2014/main" id="{6A400280-7047-461C-8BE6-0A8DE2216491}"/>
              </a:ext>
            </a:extLst>
          </p:cNvPr>
          <p:cNvSpPr>
            <a:spLocks noGrp="1"/>
          </p:cNvSpPr>
          <p:nvPr/>
        </p:nvSpPr>
        <p:spPr>
          <a:xfrm>
            <a:off x="10277475" y="25812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8" name="op5-2-right">
            <a:extLst>
              <a:ext uri="{FF2B5EF4-FFF2-40B4-BE49-F238E27FC236}">
                <a16:creationId xmlns:a16="http://schemas.microsoft.com/office/drawing/2014/main" id="{8E42AAD5-AE23-4D77-8953-97457C21F6D3}"/>
              </a:ext>
            </a:extLst>
          </p:cNvPr>
          <p:cNvSpPr>
            <a:spLocks noGrp="1"/>
          </p:cNvSpPr>
          <p:nvPr/>
        </p:nvSpPr>
        <p:spPr>
          <a:xfrm>
            <a:off x="8505825" y="28575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(1)  1.000</a:t>
            </a:r>
          </a:p>
        </p:txBody>
      </p:sp>
      <p:sp>
        <p:nvSpPr>
          <p:cNvPr id="49" name="op5-3-horizontal">
            <a:extLst>
              <a:ext uri="{FF2B5EF4-FFF2-40B4-BE49-F238E27FC236}">
                <a16:creationId xmlns:a16="http://schemas.microsoft.com/office/drawing/2014/main" id="{D471B067-4FD8-4B78-9677-98984AEBA051}"/>
              </a:ext>
            </a:extLst>
          </p:cNvPr>
          <p:cNvSpPr>
            <a:spLocks noGrp="1"/>
          </p:cNvSpPr>
          <p:nvPr/>
        </p:nvSpPr>
        <p:spPr>
          <a:xfrm>
            <a:off x="1743075" y="3902075"/>
            <a:ext cx="4019550" cy="0"/>
          </a:xfrm>
          <a:prstGeom prst="line">
            <a:avLst/>
          </a:prstGeom>
          <a:noFill/>
          <a:ln w="19050">
            <a:solidFill>
              <a:srgbClr val="102C4A"/>
            </a:solidFill>
            <a:prstDash val="solid"/>
          </a:ln>
        </p:spPr>
        <p:txBody>
          <a:bodyPr/>
          <a:lstStyle/>
          <a:p>
            <a:endParaRPr lang="es-ES"/>
          </a:p>
        </p:txBody>
      </p:sp>
      <p:sp>
        <p:nvSpPr>
          <p:cNvPr id="50" name="op5-3-vertical">
            <a:extLst>
              <a:ext uri="{FF2B5EF4-FFF2-40B4-BE49-F238E27FC236}">
                <a16:creationId xmlns:a16="http://schemas.microsoft.com/office/drawing/2014/main" id="{61EF09AB-2B00-4140-88C7-51D14ED38B06}"/>
              </a:ext>
            </a:extLst>
          </p:cNvPr>
          <p:cNvSpPr>
            <a:spLocks noGrp="1"/>
          </p:cNvSpPr>
          <p:nvPr/>
        </p:nvSpPr>
        <p:spPr>
          <a:xfrm>
            <a:off x="3752850" y="3902075"/>
            <a:ext cx="0" cy="739775"/>
          </a:xfrm>
          <a:prstGeom prst="line">
            <a:avLst/>
          </a:prstGeom>
          <a:noFill/>
          <a:ln w="19050">
            <a:solidFill>
              <a:srgbClr val="102C4A"/>
            </a:solidFill>
            <a:prstDash val="solid"/>
          </a:ln>
        </p:spPr>
        <p:txBody>
          <a:bodyPr/>
          <a:lstStyle/>
          <a:p>
            <a:endParaRPr lang="es-ES"/>
          </a:p>
        </p:txBody>
      </p:sp>
      <p:sp>
        <p:nvSpPr>
          <p:cNvPr id="51" name="op5-3-d">
            <a:extLst>
              <a:ext uri="{FF2B5EF4-FFF2-40B4-BE49-F238E27FC236}">
                <a16:creationId xmlns:a16="http://schemas.microsoft.com/office/drawing/2014/main" id="{79C3FCD4-30BB-4983-9749-F80390DEBAAB}"/>
              </a:ext>
            </a:extLst>
          </p:cNvPr>
          <p:cNvSpPr>
            <a:spLocks noGrp="1"/>
          </p:cNvSpPr>
          <p:nvPr/>
        </p:nvSpPr>
        <p:spPr>
          <a:xfrm>
            <a:off x="15716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2" name="op5-3-title">
            <a:extLst>
              <a:ext uri="{FF2B5EF4-FFF2-40B4-BE49-F238E27FC236}">
                <a16:creationId xmlns:a16="http://schemas.microsoft.com/office/drawing/2014/main" id="{028F2D32-5AFE-44A3-BE83-2DDFC69852A1}"/>
              </a:ext>
            </a:extLst>
          </p:cNvPr>
          <p:cNvSpPr>
            <a:spLocks noGrp="1"/>
          </p:cNvSpPr>
          <p:nvPr/>
        </p:nvSpPr>
        <p:spPr>
          <a:xfrm>
            <a:off x="1971675" y="36163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3" name="op5-3-h">
            <a:extLst>
              <a:ext uri="{FF2B5EF4-FFF2-40B4-BE49-F238E27FC236}">
                <a16:creationId xmlns:a16="http://schemas.microsoft.com/office/drawing/2014/main" id="{52BE285E-9CEB-421D-8A31-87CBF8E21BE9}"/>
              </a:ext>
            </a:extLst>
          </p:cNvPr>
          <p:cNvSpPr>
            <a:spLocks noGrp="1"/>
          </p:cNvSpPr>
          <p:nvPr/>
        </p:nvSpPr>
        <p:spPr>
          <a:xfrm>
            <a:off x="55911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4" name="op5-3-left">
            <a:extLst>
              <a:ext uri="{FF2B5EF4-FFF2-40B4-BE49-F238E27FC236}">
                <a16:creationId xmlns:a16="http://schemas.microsoft.com/office/drawing/2014/main" id="{944BC5F5-53D5-41F7-8AE6-FD2BB07020A4}"/>
              </a:ext>
            </a:extLst>
          </p:cNvPr>
          <p:cNvSpPr>
            <a:spLocks noGrp="1"/>
          </p:cNvSpPr>
          <p:nvPr/>
        </p:nvSpPr>
        <p:spPr>
          <a:xfrm>
            <a:off x="1743075" y="393065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4.000  (3)</a:t>
            </a:r>
          </a:p>
        </p:txBody>
      </p:sp>
      <p:sp>
        <p:nvSpPr>
          <p:cNvPr id="55" name="op5-4-horizontal">
            <a:extLst>
              <a:ext uri="{FF2B5EF4-FFF2-40B4-BE49-F238E27FC236}">
                <a16:creationId xmlns:a16="http://schemas.microsoft.com/office/drawing/2014/main" id="{B73E5B44-A112-4614-89EA-3C2559996316}"/>
              </a:ext>
            </a:extLst>
          </p:cNvPr>
          <p:cNvSpPr>
            <a:spLocks noGrp="1"/>
          </p:cNvSpPr>
          <p:nvPr/>
        </p:nvSpPr>
        <p:spPr>
          <a:xfrm>
            <a:off x="6429375" y="3902075"/>
            <a:ext cx="4019550" cy="0"/>
          </a:xfrm>
          <a:prstGeom prst="line">
            <a:avLst/>
          </a:prstGeom>
          <a:noFill/>
          <a:ln w="19050">
            <a:solidFill>
              <a:srgbClr val="102C4A"/>
            </a:solidFill>
            <a:prstDash val="solid"/>
          </a:ln>
        </p:spPr>
        <p:txBody>
          <a:bodyPr/>
          <a:lstStyle/>
          <a:p>
            <a:endParaRPr lang="es-ES"/>
          </a:p>
        </p:txBody>
      </p:sp>
      <p:sp>
        <p:nvSpPr>
          <p:cNvPr id="56" name="op5-4-vertical">
            <a:extLst>
              <a:ext uri="{FF2B5EF4-FFF2-40B4-BE49-F238E27FC236}">
                <a16:creationId xmlns:a16="http://schemas.microsoft.com/office/drawing/2014/main" id="{B3B57FAB-1DC3-486E-BFF3-17620DDC596C}"/>
              </a:ext>
            </a:extLst>
          </p:cNvPr>
          <p:cNvSpPr>
            <a:spLocks noGrp="1"/>
          </p:cNvSpPr>
          <p:nvPr/>
        </p:nvSpPr>
        <p:spPr>
          <a:xfrm>
            <a:off x="8439150" y="3902075"/>
            <a:ext cx="0" cy="739775"/>
          </a:xfrm>
          <a:prstGeom prst="line">
            <a:avLst/>
          </a:prstGeom>
          <a:noFill/>
          <a:ln w="19050">
            <a:solidFill>
              <a:srgbClr val="102C4A"/>
            </a:solidFill>
            <a:prstDash val="solid"/>
          </a:ln>
        </p:spPr>
        <p:txBody>
          <a:bodyPr/>
          <a:lstStyle/>
          <a:p>
            <a:endParaRPr lang="es-ES"/>
          </a:p>
        </p:txBody>
      </p:sp>
      <p:sp>
        <p:nvSpPr>
          <p:cNvPr id="57" name="op5-4-d">
            <a:extLst>
              <a:ext uri="{FF2B5EF4-FFF2-40B4-BE49-F238E27FC236}">
                <a16:creationId xmlns:a16="http://schemas.microsoft.com/office/drawing/2014/main" id="{90CF18D1-0F12-462F-99DC-ED7B7AEC8276}"/>
              </a:ext>
            </a:extLst>
          </p:cNvPr>
          <p:cNvSpPr>
            <a:spLocks noGrp="1"/>
          </p:cNvSpPr>
          <p:nvPr/>
        </p:nvSpPr>
        <p:spPr>
          <a:xfrm>
            <a:off x="625792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8" name="op5-4-title">
            <a:extLst>
              <a:ext uri="{FF2B5EF4-FFF2-40B4-BE49-F238E27FC236}">
                <a16:creationId xmlns:a16="http://schemas.microsoft.com/office/drawing/2014/main" id="{5106B500-403B-4742-997F-DA6638DF80D0}"/>
              </a:ext>
            </a:extLst>
          </p:cNvPr>
          <p:cNvSpPr>
            <a:spLocks noGrp="1"/>
          </p:cNvSpPr>
          <p:nvPr/>
        </p:nvSpPr>
        <p:spPr>
          <a:xfrm>
            <a:off x="6657975" y="3616325"/>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9" name="op5-4-h">
            <a:extLst>
              <a:ext uri="{FF2B5EF4-FFF2-40B4-BE49-F238E27FC236}">
                <a16:creationId xmlns:a16="http://schemas.microsoft.com/office/drawing/2014/main" id="{71FD13B7-F3B7-4728-AA19-D017EEF85478}"/>
              </a:ext>
            </a:extLst>
          </p:cNvPr>
          <p:cNvSpPr>
            <a:spLocks noGrp="1"/>
          </p:cNvSpPr>
          <p:nvPr/>
        </p:nvSpPr>
        <p:spPr>
          <a:xfrm>
            <a:off x="10277475" y="36544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0" name="op5-4-right">
            <a:extLst>
              <a:ext uri="{FF2B5EF4-FFF2-40B4-BE49-F238E27FC236}">
                <a16:creationId xmlns:a16="http://schemas.microsoft.com/office/drawing/2014/main" id="{525634F9-97D4-4D67-B194-00B4C549294C}"/>
              </a:ext>
            </a:extLst>
          </p:cNvPr>
          <p:cNvSpPr>
            <a:spLocks noGrp="1"/>
          </p:cNvSpPr>
          <p:nvPr/>
        </p:nvSpPr>
        <p:spPr>
          <a:xfrm>
            <a:off x="8505825" y="393065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(2)  10.000</a:t>
            </a:r>
          </a:p>
        </p:txBody>
      </p:sp>
      <p:sp>
        <p:nvSpPr>
          <p:cNvPr id="61" name="op5-5-horizontal">
            <a:extLst>
              <a:ext uri="{FF2B5EF4-FFF2-40B4-BE49-F238E27FC236}">
                <a16:creationId xmlns:a16="http://schemas.microsoft.com/office/drawing/2014/main" id="{291D0E28-8315-4898-BF99-95E92A5367A6}"/>
              </a:ext>
            </a:extLst>
          </p:cNvPr>
          <p:cNvSpPr>
            <a:spLocks noGrp="1"/>
          </p:cNvSpPr>
          <p:nvPr/>
        </p:nvSpPr>
        <p:spPr>
          <a:xfrm>
            <a:off x="1743075" y="4975225"/>
            <a:ext cx="4019550" cy="0"/>
          </a:xfrm>
          <a:prstGeom prst="line">
            <a:avLst/>
          </a:prstGeom>
          <a:noFill/>
          <a:ln w="19050">
            <a:solidFill>
              <a:srgbClr val="102C4A"/>
            </a:solidFill>
            <a:prstDash val="solid"/>
          </a:ln>
        </p:spPr>
        <p:txBody>
          <a:bodyPr/>
          <a:lstStyle/>
          <a:p>
            <a:endParaRPr lang="es-ES"/>
          </a:p>
        </p:txBody>
      </p:sp>
      <p:sp>
        <p:nvSpPr>
          <p:cNvPr id="62" name="op5-5-vertical">
            <a:extLst>
              <a:ext uri="{FF2B5EF4-FFF2-40B4-BE49-F238E27FC236}">
                <a16:creationId xmlns:a16="http://schemas.microsoft.com/office/drawing/2014/main" id="{500D9561-0659-417B-A35E-649BE0E6A2C1}"/>
              </a:ext>
            </a:extLst>
          </p:cNvPr>
          <p:cNvSpPr>
            <a:spLocks noGrp="1"/>
          </p:cNvSpPr>
          <p:nvPr/>
        </p:nvSpPr>
        <p:spPr>
          <a:xfrm>
            <a:off x="3752850" y="4975225"/>
            <a:ext cx="0" cy="739775"/>
          </a:xfrm>
          <a:prstGeom prst="line">
            <a:avLst/>
          </a:prstGeom>
          <a:noFill/>
          <a:ln w="19050">
            <a:solidFill>
              <a:srgbClr val="102C4A"/>
            </a:solidFill>
            <a:prstDash val="solid"/>
          </a:ln>
        </p:spPr>
        <p:txBody>
          <a:bodyPr/>
          <a:lstStyle/>
          <a:p>
            <a:endParaRPr lang="es-ES"/>
          </a:p>
        </p:txBody>
      </p:sp>
      <p:sp>
        <p:nvSpPr>
          <p:cNvPr id="63" name="op5-5-d">
            <a:extLst>
              <a:ext uri="{FF2B5EF4-FFF2-40B4-BE49-F238E27FC236}">
                <a16:creationId xmlns:a16="http://schemas.microsoft.com/office/drawing/2014/main" id="{CE1A76C0-D5FD-441E-8220-A62F325AE555}"/>
              </a:ext>
            </a:extLst>
          </p:cNvPr>
          <p:cNvSpPr>
            <a:spLocks noGrp="1"/>
          </p:cNvSpPr>
          <p:nvPr/>
        </p:nvSpPr>
        <p:spPr>
          <a:xfrm>
            <a:off x="15716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4" name="op5-5-title">
            <a:extLst>
              <a:ext uri="{FF2B5EF4-FFF2-40B4-BE49-F238E27FC236}">
                <a16:creationId xmlns:a16="http://schemas.microsoft.com/office/drawing/2014/main" id="{E088A2B3-5773-45AD-905B-ED4BD35EAFF3}"/>
              </a:ext>
            </a:extLst>
          </p:cNvPr>
          <p:cNvSpPr>
            <a:spLocks noGrp="1"/>
          </p:cNvSpPr>
          <p:nvPr/>
        </p:nvSpPr>
        <p:spPr>
          <a:xfrm>
            <a:off x="19716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5" name="op5-5-h">
            <a:extLst>
              <a:ext uri="{FF2B5EF4-FFF2-40B4-BE49-F238E27FC236}">
                <a16:creationId xmlns:a16="http://schemas.microsoft.com/office/drawing/2014/main" id="{EA416E01-49E3-4837-A4E1-2F335F575000}"/>
              </a:ext>
            </a:extLst>
          </p:cNvPr>
          <p:cNvSpPr>
            <a:spLocks noGrp="1"/>
          </p:cNvSpPr>
          <p:nvPr/>
        </p:nvSpPr>
        <p:spPr>
          <a:xfrm>
            <a:off x="55911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6" name="op5-5-left">
            <a:extLst>
              <a:ext uri="{FF2B5EF4-FFF2-40B4-BE49-F238E27FC236}">
                <a16:creationId xmlns:a16="http://schemas.microsoft.com/office/drawing/2014/main" id="{99D66208-10B4-40AE-B808-DDB7B879D7A1}"/>
              </a:ext>
            </a:extLst>
          </p:cNvPr>
          <p:cNvSpPr>
            <a:spLocks noGrp="1"/>
          </p:cNvSpPr>
          <p:nvPr/>
        </p:nvSpPr>
        <p:spPr>
          <a:xfrm>
            <a:off x="1743075" y="50038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6.000  (4)</a:t>
            </a:r>
          </a:p>
        </p:txBody>
      </p:sp>
      <p:sp>
        <p:nvSpPr>
          <p:cNvPr id="67" name="op5-6-horizontal">
            <a:extLst>
              <a:ext uri="{FF2B5EF4-FFF2-40B4-BE49-F238E27FC236}">
                <a16:creationId xmlns:a16="http://schemas.microsoft.com/office/drawing/2014/main" id="{8919A9D7-63BB-435D-A6F8-A6D93B8271F9}"/>
              </a:ext>
            </a:extLst>
          </p:cNvPr>
          <p:cNvSpPr>
            <a:spLocks noGrp="1"/>
          </p:cNvSpPr>
          <p:nvPr/>
        </p:nvSpPr>
        <p:spPr>
          <a:xfrm>
            <a:off x="6429375" y="4975225"/>
            <a:ext cx="4019550" cy="0"/>
          </a:xfrm>
          <a:prstGeom prst="line">
            <a:avLst/>
          </a:prstGeom>
          <a:noFill/>
          <a:ln w="19050">
            <a:solidFill>
              <a:srgbClr val="102C4A"/>
            </a:solidFill>
            <a:prstDash val="solid"/>
          </a:ln>
        </p:spPr>
        <p:txBody>
          <a:bodyPr/>
          <a:lstStyle/>
          <a:p>
            <a:endParaRPr lang="es-ES"/>
          </a:p>
        </p:txBody>
      </p:sp>
      <p:sp>
        <p:nvSpPr>
          <p:cNvPr id="68" name="op5-6-vertical">
            <a:extLst>
              <a:ext uri="{FF2B5EF4-FFF2-40B4-BE49-F238E27FC236}">
                <a16:creationId xmlns:a16="http://schemas.microsoft.com/office/drawing/2014/main" id="{1D617EB9-2E23-4A80-8034-7E2B241222BA}"/>
              </a:ext>
            </a:extLst>
          </p:cNvPr>
          <p:cNvSpPr>
            <a:spLocks noGrp="1"/>
          </p:cNvSpPr>
          <p:nvPr/>
        </p:nvSpPr>
        <p:spPr>
          <a:xfrm>
            <a:off x="8439150" y="4975225"/>
            <a:ext cx="0" cy="739775"/>
          </a:xfrm>
          <a:prstGeom prst="line">
            <a:avLst/>
          </a:prstGeom>
          <a:noFill/>
          <a:ln w="19050">
            <a:solidFill>
              <a:srgbClr val="102C4A"/>
            </a:solidFill>
            <a:prstDash val="solid"/>
          </a:ln>
        </p:spPr>
        <p:txBody>
          <a:bodyPr/>
          <a:lstStyle/>
          <a:p>
            <a:endParaRPr lang="es-ES"/>
          </a:p>
        </p:txBody>
      </p:sp>
      <p:sp>
        <p:nvSpPr>
          <p:cNvPr id="69" name="op5-6-d">
            <a:extLst>
              <a:ext uri="{FF2B5EF4-FFF2-40B4-BE49-F238E27FC236}">
                <a16:creationId xmlns:a16="http://schemas.microsoft.com/office/drawing/2014/main" id="{D3ED7BA8-EBAE-487B-8877-5457D6A61B11}"/>
              </a:ext>
            </a:extLst>
          </p:cNvPr>
          <p:cNvSpPr>
            <a:spLocks noGrp="1"/>
          </p:cNvSpPr>
          <p:nvPr/>
        </p:nvSpPr>
        <p:spPr>
          <a:xfrm>
            <a:off x="625792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70" name="op5-6-title">
            <a:extLst>
              <a:ext uri="{FF2B5EF4-FFF2-40B4-BE49-F238E27FC236}">
                <a16:creationId xmlns:a16="http://schemas.microsoft.com/office/drawing/2014/main" id="{3368E619-DB19-4747-B3FB-AC0476302684}"/>
              </a:ext>
            </a:extLst>
          </p:cNvPr>
          <p:cNvSpPr>
            <a:spLocks noGrp="1"/>
          </p:cNvSpPr>
          <p:nvPr/>
        </p:nvSpPr>
        <p:spPr>
          <a:xfrm>
            <a:off x="6657975" y="46894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71" name="op5-6-h">
            <a:extLst>
              <a:ext uri="{FF2B5EF4-FFF2-40B4-BE49-F238E27FC236}">
                <a16:creationId xmlns:a16="http://schemas.microsoft.com/office/drawing/2014/main" id="{2060AFB4-7A2F-4113-B075-3DFF85EECD6A}"/>
              </a:ext>
            </a:extLst>
          </p:cNvPr>
          <p:cNvSpPr>
            <a:spLocks noGrp="1"/>
          </p:cNvSpPr>
          <p:nvPr/>
        </p:nvSpPr>
        <p:spPr>
          <a:xfrm>
            <a:off x="10277475" y="47275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72" name="op5-6-left">
            <a:extLst>
              <a:ext uri="{FF2B5EF4-FFF2-40B4-BE49-F238E27FC236}">
                <a16:creationId xmlns:a16="http://schemas.microsoft.com/office/drawing/2014/main" id="{29BACB5F-031A-4575-9060-AFFA1A03B255}"/>
              </a:ext>
            </a:extLst>
          </p:cNvPr>
          <p:cNvSpPr>
            <a:spLocks noGrp="1"/>
          </p:cNvSpPr>
          <p:nvPr/>
        </p:nvSpPr>
        <p:spPr>
          <a:xfrm>
            <a:off x="6429375" y="5003800"/>
            <a:ext cx="1933575" cy="692150"/>
          </a:xfrm>
          <a:prstGeom prst="rect">
            <a:avLst/>
          </a:prstGeom>
          <a:noFill/>
          <a:ln w="0">
            <a:noFill/>
            <a:prstDash val="solid"/>
          </a:ln>
        </p:spPr>
        <p:txBody>
          <a:bodyPr lIns="9525" tIns="9525" rIns="66675" bIns="9525" anchor="t">
            <a:normAutofit/>
          </a:bodyPr>
          <a:lstStyle/>
          <a:p>
            <a:pPr algn="r">
              <a:buNone/>
              <a:defRPr sz="1065">
                <a:solidFill>
                  <a:srgbClr val="111820"/>
                </a:solidFill>
                <a:latin typeface="Calibri"/>
                <a:ea typeface="Calibri"/>
                <a:cs typeface="Calibri"/>
              </a:defRPr>
            </a:pPr>
            <a:r>
              <a:rPr sz="1065">
                <a:solidFill>
                  <a:srgbClr val="111820"/>
                </a:solidFill>
                <a:latin typeface="Calibri"/>
                <a:ea typeface="Calibri"/>
                <a:cs typeface="Calibri"/>
              </a:rPr>
              <a:t>3.000  (5)</a:t>
            </a:r>
          </a:p>
        </p:txBody>
      </p:sp>
      <p:sp>
        <p:nvSpPr>
          <p:cNvPr id="73" name="op5-6-right">
            <a:extLst>
              <a:ext uri="{FF2B5EF4-FFF2-40B4-BE49-F238E27FC236}">
                <a16:creationId xmlns:a16="http://schemas.microsoft.com/office/drawing/2014/main" id="{3ADE6DE7-6EAA-4C81-BE13-41BE04D1B666}"/>
              </a:ext>
            </a:extLst>
          </p:cNvPr>
          <p:cNvSpPr>
            <a:spLocks noGrp="1"/>
          </p:cNvSpPr>
          <p:nvPr/>
        </p:nvSpPr>
        <p:spPr>
          <a:xfrm>
            <a:off x="8505825" y="5003800"/>
            <a:ext cx="1943100" cy="692150"/>
          </a:xfrm>
          <a:prstGeom prst="rect">
            <a:avLst/>
          </a:prstGeom>
          <a:noFill/>
          <a:ln w="0">
            <a:noFill/>
            <a:prstDash val="solid"/>
          </a:ln>
        </p:spPr>
        <p:txBody>
          <a:bodyPr lIns="66675" tIns="9525" rIns="9525" bIns="9525" anchor="t">
            <a:normAutofit/>
          </a:bodyPr>
          <a:lstStyle/>
          <a:p>
            <a:pPr algn="l">
              <a:buNone/>
              <a:defRPr sz="1065">
                <a:solidFill>
                  <a:srgbClr val="111820"/>
                </a:solidFill>
                <a:latin typeface="Calibri"/>
                <a:ea typeface="Calibri"/>
                <a:cs typeface="Calibri"/>
              </a:defRPr>
            </a:pPr>
            <a:r>
              <a:rPr sz="1065">
                <a:solidFill>
                  <a:srgbClr val="111820"/>
                </a:solidFill>
                <a:latin typeface="Calibri"/>
                <a:ea typeface="Calibri"/>
                <a:cs typeface="Calibri"/>
              </a:rPr>
              <a:t>(4)  6.000</a:t>
            </a:r>
          </a:p>
        </p:txBody>
      </p:sp>
    </p:spTree>
    <p:extLst>
      <p:ext uri="{BB962C8B-B14F-4D97-AF65-F5344CB8AC3E}">
        <p14:creationId xmlns:p14="http://schemas.microsoft.com/office/powerpoint/2010/main" val="879069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4 · CALCULAR EL VALOR DE CADA CUENTA</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20</a:t>
            </a:r>
          </a:p>
        </p:txBody>
      </p:sp>
      <p:pic>
        <p:nvPicPr>
          <p:cNvPr id="78" name="Imagen 7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SUMA EL DEBE · SUMA EL HABER · CALCULA LA DIFERENCIA</a:t>
            </a:r>
          </a:p>
        </p:txBody>
      </p:sp>
      <p:sp>
        <p:nvSpPr>
          <p:cNvPr id="34" name="step4-instruction">
            <a:extLst>
              <a:ext uri="{FF2B5EF4-FFF2-40B4-BE49-F238E27FC236}">
                <a16:creationId xmlns:a16="http://schemas.microsoft.com/office/drawing/2014/main" id="{6D9BB277-DC28-4D4C-84C3-67BF6F8BBDEB}"/>
              </a:ext>
            </a:extLst>
          </p:cNvPr>
          <p:cNvSpPr>
            <a:spLocks noGrp="1"/>
          </p:cNvSpPr>
          <p:nvPr/>
        </p:nvSpPr>
        <p:spPr>
          <a:xfrm>
            <a:off x="1666875" y="1619250"/>
            <a:ext cx="8858250" cy="628650"/>
          </a:xfrm>
          <a:prstGeom prst="rect">
            <a:avLst/>
          </a:prstGeom>
          <a:noFill/>
          <a:ln w="0">
            <a:noFill/>
            <a:prstDash val="solid"/>
          </a:ln>
        </p:spPr>
        <p:txBody>
          <a:bodyPr lIns="47625" tIns="19050" rIns="47625" bIns="19050" anchor="ctr">
            <a:normAutofit/>
          </a:bodyPr>
          <a:lstStyle/>
          <a:p>
            <a:pPr algn="ctr">
              <a:buNone/>
              <a:defRPr sz="1500">
                <a:solidFill>
                  <a:srgbClr val="111820"/>
                </a:solidFill>
                <a:latin typeface="Calibri"/>
                <a:ea typeface="Calibri"/>
                <a:cs typeface="Calibri"/>
              </a:defRPr>
            </a:pPr>
            <a:r>
              <a:rPr sz="1500">
                <a:solidFill>
                  <a:srgbClr val="111820"/>
                </a:solidFill>
                <a:latin typeface="Calibri"/>
                <a:ea typeface="Calibri"/>
                <a:cs typeface="Calibri"/>
              </a:rPr>
              <a:t>Tras registrar las operaciones, calcula el valor de todas las cuentas para poder obtener un nuevo Balance actualizado. Empieza por Bancos.</a:t>
            </a:r>
          </a:p>
        </p:txBody>
      </p:sp>
      <p:sp>
        <p:nvSpPr>
          <p:cNvPr id="35" name="step4-1-horizontal">
            <a:extLst>
              <a:ext uri="{FF2B5EF4-FFF2-40B4-BE49-F238E27FC236}">
                <a16:creationId xmlns:a16="http://schemas.microsoft.com/office/drawing/2014/main" id="{FEC979C8-387D-4E1F-8683-42DAE604FB45}"/>
              </a:ext>
            </a:extLst>
          </p:cNvPr>
          <p:cNvSpPr>
            <a:spLocks noGrp="1"/>
          </p:cNvSpPr>
          <p:nvPr/>
        </p:nvSpPr>
        <p:spPr>
          <a:xfrm>
            <a:off x="1743075" y="2609850"/>
            <a:ext cx="4019550" cy="0"/>
          </a:xfrm>
          <a:prstGeom prst="line">
            <a:avLst/>
          </a:prstGeom>
          <a:noFill/>
          <a:ln w="19050">
            <a:solidFill>
              <a:srgbClr val="102C4A"/>
            </a:solidFill>
            <a:prstDash val="solid"/>
          </a:ln>
        </p:spPr>
        <p:txBody>
          <a:bodyPr/>
          <a:lstStyle/>
          <a:p>
            <a:endParaRPr lang="es-ES"/>
          </a:p>
        </p:txBody>
      </p:sp>
      <p:sp>
        <p:nvSpPr>
          <p:cNvPr id="36" name="step4-1-vertical">
            <a:extLst>
              <a:ext uri="{FF2B5EF4-FFF2-40B4-BE49-F238E27FC236}">
                <a16:creationId xmlns:a16="http://schemas.microsoft.com/office/drawing/2014/main" id="{1633B4CB-F55C-43C1-B824-9133C34F32D6}"/>
              </a:ext>
            </a:extLst>
          </p:cNvPr>
          <p:cNvSpPr>
            <a:spLocks noGrp="1"/>
          </p:cNvSpPr>
          <p:nvPr/>
        </p:nvSpPr>
        <p:spPr>
          <a:xfrm>
            <a:off x="3752850" y="2609850"/>
            <a:ext cx="0" cy="777875"/>
          </a:xfrm>
          <a:prstGeom prst="line">
            <a:avLst/>
          </a:prstGeom>
          <a:noFill/>
          <a:ln w="19050">
            <a:solidFill>
              <a:srgbClr val="102C4A"/>
            </a:solidFill>
            <a:prstDash val="solid"/>
          </a:ln>
        </p:spPr>
        <p:txBody>
          <a:bodyPr/>
          <a:lstStyle/>
          <a:p>
            <a:endParaRPr lang="es-ES"/>
          </a:p>
        </p:txBody>
      </p:sp>
      <p:sp>
        <p:nvSpPr>
          <p:cNvPr id="37" name="step4-1-d">
            <a:extLst>
              <a:ext uri="{FF2B5EF4-FFF2-40B4-BE49-F238E27FC236}">
                <a16:creationId xmlns:a16="http://schemas.microsoft.com/office/drawing/2014/main" id="{E377A709-662E-4692-A79D-6CDE35AC8CB4}"/>
              </a:ext>
            </a:extLst>
          </p:cNvPr>
          <p:cNvSpPr>
            <a:spLocks noGrp="1"/>
          </p:cNvSpPr>
          <p:nvPr/>
        </p:nvSpPr>
        <p:spPr>
          <a:xfrm>
            <a:off x="1571625" y="23622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8" name="step4-1-title">
            <a:extLst>
              <a:ext uri="{FF2B5EF4-FFF2-40B4-BE49-F238E27FC236}">
                <a16:creationId xmlns:a16="http://schemas.microsoft.com/office/drawing/2014/main" id="{9F097271-5AA6-47A4-9AEA-A43AEF7AAC29}"/>
              </a:ext>
            </a:extLst>
          </p:cNvPr>
          <p:cNvSpPr>
            <a:spLocks noGrp="1"/>
          </p:cNvSpPr>
          <p:nvPr/>
        </p:nvSpPr>
        <p:spPr>
          <a:xfrm>
            <a:off x="1971675" y="232410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39" name="step4-1-h">
            <a:extLst>
              <a:ext uri="{FF2B5EF4-FFF2-40B4-BE49-F238E27FC236}">
                <a16:creationId xmlns:a16="http://schemas.microsoft.com/office/drawing/2014/main" id="{2A256EC8-03BC-4083-9AB8-CF4CD09FC37E}"/>
              </a:ext>
            </a:extLst>
          </p:cNvPr>
          <p:cNvSpPr>
            <a:spLocks noGrp="1"/>
          </p:cNvSpPr>
          <p:nvPr/>
        </p:nvSpPr>
        <p:spPr>
          <a:xfrm>
            <a:off x="5591175" y="23622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0" name="step4-1-left">
            <a:extLst>
              <a:ext uri="{FF2B5EF4-FFF2-40B4-BE49-F238E27FC236}">
                <a16:creationId xmlns:a16="http://schemas.microsoft.com/office/drawing/2014/main" id="{765EEBC9-13AC-4AC2-8BC4-FE19BF2125A9}"/>
              </a:ext>
            </a:extLst>
          </p:cNvPr>
          <p:cNvSpPr>
            <a:spLocks noGrp="1"/>
          </p:cNvSpPr>
          <p:nvPr/>
        </p:nvSpPr>
        <p:spPr>
          <a:xfrm>
            <a:off x="1743075" y="2638425"/>
            <a:ext cx="1933575" cy="730250"/>
          </a:xfrm>
          <a:prstGeom prst="rect">
            <a:avLst/>
          </a:prstGeom>
          <a:noFill/>
          <a:ln w="0">
            <a:noFill/>
            <a:prstDash val="solid"/>
          </a:ln>
        </p:spPr>
        <p:txBody>
          <a:bodyPr lIns="9525" tIns="9525" rIns="66675" bIns="9525" anchor="t">
            <a:normAutofit/>
          </a:bodyPr>
          <a:lstStyle/>
          <a:p>
            <a:pPr algn="r">
              <a:buNone/>
              <a:defRPr sz="1050">
                <a:solidFill>
                  <a:srgbClr val="111820"/>
                </a:solidFill>
                <a:latin typeface="Calibri"/>
                <a:ea typeface="Calibri"/>
                <a:cs typeface="Calibri"/>
              </a:defRPr>
            </a:pPr>
            <a:r>
              <a:rPr sz="1050">
                <a:solidFill>
                  <a:srgbClr val="111820"/>
                </a:solidFill>
                <a:latin typeface="Calibri"/>
                <a:ea typeface="Calibri"/>
                <a:cs typeface="Calibri"/>
              </a:rPr>
              <a:t>1.000  (1)</a:t>
            </a:r>
          </a:p>
          <a:p>
            <a:pPr algn="r">
              <a:buNone/>
              <a:defRPr sz="1050">
                <a:solidFill>
                  <a:srgbClr val="111820"/>
                </a:solidFill>
                <a:latin typeface="Calibri"/>
                <a:ea typeface="Calibri"/>
                <a:cs typeface="Calibri"/>
              </a:defRPr>
            </a:pPr>
            <a:r>
              <a:rPr sz="1050">
                <a:solidFill>
                  <a:srgbClr val="111820"/>
                </a:solidFill>
                <a:latin typeface="Calibri"/>
                <a:ea typeface="Calibri"/>
                <a:cs typeface="Calibri"/>
              </a:rPr>
              <a:t>10.000  (2)</a:t>
            </a:r>
          </a:p>
        </p:txBody>
      </p:sp>
      <p:sp>
        <p:nvSpPr>
          <p:cNvPr id="41" name="step4-1-right">
            <a:extLst>
              <a:ext uri="{FF2B5EF4-FFF2-40B4-BE49-F238E27FC236}">
                <a16:creationId xmlns:a16="http://schemas.microsoft.com/office/drawing/2014/main" id="{8487A044-B17C-4E45-B44B-CE466D50C62C}"/>
              </a:ext>
            </a:extLst>
          </p:cNvPr>
          <p:cNvSpPr>
            <a:spLocks noGrp="1"/>
          </p:cNvSpPr>
          <p:nvPr/>
        </p:nvSpPr>
        <p:spPr>
          <a:xfrm>
            <a:off x="3819525" y="2638425"/>
            <a:ext cx="1943100" cy="730250"/>
          </a:xfrm>
          <a:prstGeom prst="rect">
            <a:avLst/>
          </a:prstGeom>
          <a:noFill/>
          <a:ln w="0">
            <a:noFill/>
            <a:prstDash val="solid"/>
          </a:ln>
        </p:spPr>
        <p:txBody>
          <a:bodyPr lIns="66675" tIns="9525" rIns="9525" bIns="9525" anchor="t">
            <a:normAutofit/>
          </a:bodyPr>
          <a:lstStyle/>
          <a:p>
            <a:pPr algn="l">
              <a:buNone/>
              <a:defRPr sz="1050">
                <a:solidFill>
                  <a:srgbClr val="111820"/>
                </a:solidFill>
                <a:latin typeface="Calibri"/>
                <a:ea typeface="Calibri"/>
                <a:cs typeface="Calibri"/>
              </a:defRPr>
            </a:pPr>
            <a:r>
              <a:rPr sz="1050">
                <a:solidFill>
                  <a:srgbClr val="111820"/>
                </a:solidFill>
                <a:latin typeface="Calibri"/>
                <a:ea typeface="Calibri"/>
                <a:cs typeface="Calibri"/>
              </a:rPr>
              <a:t>(3)  4.000</a:t>
            </a:r>
          </a:p>
          <a:p>
            <a:pPr algn="l">
              <a:buNone/>
              <a:defRPr sz="1050">
                <a:solidFill>
                  <a:srgbClr val="111820"/>
                </a:solidFill>
                <a:latin typeface="Calibri"/>
                <a:ea typeface="Calibri"/>
                <a:cs typeface="Calibri"/>
              </a:defRPr>
            </a:pPr>
            <a:r>
              <a:rPr sz="1050">
                <a:solidFill>
                  <a:srgbClr val="111820"/>
                </a:solidFill>
                <a:latin typeface="Calibri"/>
                <a:ea typeface="Calibri"/>
                <a:cs typeface="Calibri"/>
              </a:rPr>
              <a:t>(5)  3.000</a:t>
            </a:r>
          </a:p>
        </p:txBody>
      </p:sp>
      <p:sp>
        <p:nvSpPr>
          <p:cNvPr id="42" name="step4-2-horizontal">
            <a:extLst>
              <a:ext uri="{FF2B5EF4-FFF2-40B4-BE49-F238E27FC236}">
                <a16:creationId xmlns:a16="http://schemas.microsoft.com/office/drawing/2014/main" id="{1098504B-540A-4180-8CD8-CCF836D69B2A}"/>
              </a:ext>
            </a:extLst>
          </p:cNvPr>
          <p:cNvSpPr>
            <a:spLocks noGrp="1"/>
          </p:cNvSpPr>
          <p:nvPr/>
        </p:nvSpPr>
        <p:spPr>
          <a:xfrm>
            <a:off x="6429375" y="2609850"/>
            <a:ext cx="4019550" cy="0"/>
          </a:xfrm>
          <a:prstGeom prst="line">
            <a:avLst/>
          </a:prstGeom>
          <a:noFill/>
          <a:ln w="19050">
            <a:solidFill>
              <a:srgbClr val="102C4A"/>
            </a:solidFill>
            <a:prstDash val="solid"/>
          </a:ln>
        </p:spPr>
        <p:txBody>
          <a:bodyPr/>
          <a:lstStyle/>
          <a:p>
            <a:endParaRPr lang="es-ES"/>
          </a:p>
        </p:txBody>
      </p:sp>
      <p:sp>
        <p:nvSpPr>
          <p:cNvPr id="43" name="step4-2-vertical">
            <a:extLst>
              <a:ext uri="{FF2B5EF4-FFF2-40B4-BE49-F238E27FC236}">
                <a16:creationId xmlns:a16="http://schemas.microsoft.com/office/drawing/2014/main" id="{DA876B3E-AE8D-47AD-A3CD-246819F4AC39}"/>
              </a:ext>
            </a:extLst>
          </p:cNvPr>
          <p:cNvSpPr>
            <a:spLocks noGrp="1"/>
          </p:cNvSpPr>
          <p:nvPr/>
        </p:nvSpPr>
        <p:spPr>
          <a:xfrm>
            <a:off x="8439150" y="2609850"/>
            <a:ext cx="0" cy="777875"/>
          </a:xfrm>
          <a:prstGeom prst="line">
            <a:avLst/>
          </a:prstGeom>
          <a:noFill/>
          <a:ln w="19050">
            <a:solidFill>
              <a:srgbClr val="102C4A"/>
            </a:solidFill>
            <a:prstDash val="solid"/>
          </a:ln>
        </p:spPr>
        <p:txBody>
          <a:bodyPr/>
          <a:lstStyle/>
          <a:p>
            <a:endParaRPr lang="es-ES"/>
          </a:p>
        </p:txBody>
      </p:sp>
      <p:sp>
        <p:nvSpPr>
          <p:cNvPr id="44" name="step4-2-d">
            <a:extLst>
              <a:ext uri="{FF2B5EF4-FFF2-40B4-BE49-F238E27FC236}">
                <a16:creationId xmlns:a16="http://schemas.microsoft.com/office/drawing/2014/main" id="{D4EDB66A-0446-4ED4-AD2A-12939760EA6C}"/>
              </a:ext>
            </a:extLst>
          </p:cNvPr>
          <p:cNvSpPr>
            <a:spLocks noGrp="1"/>
          </p:cNvSpPr>
          <p:nvPr/>
        </p:nvSpPr>
        <p:spPr>
          <a:xfrm>
            <a:off x="6257925" y="23622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5" name="step4-2-title">
            <a:extLst>
              <a:ext uri="{FF2B5EF4-FFF2-40B4-BE49-F238E27FC236}">
                <a16:creationId xmlns:a16="http://schemas.microsoft.com/office/drawing/2014/main" id="{1849485B-D673-4B6A-A2AE-8B32F9E4E5B3}"/>
              </a:ext>
            </a:extLst>
          </p:cNvPr>
          <p:cNvSpPr>
            <a:spLocks noGrp="1"/>
          </p:cNvSpPr>
          <p:nvPr/>
        </p:nvSpPr>
        <p:spPr>
          <a:xfrm>
            <a:off x="6657975" y="232410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6" name="step4-2-h">
            <a:extLst>
              <a:ext uri="{FF2B5EF4-FFF2-40B4-BE49-F238E27FC236}">
                <a16:creationId xmlns:a16="http://schemas.microsoft.com/office/drawing/2014/main" id="{14FDE042-99B5-41EA-B811-A57696F22C81}"/>
              </a:ext>
            </a:extLst>
          </p:cNvPr>
          <p:cNvSpPr>
            <a:spLocks noGrp="1"/>
          </p:cNvSpPr>
          <p:nvPr/>
        </p:nvSpPr>
        <p:spPr>
          <a:xfrm>
            <a:off x="10277475" y="23622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7" name="step4-2-right">
            <a:extLst>
              <a:ext uri="{FF2B5EF4-FFF2-40B4-BE49-F238E27FC236}">
                <a16:creationId xmlns:a16="http://schemas.microsoft.com/office/drawing/2014/main" id="{165E0C94-F001-41FE-B6BF-B46F8DA9D3EF}"/>
              </a:ext>
            </a:extLst>
          </p:cNvPr>
          <p:cNvSpPr>
            <a:spLocks noGrp="1"/>
          </p:cNvSpPr>
          <p:nvPr/>
        </p:nvSpPr>
        <p:spPr>
          <a:xfrm>
            <a:off x="8505825" y="2638425"/>
            <a:ext cx="1943100" cy="730250"/>
          </a:xfrm>
          <a:prstGeom prst="rect">
            <a:avLst/>
          </a:prstGeom>
          <a:noFill/>
          <a:ln w="0">
            <a:noFill/>
            <a:prstDash val="solid"/>
          </a:ln>
        </p:spPr>
        <p:txBody>
          <a:bodyPr lIns="66675" tIns="9525" rIns="9525" bIns="9525" anchor="t">
            <a:normAutofit/>
          </a:bodyPr>
          <a:lstStyle/>
          <a:p>
            <a:pPr algn="l">
              <a:buNone/>
              <a:defRPr sz="1050">
                <a:solidFill>
                  <a:srgbClr val="111820"/>
                </a:solidFill>
                <a:latin typeface="Calibri"/>
                <a:ea typeface="Calibri"/>
                <a:cs typeface="Calibri"/>
              </a:defRPr>
            </a:pPr>
            <a:r>
              <a:rPr sz="1050">
                <a:solidFill>
                  <a:srgbClr val="111820"/>
                </a:solidFill>
                <a:latin typeface="Calibri"/>
                <a:ea typeface="Calibri"/>
                <a:cs typeface="Calibri"/>
              </a:rPr>
              <a:t>(1)  1.000</a:t>
            </a:r>
          </a:p>
        </p:txBody>
      </p:sp>
      <p:sp>
        <p:nvSpPr>
          <p:cNvPr id="48" name="step4-3-horizontal">
            <a:extLst>
              <a:ext uri="{FF2B5EF4-FFF2-40B4-BE49-F238E27FC236}">
                <a16:creationId xmlns:a16="http://schemas.microsoft.com/office/drawing/2014/main" id="{3BDB407D-0ECF-491E-B094-073D42A2D234}"/>
              </a:ext>
            </a:extLst>
          </p:cNvPr>
          <p:cNvSpPr>
            <a:spLocks noGrp="1"/>
          </p:cNvSpPr>
          <p:nvPr/>
        </p:nvSpPr>
        <p:spPr>
          <a:xfrm>
            <a:off x="1743075" y="3721100"/>
            <a:ext cx="4019550" cy="0"/>
          </a:xfrm>
          <a:prstGeom prst="line">
            <a:avLst/>
          </a:prstGeom>
          <a:noFill/>
          <a:ln w="19050">
            <a:solidFill>
              <a:srgbClr val="102C4A"/>
            </a:solidFill>
            <a:prstDash val="solid"/>
          </a:ln>
        </p:spPr>
        <p:txBody>
          <a:bodyPr/>
          <a:lstStyle/>
          <a:p>
            <a:endParaRPr lang="es-ES"/>
          </a:p>
        </p:txBody>
      </p:sp>
      <p:sp>
        <p:nvSpPr>
          <p:cNvPr id="49" name="step4-3-vertical">
            <a:extLst>
              <a:ext uri="{FF2B5EF4-FFF2-40B4-BE49-F238E27FC236}">
                <a16:creationId xmlns:a16="http://schemas.microsoft.com/office/drawing/2014/main" id="{7DD3AB8A-5A4D-4741-AC98-7757F61EFD3D}"/>
              </a:ext>
            </a:extLst>
          </p:cNvPr>
          <p:cNvSpPr>
            <a:spLocks noGrp="1"/>
          </p:cNvSpPr>
          <p:nvPr/>
        </p:nvSpPr>
        <p:spPr>
          <a:xfrm>
            <a:off x="3752850" y="3721100"/>
            <a:ext cx="0" cy="777875"/>
          </a:xfrm>
          <a:prstGeom prst="line">
            <a:avLst/>
          </a:prstGeom>
          <a:noFill/>
          <a:ln w="19050">
            <a:solidFill>
              <a:srgbClr val="102C4A"/>
            </a:solidFill>
            <a:prstDash val="solid"/>
          </a:ln>
        </p:spPr>
        <p:txBody>
          <a:bodyPr/>
          <a:lstStyle/>
          <a:p>
            <a:endParaRPr lang="es-ES"/>
          </a:p>
        </p:txBody>
      </p:sp>
      <p:sp>
        <p:nvSpPr>
          <p:cNvPr id="50" name="step4-3-d">
            <a:extLst>
              <a:ext uri="{FF2B5EF4-FFF2-40B4-BE49-F238E27FC236}">
                <a16:creationId xmlns:a16="http://schemas.microsoft.com/office/drawing/2014/main" id="{3FC1E627-CDDE-4FAB-8662-D7B5C628B313}"/>
              </a:ext>
            </a:extLst>
          </p:cNvPr>
          <p:cNvSpPr>
            <a:spLocks noGrp="1"/>
          </p:cNvSpPr>
          <p:nvPr/>
        </p:nvSpPr>
        <p:spPr>
          <a:xfrm>
            <a:off x="1571625" y="347345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1" name="step4-3-title">
            <a:extLst>
              <a:ext uri="{FF2B5EF4-FFF2-40B4-BE49-F238E27FC236}">
                <a16:creationId xmlns:a16="http://schemas.microsoft.com/office/drawing/2014/main" id="{AD4F9760-9FB0-43E9-8DCF-1E2AE3F216BD}"/>
              </a:ext>
            </a:extLst>
          </p:cNvPr>
          <p:cNvSpPr>
            <a:spLocks noGrp="1"/>
          </p:cNvSpPr>
          <p:nvPr/>
        </p:nvSpPr>
        <p:spPr>
          <a:xfrm>
            <a:off x="1971675" y="343535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2" name="step4-3-h">
            <a:extLst>
              <a:ext uri="{FF2B5EF4-FFF2-40B4-BE49-F238E27FC236}">
                <a16:creationId xmlns:a16="http://schemas.microsoft.com/office/drawing/2014/main" id="{FF1D25A4-0C65-47EF-81D9-1918F9B8EE2E}"/>
              </a:ext>
            </a:extLst>
          </p:cNvPr>
          <p:cNvSpPr>
            <a:spLocks noGrp="1"/>
          </p:cNvSpPr>
          <p:nvPr/>
        </p:nvSpPr>
        <p:spPr>
          <a:xfrm>
            <a:off x="5591175" y="347345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3" name="step4-3-left">
            <a:extLst>
              <a:ext uri="{FF2B5EF4-FFF2-40B4-BE49-F238E27FC236}">
                <a16:creationId xmlns:a16="http://schemas.microsoft.com/office/drawing/2014/main" id="{41CE602E-E9BA-4CE2-94CD-51ECCF0CCEC4}"/>
              </a:ext>
            </a:extLst>
          </p:cNvPr>
          <p:cNvSpPr>
            <a:spLocks noGrp="1"/>
          </p:cNvSpPr>
          <p:nvPr/>
        </p:nvSpPr>
        <p:spPr>
          <a:xfrm>
            <a:off x="1743075" y="3749675"/>
            <a:ext cx="1933575" cy="730250"/>
          </a:xfrm>
          <a:prstGeom prst="rect">
            <a:avLst/>
          </a:prstGeom>
          <a:noFill/>
          <a:ln w="0">
            <a:noFill/>
            <a:prstDash val="solid"/>
          </a:ln>
        </p:spPr>
        <p:txBody>
          <a:bodyPr lIns="9525" tIns="9525" rIns="66675" bIns="9525" anchor="t">
            <a:normAutofit/>
          </a:bodyPr>
          <a:lstStyle/>
          <a:p>
            <a:pPr algn="r">
              <a:buNone/>
              <a:defRPr sz="1050">
                <a:solidFill>
                  <a:srgbClr val="111820"/>
                </a:solidFill>
                <a:latin typeface="Calibri"/>
                <a:ea typeface="Calibri"/>
                <a:cs typeface="Calibri"/>
              </a:defRPr>
            </a:pPr>
            <a:r>
              <a:rPr sz="1050">
                <a:solidFill>
                  <a:srgbClr val="111820"/>
                </a:solidFill>
                <a:latin typeface="Calibri"/>
                <a:ea typeface="Calibri"/>
                <a:cs typeface="Calibri"/>
              </a:rPr>
              <a:t>4.000  (3)</a:t>
            </a:r>
          </a:p>
        </p:txBody>
      </p:sp>
      <p:sp>
        <p:nvSpPr>
          <p:cNvPr id="54" name="step4-4-horizontal">
            <a:extLst>
              <a:ext uri="{FF2B5EF4-FFF2-40B4-BE49-F238E27FC236}">
                <a16:creationId xmlns:a16="http://schemas.microsoft.com/office/drawing/2014/main" id="{6CA52CD7-DF7C-4E0A-87AE-F733E99EB0C1}"/>
              </a:ext>
            </a:extLst>
          </p:cNvPr>
          <p:cNvSpPr>
            <a:spLocks noGrp="1"/>
          </p:cNvSpPr>
          <p:nvPr/>
        </p:nvSpPr>
        <p:spPr>
          <a:xfrm>
            <a:off x="6429375" y="3721100"/>
            <a:ext cx="4019550" cy="0"/>
          </a:xfrm>
          <a:prstGeom prst="line">
            <a:avLst/>
          </a:prstGeom>
          <a:noFill/>
          <a:ln w="19050">
            <a:solidFill>
              <a:srgbClr val="102C4A"/>
            </a:solidFill>
            <a:prstDash val="solid"/>
          </a:ln>
        </p:spPr>
        <p:txBody>
          <a:bodyPr/>
          <a:lstStyle/>
          <a:p>
            <a:endParaRPr lang="es-ES"/>
          </a:p>
        </p:txBody>
      </p:sp>
      <p:sp>
        <p:nvSpPr>
          <p:cNvPr id="55" name="step4-4-vertical">
            <a:extLst>
              <a:ext uri="{FF2B5EF4-FFF2-40B4-BE49-F238E27FC236}">
                <a16:creationId xmlns:a16="http://schemas.microsoft.com/office/drawing/2014/main" id="{70C97E9A-53B8-4BD1-9C77-6659B6B0BA03}"/>
              </a:ext>
            </a:extLst>
          </p:cNvPr>
          <p:cNvSpPr>
            <a:spLocks noGrp="1"/>
          </p:cNvSpPr>
          <p:nvPr/>
        </p:nvSpPr>
        <p:spPr>
          <a:xfrm>
            <a:off x="8439150" y="3721100"/>
            <a:ext cx="0" cy="777875"/>
          </a:xfrm>
          <a:prstGeom prst="line">
            <a:avLst/>
          </a:prstGeom>
          <a:noFill/>
          <a:ln w="19050">
            <a:solidFill>
              <a:srgbClr val="102C4A"/>
            </a:solidFill>
            <a:prstDash val="solid"/>
          </a:ln>
        </p:spPr>
        <p:txBody>
          <a:bodyPr/>
          <a:lstStyle/>
          <a:p>
            <a:endParaRPr lang="es-ES"/>
          </a:p>
        </p:txBody>
      </p:sp>
      <p:sp>
        <p:nvSpPr>
          <p:cNvPr id="56" name="step4-4-d">
            <a:extLst>
              <a:ext uri="{FF2B5EF4-FFF2-40B4-BE49-F238E27FC236}">
                <a16:creationId xmlns:a16="http://schemas.microsoft.com/office/drawing/2014/main" id="{2C026BB6-399D-4B4E-9F08-4E3DE31FDA50}"/>
              </a:ext>
            </a:extLst>
          </p:cNvPr>
          <p:cNvSpPr>
            <a:spLocks noGrp="1"/>
          </p:cNvSpPr>
          <p:nvPr/>
        </p:nvSpPr>
        <p:spPr>
          <a:xfrm>
            <a:off x="6257925" y="347345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7" name="step4-4-title">
            <a:extLst>
              <a:ext uri="{FF2B5EF4-FFF2-40B4-BE49-F238E27FC236}">
                <a16:creationId xmlns:a16="http://schemas.microsoft.com/office/drawing/2014/main" id="{E4AE888E-1F52-442D-B272-37D1719B0111}"/>
              </a:ext>
            </a:extLst>
          </p:cNvPr>
          <p:cNvSpPr>
            <a:spLocks noGrp="1"/>
          </p:cNvSpPr>
          <p:nvPr/>
        </p:nvSpPr>
        <p:spPr>
          <a:xfrm>
            <a:off x="6657975" y="3435350"/>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8" name="step4-4-h">
            <a:extLst>
              <a:ext uri="{FF2B5EF4-FFF2-40B4-BE49-F238E27FC236}">
                <a16:creationId xmlns:a16="http://schemas.microsoft.com/office/drawing/2014/main" id="{9BC7F7A9-DBDF-4FC8-8DFD-62615EC1E2D5}"/>
              </a:ext>
            </a:extLst>
          </p:cNvPr>
          <p:cNvSpPr>
            <a:spLocks noGrp="1"/>
          </p:cNvSpPr>
          <p:nvPr/>
        </p:nvSpPr>
        <p:spPr>
          <a:xfrm>
            <a:off x="10277475" y="347345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9" name="step4-4-right">
            <a:extLst>
              <a:ext uri="{FF2B5EF4-FFF2-40B4-BE49-F238E27FC236}">
                <a16:creationId xmlns:a16="http://schemas.microsoft.com/office/drawing/2014/main" id="{430085DA-420D-420A-B180-AE8139E92743}"/>
              </a:ext>
            </a:extLst>
          </p:cNvPr>
          <p:cNvSpPr>
            <a:spLocks noGrp="1"/>
          </p:cNvSpPr>
          <p:nvPr/>
        </p:nvSpPr>
        <p:spPr>
          <a:xfrm>
            <a:off x="8505825" y="3749675"/>
            <a:ext cx="1943100" cy="730250"/>
          </a:xfrm>
          <a:prstGeom prst="rect">
            <a:avLst/>
          </a:prstGeom>
          <a:noFill/>
          <a:ln w="0">
            <a:noFill/>
            <a:prstDash val="solid"/>
          </a:ln>
        </p:spPr>
        <p:txBody>
          <a:bodyPr lIns="66675" tIns="9525" rIns="9525" bIns="9525" anchor="t">
            <a:normAutofit/>
          </a:bodyPr>
          <a:lstStyle/>
          <a:p>
            <a:pPr algn="l">
              <a:buNone/>
              <a:defRPr sz="1050">
                <a:solidFill>
                  <a:srgbClr val="111820"/>
                </a:solidFill>
                <a:latin typeface="Calibri"/>
                <a:ea typeface="Calibri"/>
                <a:cs typeface="Calibri"/>
              </a:defRPr>
            </a:pPr>
            <a:r>
              <a:rPr sz="1050">
                <a:solidFill>
                  <a:srgbClr val="111820"/>
                </a:solidFill>
                <a:latin typeface="Calibri"/>
                <a:ea typeface="Calibri"/>
                <a:cs typeface="Calibri"/>
              </a:rPr>
              <a:t>(2)  10.000</a:t>
            </a:r>
          </a:p>
        </p:txBody>
      </p:sp>
      <p:sp>
        <p:nvSpPr>
          <p:cNvPr id="60" name="step4-5-horizontal">
            <a:extLst>
              <a:ext uri="{FF2B5EF4-FFF2-40B4-BE49-F238E27FC236}">
                <a16:creationId xmlns:a16="http://schemas.microsoft.com/office/drawing/2014/main" id="{E778352E-3B28-4B28-BC08-72C986F7F11D}"/>
              </a:ext>
            </a:extLst>
          </p:cNvPr>
          <p:cNvSpPr>
            <a:spLocks noGrp="1"/>
          </p:cNvSpPr>
          <p:nvPr/>
        </p:nvSpPr>
        <p:spPr>
          <a:xfrm>
            <a:off x="1743075" y="4832350"/>
            <a:ext cx="4019550" cy="0"/>
          </a:xfrm>
          <a:prstGeom prst="line">
            <a:avLst/>
          </a:prstGeom>
          <a:noFill/>
          <a:ln w="19050">
            <a:solidFill>
              <a:srgbClr val="102C4A"/>
            </a:solidFill>
            <a:prstDash val="solid"/>
          </a:ln>
        </p:spPr>
        <p:txBody>
          <a:bodyPr/>
          <a:lstStyle/>
          <a:p>
            <a:endParaRPr lang="es-ES"/>
          </a:p>
        </p:txBody>
      </p:sp>
      <p:sp>
        <p:nvSpPr>
          <p:cNvPr id="61" name="step4-5-vertical">
            <a:extLst>
              <a:ext uri="{FF2B5EF4-FFF2-40B4-BE49-F238E27FC236}">
                <a16:creationId xmlns:a16="http://schemas.microsoft.com/office/drawing/2014/main" id="{8DBE8418-EACC-405C-BEF4-1B9681D067CE}"/>
              </a:ext>
            </a:extLst>
          </p:cNvPr>
          <p:cNvSpPr>
            <a:spLocks noGrp="1"/>
          </p:cNvSpPr>
          <p:nvPr/>
        </p:nvSpPr>
        <p:spPr>
          <a:xfrm>
            <a:off x="3752850" y="4832350"/>
            <a:ext cx="0" cy="777875"/>
          </a:xfrm>
          <a:prstGeom prst="line">
            <a:avLst/>
          </a:prstGeom>
          <a:noFill/>
          <a:ln w="19050">
            <a:solidFill>
              <a:srgbClr val="102C4A"/>
            </a:solidFill>
            <a:prstDash val="solid"/>
          </a:ln>
        </p:spPr>
        <p:txBody>
          <a:bodyPr/>
          <a:lstStyle/>
          <a:p>
            <a:endParaRPr lang="es-ES"/>
          </a:p>
        </p:txBody>
      </p:sp>
      <p:sp>
        <p:nvSpPr>
          <p:cNvPr id="62" name="step4-5-d">
            <a:extLst>
              <a:ext uri="{FF2B5EF4-FFF2-40B4-BE49-F238E27FC236}">
                <a16:creationId xmlns:a16="http://schemas.microsoft.com/office/drawing/2014/main" id="{DC76EF02-722A-4D57-BD6A-323DB130B07F}"/>
              </a:ext>
            </a:extLst>
          </p:cNvPr>
          <p:cNvSpPr>
            <a:spLocks noGrp="1"/>
          </p:cNvSpPr>
          <p:nvPr/>
        </p:nvSpPr>
        <p:spPr>
          <a:xfrm>
            <a:off x="1571625" y="45847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3" name="step4-5-title">
            <a:extLst>
              <a:ext uri="{FF2B5EF4-FFF2-40B4-BE49-F238E27FC236}">
                <a16:creationId xmlns:a16="http://schemas.microsoft.com/office/drawing/2014/main" id="{3527FA63-8F51-46CF-A1BE-E5148F4DDBE9}"/>
              </a:ext>
            </a:extLst>
          </p:cNvPr>
          <p:cNvSpPr>
            <a:spLocks noGrp="1"/>
          </p:cNvSpPr>
          <p:nvPr/>
        </p:nvSpPr>
        <p:spPr>
          <a:xfrm>
            <a:off x="1971675" y="454660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4" name="step4-5-h">
            <a:extLst>
              <a:ext uri="{FF2B5EF4-FFF2-40B4-BE49-F238E27FC236}">
                <a16:creationId xmlns:a16="http://schemas.microsoft.com/office/drawing/2014/main" id="{D567F980-AB30-4F7D-A35A-335F9FBCDDEF}"/>
              </a:ext>
            </a:extLst>
          </p:cNvPr>
          <p:cNvSpPr>
            <a:spLocks noGrp="1"/>
          </p:cNvSpPr>
          <p:nvPr/>
        </p:nvSpPr>
        <p:spPr>
          <a:xfrm>
            <a:off x="5591175" y="45847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5" name="step4-5-left">
            <a:extLst>
              <a:ext uri="{FF2B5EF4-FFF2-40B4-BE49-F238E27FC236}">
                <a16:creationId xmlns:a16="http://schemas.microsoft.com/office/drawing/2014/main" id="{C8BEA799-9023-4F56-B67B-F865762BBCDE}"/>
              </a:ext>
            </a:extLst>
          </p:cNvPr>
          <p:cNvSpPr>
            <a:spLocks noGrp="1"/>
          </p:cNvSpPr>
          <p:nvPr/>
        </p:nvSpPr>
        <p:spPr>
          <a:xfrm>
            <a:off x="1743075" y="4860925"/>
            <a:ext cx="1933575" cy="730250"/>
          </a:xfrm>
          <a:prstGeom prst="rect">
            <a:avLst/>
          </a:prstGeom>
          <a:noFill/>
          <a:ln w="0">
            <a:noFill/>
            <a:prstDash val="solid"/>
          </a:ln>
        </p:spPr>
        <p:txBody>
          <a:bodyPr lIns="9525" tIns="9525" rIns="66675" bIns="9525" anchor="t">
            <a:normAutofit/>
          </a:bodyPr>
          <a:lstStyle/>
          <a:p>
            <a:pPr algn="r">
              <a:buNone/>
              <a:defRPr sz="1050">
                <a:solidFill>
                  <a:srgbClr val="111820"/>
                </a:solidFill>
                <a:latin typeface="Calibri"/>
                <a:ea typeface="Calibri"/>
                <a:cs typeface="Calibri"/>
              </a:defRPr>
            </a:pPr>
            <a:r>
              <a:rPr sz="1050">
                <a:solidFill>
                  <a:srgbClr val="111820"/>
                </a:solidFill>
                <a:latin typeface="Calibri"/>
                <a:ea typeface="Calibri"/>
                <a:cs typeface="Calibri"/>
              </a:rPr>
              <a:t>6.000  (4)</a:t>
            </a:r>
          </a:p>
        </p:txBody>
      </p:sp>
      <p:sp>
        <p:nvSpPr>
          <p:cNvPr id="66" name="step4-6-horizontal">
            <a:extLst>
              <a:ext uri="{FF2B5EF4-FFF2-40B4-BE49-F238E27FC236}">
                <a16:creationId xmlns:a16="http://schemas.microsoft.com/office/drawing/2014/main" id="{15BF2835-F17E-444F-9A6A-A515975D0DDD}"/>
              </a:ext>
            </a:extLst>
          </p:cNvPr>
          <p:cNvSpPr>
            <a:spLocks noGrp="1"/>
          </p:cNvSpPr>
          <p:nvPr/>
        </p:nvSpPr>
        <p:spPr>
          <a:xfrm>
            <a:off x="6429375" y="4832350"/>
            <a:ext cx="4019550" cy="0"/>
          </a:xfrm>
          <a:prstGeom prst="line">
            <a:avLst/>
          </a:prstGeom>
          <a:noFill/>
          <a:ln w="19050">
            <a:solidFill>
              <a:srgbClr val="102C4A"/>
            </a:solidFill>
            <a:prstDash val="solid"/>
          </a:ln>
        </p:spPr>
        <p:txBody>
          <a:bodyPr/>
          <a:lstStyle/>
          <a:p>
            <a:endParaRPr lang="es-ES"/>
          </a:p>
        </p:txBody>
      </p:sp>
      <p:sp>
        <p:nvSpPr>
          <p:cNvPr id="67" name="step4-6-vertical">
            <a:extLst>
              <a:ext uri="{FF2B5EF4-FFF2-40B4-BE49-F238E27FC236}">
                <a16:creationId xmlns:a16="http://schemas.microsoft.com/office/drawing/2014/main" id="{47FCA285-AAC7-4159-968C-E160F04A259E}"/>
              </a:ext>
            </a:extLst>
          </p:cNvPr>
          <p:cNvSpPr>
            <a:spLocks noGrp="1"/>
          </p:cNvSpPr>
          <p:nvPr/>
        </p:nvSpPr>
        <p:spPr>
          <a:xfrm>
            <a:off x="8439150" y="4832350"/>
            <a:ext cx="0" cy="777875"/>
          </a:xfrm>
          <a:prstGeom prst="line">
            <a:avLst/>
          </a:prstGeom>
          <a:noFill/>
          <a:ln w="19050">
            <a:solidFill>
              <a:srgbClr val="102C4A"/>
            </a:solidFill>
            <a:prstDash val="solid"/>
          </a:ln>
        </p:spPr>
        <p:txBody>
          <a:bodyPr/>
          <a:lstStyle/>
          <a:p>
            <a:endParaRPr lang="es-ES"/>
          </a:p>
        </p:txBody>
      </p:sp>
      <p:sp>
        <p:nvSpPr>
          <p:cNvPr id="68" name="step4-6-d">
            <a:extLst>
              <a:ext uri="{FF2B5EF4-FFF2-40B4-BE49-F238E27FC236}">
                <a16:creationId xmlns:a16="http://schemas.microsoft.com/office/drawing/2014/main" id="{E22CE7D4-66C8-480A-8F18-61FF5927F272}"/>
              </a:ext>
            </a:extLst>
          </p:cNvPr>
          <p:cNvSpPr>
            <a:spLocks noGrp="1"/>
          </p:cNvSpPr>
          <p:nvPr/>
        </p:nvSpPr>
        <p:spPr>
          <a:xfrm>
            <a:off x="6257925" y="45847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9" name="step4-6-title">
            <a:extLst>
              <a:ext uri="{FF2B5EF4-FFF2-40B4-BE49-F238E27FC236}">
                <a16:creationId xmlns:a16="http://schemas.microsoft.com/office/drawing/2014/main" id="{6E9B5FF4-FF13-49C7-855F-0E745153B346}"/>
              </a:ext>
            </a:extLst>
          </p:cNvPr>
          <p:cNvSpPr>
            <a:spLocks noGrp="1"/>
          </p:cNvSpPr>
          <p:nvPr/>
        </p:nvSpPr>
        <p:spPr>
          <a:xfrm>
            <a:off x="6657975" y="454660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70" name="step4-6-h">
            <a:extLst>
              <a:ext uri="{FF2B5EF4-FFF2-40B4-BE49-F238E27FC236}">
                <a16:creationId xmlns:a16="http://schemas.microsoft.com/office/drawing/2014/main" id="{42203344-D217-48F2-AA04-3420E9DC5848}"/>
              </a:ext>
            </a:extLst>
          </p:cNvPr>
          <p:cNvSpPr>
            <a:spLocks noGrp="1"/>
          </p:cNvSpPr>
          <p:nvPr/>
        </p:nvSpPr>
        <p:spPr>
          <a:xfrm>
            <a:off x="10277475" y="45847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71" name="step4-6-left">
            <a:extLst>
              <a:ext uri="{FF2B5EF4-FFF2-40B4-BE49-F238E27FC236}">
                <a16:creationId xmlns:a16="http://schemas.microsoft.com/office/drawing/2014/main" id="{F7C1EB9B-6C97-401F-A20D-07757FB17626}"/>
              </a:ext>
            </a:extLst>
          </p:cNvPr>
          <p:cNvSpPr>
            <a:spLocks noGrp="1"/>
          </p:cNvSpPr>
          <p:nvPr/>
        </p:nvSpPr>
        <p:spPr>
          <a:xfrm>
            <a:off x="6429375" y="4860925"/>
            <a:ext cx="1933575" cy="730250"/>
          </a:xfrm>
          <a:prstGeom prst="rect">
            <a:avLst/>
          </a:prstGeom>
          <a:noFill/>
          <a:ln w="0">
            <a:noFill/>
            <a:prstDash val="solid"/>
          </a:ln>
        </p:spPr>
        <p:txBody>
          <a:bodyPr lIns="9525" tIns="9525" rIns="66675" bIns="9525" anchor="t">
            <a:normAutofit/>
          </a:bodyPr>
          <a:lstStyle/>
          <a:p>
            <a:pPr algn="r">
              <a:buNone/>
              <a:defRPr sz="1050">
                <a:solidFill>
                  <a:srgbClr val="111820"/>
                </a:solidFill>
                <a:latin typeface="Calibri"/>
                <a:ea typeface="Calibri"/>
                <a:cs typeface="Calibri"/>
              </a:defRPr>
            </a:pPr>
            <a:r>
              <a:rPr sz="1050">
                <a:solidFill>
                  <a:srgbClr val="111820"/>
                </a:solidFill>
                <a:latin typeface="Calibri"/>
                <a:ea typeface="Calibri"/>
                <a:cs typeface="Calibri"/>
              </a:rPr>
              <a:t>3.000  (5)</a:t>
            </a:r>
          </a:p>
        </p:txBody>
      </p:sp>
      <p:sp>
        <p:nvSpPr>
          <p:cNvPr id="72" name="step4-6-right">
            <a:extLst>
              <a:ext uri="{FF2B5EF4-FFF2-40B4-BE49-F238E27FC236}">
                <a16:creationId xmlns:a16="http://schemas.microsoft.com/office/drawing/2014/main" id="{98079419-AE8D-4444-9041-AB670AC1C2D3}"/>
              </a:ext>
            </a:extLst>
          </p:cNvPr>
          <p:cNvSpPr>
            <a:spLocks noGrp="1"/>
          </p:cNvSpPr>
          <p:nvPr/>
        </p:nvSpPr>
        <p:spPr>
          <a:xfrm>
            <a:off x="8505825" y="4860925"/>
            <a:ext cx="1943100" cy="730250"/>
          </a:xfrm>
          <a:prstGeom prst="rect">
            <a:avLst/>
          </a:prstGeom>
          <a:noFill/>
          <a:ln w="0">
            <a:noFill/>
            <a:prstDash val="solid"/>
          </a:ln>
        </p:spPr>
        <p:txBody>
          <a:bodyPr lIns="66675" tIns="9525" rIns="9525" bIns="9525" anchor="t">
            <a:normAutofit/>
          </a:bodyPr>
          <a:lstStyle/>
          <a:p>
            <a:pPr algn="l">
              <a:buNone/>
              <a:defRPr sz="1050">
                <a:solidFill>
                  <a:srgbClr val="111820"/>
                </a:solidFill>
                <a:latin typeface="Calibri"/>
                <a:ea typeface="Calibri"/>
                <a:cs typeface="Calibri"/>
              </a:defRPr>
            </a:pPr>
            <a:r>
              <a:rPr sz="1050">
                <a:solidFill>
                  <a:srgbClr val="111820"/>
                </a:solidFill>
                <a:latin typeface="Calibri"/>
                <a:ea typeface="Calibri"/>
                <a:cs typeface="Calibri"/>
              </a:rPr>
              <a:t>(4)  6.000</a:t>
            </a:r>
          </a:p>
        </p:txBody>
      </p:sp>
    </p:spTree>
    <p:extLst>
      <p:ext uri="{BB962C8B-B14F-4D97-AF65-F5344CB8AC3E}">
        <p14:creationId xmlns:p14="http://schemas.microsoft.com/office/powerpoint/2010/main" val="879069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TEST 6</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21</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Calcula cuánto dinero queda en la cuenta de Bancos después de registrar las cinco operaciones.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Primero decide. Después, explica por qué.</a:t>
            </a:r>
          </a:p>
        </p:txBody>
      </p:sp>
      <p:pic>
        <p:nvPicPr>
          <p:cNvPr id="19" name="Imagen 18"/>
          <p:cNvPicPr>
            <a:picLocks noChangeAspect="1"/>
          </p:cNvPicPr>
          <p:nvPr/>
        </p:nvPicPr>
        <p:blipFill>
          <a:blip r:embed="rId3"/>
          <a:stretch/>
        </p:blipFill>
        <p:spPr>
          <a:xfrm>
            <a:off x="771525" y="581025"/>
            <a:ext cx="762000" cy="762000"/>
          </a:xfrm>
          <a:prstGeom prst="ellipse">
            <a:avLst/>
          </a:prstGeom>
        </p:spPr>
      </p:pic>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PÁGINAS 78 Y 79</a:t>
            </a:r>
          </a:p>
        </p:txBody>
      </p:sp>
    </p:spTree>
    <p:extLst>
      <p:ext uri="{BB962C8B-B14F-4D97-AF65-F5344CB8AC3E}">
        <p14:creationId xmlns:p14="http://schemas.microsoft.com/office/powerpoint/2010/main" val="879069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LIQUIDAR UNA CUENTA Y OBTENER SU SALDO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22</a:t>
            </a:r>
          </a:p>
        </p:txBody>
      </p:sp>
      <p:pic>
        <p:nvPicPr>
          <p:cNvPr id="25" name="Imagen 24"/>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676400" y="1809750"/>
            <a:ext cx="4762500" cy="3000375"/>
          </a:xfrm>
          <a:prstGeom prst="rect">
            <a:avLst/>
          </a:prstGeom>
          <a:noFill/>
          <a:ln w="0">
            <a:noFill/>
          </a:ln>
        </p:spPr>
        <p:txBody>
          <a:bodyPr lIns="171450" tIns="114300" rIns="171450" bIns="114300" anchor="ctr">
            <a:normAutofit/>
          </a:bodyPr>
          <a:lstStyle/>
          <a:p>
            <a:pPr algn="l">
              <a:buNone/>
              <a:defRPr sz="1575" b="0">
                <a:solidFill>
                  <a:srgbClr val="111820"/>
                </a:solidFill>
                <a:latin typeface="Calibri"/>
                <a:ea typeface="Calibri"/>
                <a:cs typeface="Calibri"/>
              </a:defRPr>
            </a:pPr>
            <a:r>
              <a:rPr sz="1575" b="0">
                <a:solidFill>
                  <a:srgbClr val="111820"/>
                </a:solidFill>
                <a:latin typeface="Calibri"/>
                <a:ea typeface="Calibri"/>
                <a:cs typeface="Calibri"/>
              </a:rPr>
              <a:t>Liquidar una cuenta es realizar las operaciones encaminadas a obtener su saldo.</a:t>
            </a:r>
          </a:p>
          <a:p>
            <a:pPr algn="l">
              <a:buNone/>
              <a:defRPr sz="1725" b="0">
                <a:solidFill>
                  <a:srgbClr val="111820"/>
                </a:solidFill>
              </a:defRPr>
            </a:pPr>
            <a:endParaRPr sz="1575" b="0">
              <a:solidFill>
                <a:srgbClr val="111820"/>
              </a:solidFill>
              <a:latin typeface="Calibri"/>
              <a:ea typeface="Calibri"/>
              <a:cs typeface="Calibri"/>
            </a:endParaRPr>
          </a:p>
          <a:p>
            <a:pPr algn="l">
              <a:buNone/>
              <a:defRPr sz="1575" b="0">
                <a:solidFill>
                  <a:srgbClr val="111820"/>
                </a:solidFill>
                <a:latin typeface="Calibri"/>
                <a:ea typeface="Calibri"/>
                <a:cs typeface="Calibri"/>
              </a:defRPr>
            </a:pPr>
            <a:r>
              <a:rPr sz="1575" b="0">
                <a:solidFill>
                  <a:srgbClr val="111820"/>
                </a:solidFill>
                <a:latin typeface="Calibri"/>
                <a:ea typeface="Calibri"/>
                <a:cs typeface="Calibri"/>
              </a:rPr>
              <a:t>El saldo de una cuenta es la diferencia existente entre las sumas del DEBE y del HABER en un momento concreto.</a:t>
            </a:r>
          </a:p>
          <a:p>
            <a:pPr algn="l">
              <a:buNone/>
              <a:defRPr sz="1725" b="0">
                <a:solidFill>
                  <a:srgbClr val="111820"/>
                </a:solidFill>
              </a:defRPr>
            </a:pPr>
            <a:endParaRPr sz="1575" b="0">
              <a:solidFill>
                <a:srgbClr val="111820"/>
              </a:solidFill>
              <a:latin typeface="Calibri"/>
              <a:ea typeface="Calibri"/>
              <a:cs typeface="Calibri"/>
            </a:endParaRPr>
          </a:p>
          <a:p>
            <a:pPr algn="l">
              <a:buNone/>
              <a:defRPr sz="1575" b="0">
                <a:solidFill>
                  <a:srgbClr val="111820"/>
                </a:solidFill>
                <a:latin typeface="Calibri"/>
                <a:ea typeface="Calibri"/>
                <a:cs typeface="Calibri"/>
              </a:defRPr>
            </a:pPr>
            <a:r>
              <a:rPr sz="1575" b="0">
                <a:solidFill>
                  <a:srgbClr val="111820"/>
                </a:solidFill>
                <a:latin typeface="Calibri"/>
                <a:ea typeface="Calibri"/>
                <a:cs typeface="Calibri"/>
              </a:rPr>
              <a:t>En nuestro ejemplo, el saldo de la cuenta de Bancos es 4.000,00 euros.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LIQUIDAR → CALCULAR EL SALDO</a:t>
            </a:r>
          </a:p>
        </p:txBody>
      </p:sp>
      <p:sp>
        <p:nvSpPr>
          <p:cNvPr id="12" name="bank-balance-horizontal">
            <a:extLst>
              <a:ext uri="{FF2B5EF4-FFF2-40B4-BE49-F238E27FC236}">
                <a16:creationId xmlns:a16="http://schemas.microsoft.com/office/drawing/2014/main" id="{92DE88D7-48F9-4D8B-9D5F-87D1F06DA629}"/>
              </a:ext>
            </a:extLst>
          </p:cNvPr>
          <p:cNvSpPr>
            <a:spLocks noGrp="1"/>
          </p:cNvSpPr>
          <p:nvPr/>
        </p:nvSpPr>
        <p:spPr>
          <a:xfrm>
            <a:off x="6934200" y="2466975"/>
            <a:ext cx="3371850" cy="0"/>
          </a:xfrm>
          <a:prstGeom prst="line">
            <a:avLst/>
          </a:prstGeom>
          <a:noFill/>
          <a:ln w="19050">
            <a:solidFill>
              <a:srgbClr val="102C4A"/>
            </a:solidFill>
            <a:prstDash val="solid"/>
          </a:ln>
        </p:spPr>
        <p:txBody>
          <a:bodyPr/>
          <a:lstStyle/>
          <a:p>
            <a:endParaRPr lang="es-ES"/>
          </a:p>
        </p:txBody>
      </p:sp>
      <p:sp>
        <p:nvSpPr>
          <p:cNvPr id="13" name="bank-balance-vertical">
            <a:extLst>
              <a:ext uri="{FF2B5EF4-FFF2-40B4-BE49-F238E27FC236}">
                <a16:creationId xmlns:a16="http://schemas.microsoft.com/office/drawing/2014/main" id="{084D3CB5-16D0-410E-8C55-782A0CA02961}"/>
              </a:ext>
            </a:extLst>
          </p:cNvPr>
          <p:cNvSpPr>
            <a:spLocks noGrp="1"/>
          </p:cNvSpPr>
          <p:nvPr/>
        </p:nvSpPr>
        <p:spPr>
          <a:xfrm>
            <a:off x="8620125" y="2466975"/>
            <a:ext cx="0" cy="1485900"/>
          </a:xfrm>
          <a:prstGeom prst="line">
            <a:avLst/>
          </a:prstGeom>
          <a:noFill/>
          <a:ln w="19050">
            <a:solidFill>
              <a:srgbClr val="102C4A"/>
            </a:solidFill>
            <a:prstDash val="solid"/>
          </a:ln>
        </p:spPr>
        <p:txBody>
          <a:bodyPr/>
          <a:lstStyle/>
          <a:p>
            <a:endParaRPr lang="es-ES"/>
          </a:p>
        </p:txBody>
      </p:sp>
      <p:sp>
        <p:nvSpPr>
          <p:cNvPr id="14" name="bank-balance-d">
            <a:extLst>
              <a:ext uri="{FF2B5EF4-FFF2-40B4-BE49-F238E27FC236}">
                <a16:creationId xmlns:a16="http://schemas.microsoft.com/office/drawing/2014/main" id="{BD2C4E25-F3CE-43A3-8B6A-3FD785770B6F}"/>
              </a:ext>
            </a:extLst>
          </p:cNvPr>
          <p:cNvSpPr>
            <a:spLocks noGrp="1"/>
          </p:cNvSpPr>
          <p:nvPr/>
        </p:nvSpPr>
        <p:spPr>
          <a:xfrm>
            <a:off x="6762750" y="2152650"/>
            <a:ext cx="342900" cy="304800"/>
          </a:xfrm>
          <a:prstGeom prst="rect">
            <a:avLst/>
          </a:prstGeom>
          <a:noFill/>
          <a:ln w="0">
            <a:noFill/>
            <a:prstDash val="solid"/>
          </a:ln>
        </p:spPr>
        <p:txBody>
          <a:bodyPr lIns="0" tIns="0" rIns="0" bIns="0" anchor="ctr">
            <a:normAutofit/>
          </a:bodyPr>
          <a:lstStyle/>
          <a:p>
            <a:pPr algn="ctr">
              <a:buNone/>
              <a:defRPr sz="1500">
                <a:solidFill>
                  <a:srgbClr val="102C4A"/>
                </a:solidFill>
                <a:latin typeface="Calibri"/>
                <a:ea typeface="Calibri"/>
                <a:cs typeface="Calibri"/>
              </a:defRPr>
            </a:pPr>
            <a:r>
              <a:rPr sz="1500">
                <a:solidFill>
                  <a:srgbClr val="102C4A"/>
                </a:solidFill>
                <a:latin typeface="Calibri"/>
                <a:ea typeface="Calibri"/>
                <a:cs typeface="Calibri"/>
              </a:rPr>
              <a:t>D</a:t>
            </a:r>
          </a:p>
        </p:txBody>
      </p:sp>
      <p:sp>
        <p:nvSpPr>
          <p:cNvPr id="15" name="bank-balance-title">
            <a:extLst>
              <a:ext uri="{FF2B5EF4-FFF2-40B4-BE49-F238E27FC236}">
                <a16:creationId xmlns:a16="http://schemas.microsoft.com/office/drawing/2014/main" id="{00AE73F4-C1AD-4CA1-A8CA-2FA56E73CB1A}"/>
              </a:ext>
            </a:extLst>
          </p:cNvPr>
          <p:cNvSpPr>
            <a:spLocks noGrp="1"/>
          </p:cNvSpPr>
          <p:nvPr/>
        </p:nvSpPr>
        <p:spPr>
          <a:xfrm>
            <a:off x="7162800" y="2114550"/>
            <a:ext cx="2914650" cy="352425"/>
          </a:xfrm>
          <a:prstGeom prst="rect">
            <a:avLst/>
          </a:prstGeom>
          <a:noFill/>
          <a:ln w="0">
            <a:noFill/>
            <a:prstDash val="solid"/>
          </a:ln>
        </p:spPr>
        <p:txBody>
          <a:bodyPr lIns="19050" tIns="0" rIns="19050" bIns="0" anchor="ctr">
            <a:normAutofit/>
          </a:bodyPr>
          <a:lstStyle/>
          <a:p>
            <a:pPr algn="ctr">
              <a:buNone/>
              <a:defRPr sz="1500" b="1">
                <a:solidFill>
                  <a:srgbClr val="102C4A"/>
                </a:solidFill>
                <a:latin typeface="Calibri"/>
                <a:ea typeface="Calibri"/>
                <a:cs typeface="Calibri"/>
              </a:defRPr>
            </a:pPr>
            <a:r>
              <a:rPr sz="1500" b="1">
                <a:solidFill>
                  <a:srgbClr val="102C4A"/>
                </a:solidFill>
                <a:latin typeface="Calibri"/>
                <a:ea typeface="Calibri"/>
                <a:cs typeface="Calibri"/>
              </a:rPr>
              <a:t>Bancos</a:t>
            </a:r>
          </a:p>
        </p:txBody>
      </p:sp>
      <p:sp>
        <p:nvSpPr>
          <p:cNvPr id="16" name="bank-balance-h">
            <a:extLst>
              <a:ext uri="{FF2B5EF4-FFF2-40B4-BE49-F238E27FC236}">
                <a16:creationId xmlns:a16="http://schemas.microsoft.com/office/drawing/2014/main" id="{7DE232DA-98E0-40A2-8419-A84320902501}"/>
              </a:ext>
            </a:extLst>
          </p:cNvPr>
          <p:cNvSpPr>
            <a:spLocks noGrp="1"/>
          </p:cNvSpPr>
          <p:nvPr/>
        </p:nvSpPr>
        <p:spPr>
          <a:xfrm>
            <a:off x="10134600" y="2152650"/>
            <a:ext cx="342900" cy="304800"/>
          </a:xfrm>
          <a:prstGeom prst="rect">
            <a:avLst/>
          </a:prstGeom>
          <a:noFill/>
          <a:ln w="0">
            <a:noFill/>
            <a:prstDash val="solid"/>
          </a:ln>
        </p:spPr>
        <p:txBody>
          <a:bodyPr lIns="0" tIns="0" rIns="0" bIns="0" anchor="ctr">
            <a:normAutofit/>
          </a:bodyPr>
          <a:lstStyle/>
          <a:p>
            <a:pPr algn="ctr">
              <a:buNone/>
              <a:defRPr sz="1500">
                <a:solidFill>
                  <a:srgbClr val="102C4A"/>
                </a:solidFill>
                <a:latin typeface="Calibri"/>
                <a:ea typeface="Calibri"/>
                <a:cs typeface="Calibri"/>
              </a:defRPr>
            </a:pPr>
            <a:r>
              <a:rPr sz="1500">
                <a:solidFill>
                  <a:srgbClr val="102C4A"/>
                </a:solidFill>
                <a:latin typeface="Calibri"/>
                <a:ea typeface="Calibri"/>
                <a:cs typeface="Calibri"/>
              </a:rPr>
              <a:t>H</a:t>
            </a:r>
          </a:p>
        </p:txBody>
      </p:sp>
      <p:sp>
        <p:nvSpPr>
          <p:cNvPr id="17" name="bank-balance-left">
            <a:extLst>
              <a:ext uri="{FF2B5EF4-FFF2-40B4-BE49-F238E27FC236}">
                <a16:creationId xmlns:a16="http://schemas.microsoft.com/office/drawing/2014/main" id="{12AD2F85-5986-41D2-973E-E1D3476A9C46}"/>
              </a:ext>
            </a:extLst>
          </p:cNvPr>
          <p:cNvSpPr>
            <a:spLocks noGrp="1"/>
          </p:cNvSpPr>
          <p:nvPr/>
        </p:nvSpPr>
        <p:spPr>
          <a:xfrm>
            <a:off x="6934200" y="2495550"/>
            <a:ext cx="1609725" cy="1438275"/>
          </a:xfrm>
          <a:prstGeom prst="rect">
            <a:avLst/>
          </a:prstGeom>
          <a:noFill/>
          <a:ln w="0">
            <a:noFill/>
            <a:prstDash val="solid"/>
          </a:ln>
        </p:spPr>
        <p:txBody>
          <a:bodyPr lIns="9525" tIns="9525" rIns="66675" bIns="9525" anchor="t">
            <a:normAutofit/>
          </a:bodyPr>
          <a:lstStyle/>
          <a:p>
            <a:pPr algn="r">
              <a:buNone/>
              <a:defRPr sz="1275">
                <a:solidFill>
                  <a:srgbClr val="111820"/>
                </a:solidFill>
                <a:latin typeface="Calibri"/>
                <a:ea typeface="Calibri"/>
                <a:cs typeface="Calibri"/>
              </a:defRPr>
            </a:pPr>
            <a:r>
              <a:rPr sz="1275">
                <a:solidFill>
                  <a:srgbClr val="111820"/>
                </a:solidFill>
                <a:latin typeface="Calibri"/>
                <a:ea typeface="Calibri"/>
                <a:cs typeface="Calibri"/>
              </a:rPr>
              <a:t>1.000  (1)</a:t>
            </a:r>
          </a:p>
          <a:p>
            <a:pPr algn="r">
              <a:buNone/>
              <a:defRPr sz="1275">
                <a:solidFill>
                  <a:srgbClr val="111820"/>
                </a:solidFill>
                <a:latin typeface="Calibri"/>
                <a:ea typeface="Calibri"/>
                <a:cs typeface="Calibri"/>
              </a:defRPr>
            </a:pPr>
            <a:r>
              <a:rPr sz="1275">
                <a:solidFill>
                  <a:srgbClr val="111820"/>
                </a:solidFill>
                <a:latin typeface="Calibri"/>
                <a:ea typeface="Calibri"/>
                <a:cs typeface="Calibri"/>
              </a:rPr>
              <a:t>10.000  (2)</a:t>
            </a:r>
          </a:p>
          <a:p>
            <a:pPr algn="r">
              <a:buNone/>
              <a:defRPr sz="1275">
                <a:solidFill>
                  <a:srgbClr val="111820"/>
                </a:solidFill>
                <a:latin typeface="Calibri"/>
                <a:ea typeface="Calibri"/>
                <a:cs typeface="Calibri"/>
              </a:defRPr>
            </a:pPr>
            <a:r>
              <a:rPr sz="1275">
                <a:solidFill>
                  <a:srgbClr val="111820"/>
                </a:solidFill>
                <a:latin typeface="Calibri"/>
                <a:ea typeface="Calibri"/>
                <a:cs typeface="Calibri"/>
              </a:rPr>
              <a:t>TOTAL  11.000</a:t>
            </a:r>
          </a:p>
        </p:txBody>
      </p:sp>
      <p:sp>
        <p:nvSpPr>
          <p:cNvPr id="18" name="bank-balance-right">
            <a:extLst>
              <a:ext uri="{FF2B5EF4-FFF2-40B4-BE49-F238E27FC236}">
                <a16:creationId xmlns:a16="http://schemas.microsoft.com/office/drawing/2014/main" id="{742643E2-5DD1-4B56-B54B-9301BD0602C7}"/>
              </a:ext>
            </a:extLst>
          </p:cNvPr>
          <p:cNvSpPr>
            <a:spLocks noGrp="1"/>
          </p:cNvSpPr>
          <p:nvPr/>
        </p:nvSpPr>
        <p:spPr>
          <a:xfrm>
            <a:off x="8686800" y="2495550"/>
            <a:ext cx="1619250" cy="1438275"/>
          </a:xfrm>
          <a:prstGeom prst="rect">
            <a:avLst/>
          </a:prstGeom>
          <a:noFill/>
          <a:ln w="0">
            <a:noFill/>
            <a:prstDash val="solid"/>
          </a:ln>
        </p:spPr>
        <p:txBody>
          <a:bodyPr lIns="66675" tIns="9525" rIns="9525" bIns="9525" anchor="t">
            <a:normAutofit/>
          </a:bodyPr>
          <a:lstStyle/>
          <a:p>
            <a:pPr algn="l">
              <a:buNone/>
              <a:defRPr sz="1275">
                <a:solidFill>
                  <a:srgbClr val="111820"/>
                </a:solidFill>
                <a:latin typeface="Calibri"/>
                <a:ea typeface="Calibri"/>
                <a:cs typeface="Calibri"/>
              </a:defRPr>
            </a:pPr>
            <a:r>
              <a:rPr sz="1275">
                <a:solidFill>
                  <a:srgbClr val="111820"/>
                </a:solidFill>
                <a:latin typeface="Calibri"/>
                <a:ea typeface="Calibri"/>
                <a:cs typeface="Calibri"/>
              </a:rPr>
              <a:t>(3)  4.000</a:t>
            </a:r>
          </a:p>
          <a:p>
            <a:pPr algn="l">
              <a:buNone/>
              <a:defRPr sz="1275">
                <a:solidFill>
                  <a:srgbClr val="111820"/>
                </a:solidFill>
                <a:latin typeface="Calibri"/>
                <a:ea typeface="Calibri"/>
                <a:cs typeface="Calibri"/>
              </a:defRPr>
            </a:pPr>
            <a:r>
              <a:rPr sz="1275">
                <a:solidFill>
                  <a:srgbClr val="111820"/>
                </a:solidFill>
                <a:latin typeface="Calibri"/>
                <a:ea typeface="Calibri"/>
                <a:cs typeface="Calibri"/>
              </a:rPr>
              <a:t>(5)  3.000</a:t>
            </a:r>
          </a:p>
          <a:p>
            <a:pPr algn="l">
              <a:buNone/>
              <a:defRPr sz="1275">
                <a:solidFill>
                  <a:srgbClr val="111820"/>
                </a:solidFill>
                <a:latin typeface="Calibri"/>
                <a:ea typeface="Calibri"/>
                <a:cs typeface="Calibri"/>
              </a:defRPr>
            </a:pPr>
            <a:r>
              <a:rPr sz="1275">
                <a:solidFill>
                  <a:srgbClr val="111820"/>
                </a:solidFill>
                <a:latin typeface="Calibri"/>
                <a:ea typeface="Calibri"/>
                <a:cs typeface="Calibri"/>
              </a:rPr>
              <a:t>TOTAL  7.000</a:t>
            </a:r>
          </a:p>
        </p:txBody>
      </p:sp>
      <p:sp>
        <p:nvSpPr>
          <p:cNvPr id="19" name="bank-balance-result">
            <a:extLst>
              <a:ext uri="{FF2B5EF4-FFF2-40B4-BE49-F238E27FC236}">
                <a16:creationId xmlns:a16="http://schemas.microsoft.com/office/drawing/2014/main" id="{32BA5B5C-9DBB-4D45-BE6B-4DF78C1E3194}"/>
              </a:ext>
            </a:extLst>
          </p:cNvPr>
          <p:cNvSpPr>
            <a:spLocks noGrp="1"/>
          </p:cNvSpPr>
          <p:nvPr/>
        </p:nvSpPr>
        <p:spPr>
          <a:xfrm>
            <a:off x="6762750" y="4095750"/>
            <a:ext cx="3714750" cy="419100"/>
          </a:xfrm>
          <a:prstGeom prst="rect">
            <a:avLst/>
          </a:prstGeom>
          <a:noFill/>
          <a:ln w="0">
            <a:noFill/>
            <a:prstDash val="solid"/>
          </a:ln>
        </p:spPr>
        <p:txBody>
          <a:bodyPr lIns="47625" tIns="19050" rIns="47625" bIns="19050" anchor="ctr">
            <a:normAutofit/>
          </a:bodyPr>
          <a:lstStyle/>
          <a:p>
            <a:pPr algn="ctr">
              <a:buNone/>
              <a:defRPr sz="1575" b="1">
                <a:solidFill>
                  <a:srgbClr val="138CFF"/>
                </a:solidFill>
                <a:latin typeface="Calibri"/>
                <a:ea typeface="Calibri"/>
                <a:cs typeface="Calibri"/>
              </a:defRPr>
            </a:pPr>
            <a:r>
              <a:rPr sz="1575" b="1">
                <a:solidFill>
                  <a:srgbClr val="138CFF"/>
                </a:solidFill>
                <a:latin typeface="Calibri"/>
                <a:ea typeface="Calibri"/>
                <a:cs typeface="Calibri"/>
              </a:rPr>
              <a:t>SALDO = 11.000 - 7.000 = 4.000 €</a:t>
            </a:r>
          </a:p>
        </p:txBody>
      </p:sp>
    </p:spTree>
    <p:extLst>
      <p:ext uri="{BB962C8B-B14F-4D97-AF65-F5344CB8AC3E}">
        <p14:creationId xmlns:p14="http://schemas.microsoft.com/office/powerpoint/2010/main" val="879069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SALDO DEUDOR, SALDO ACREEDOR Y SALDAR</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23</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695450" y="1752600"/>
            <a:ext cx="8801100" cy="3105150"/>
          </a:xfrm>
          <a:prstGeom prst="rect">
            <a:avLst/>
          </a:prstGeom>
          <a:noFill/>
          <a:ln w="0">
            <a:noFill/>
          </a:ln>
        </p:spPr>
        <p:txBody>
          <a:bodyPr lIns="171450" tIns="114300" rIns="171450" bIns="114300" anchor="ctr">
            <a:normAutofit/>
          </a:bodyPr>
          <a:lstStyle/>
          <a:p>
            <a:pPr algn="l">
              <a:buNone/>
              <a:defRPr sz="1500" b="0">
                <a:solidFill>
                  <a:srgbClr val="111820"/>
                </a:solidFill>
                <a:latin typeface="Calibri"/>
                <a:ea typeface="Calibri"/>
                <a:cs typeface="Calibri"/>
              </a:defRPr>
            </a:pPr>
            <a:r>
              <a:rPr sz="1500" b="0">
                <a:solidFill>
                  <a:srgbClr val="111820"/>
                </a:solidFill>
                <a:latin typeface="Calibri"/>
                <a:ea typeface="Calibri"/>
                <a:cs typeface="Calibri"/>
              </a:rPr>
              <a:t>Si el DEBE es mayor que el HABER, decimos que la cuenta tiene SALDO DEUDOR (Sd).</a:t>
            </a:r>
          </a:p>
          <a:p>
            <a:pPr algn="l">
              <a:buNone/>
              <a:defRPr sz="1725" b="0">
                <a:solidFill>
                  <a:srgbClr val="111820"/>
                </a:solidFill>
              </a:defRPr>
            </a:pPr>
            <a:endParaRPr sz="1500" b="0">
              <a:solidFill>
                <a:srgbClr val="111820"/>
              </a:solidFill>
              <a:latin typeface="Calibri"/>
              <a:ea typeface="Calibri"/>
              <a:cs typeface="Calibri"/>
            </a:endParaRPr>
          </a:p>
          <a:p>
            <a:pPr algn="l">
              <a:buNone/>
              <a:defRPr sz="1500" b="0">
                <a:solidFill>
                  <a:srgbClr val="111820"/>
                </a:solidFill>
                <a:latin typeface="Calibri"/>
                <a:ea typeface="Calibri"/>
                <a:cs typeface="Calibri"/>
              </a:defRPr>
            </a:pPr>
            <a:r>
              <a:rPr sz="1500" b="0">
                <a:solidFill>
                  <a:srgbClr val="111820"/>
                </a:solidFill>
                <a:latin typeface="Calibri"/>
                <a:ea typeface="Calibri"/>
                <a:cs typeface="Calibri"/>
              </a:rPr>
              <a:t>Si el HABER es mayor que el DEBE, decimos que la cuenta tiene SALDO ACREEDOR (Sa).</a:t>
            </a:r>
          </a:p>
          <a:p>
            <a:pPr algn="l">
              <a:buNone/>
              <a:defRPr sz="1725" b="0">
                <a:solidFill>
                  <a:srgbClr val="111820"/>
                </a:solidFill>
              </a:defRPr>
            </a:pPr>
            <a:endParaRPr sz="1500" b="0">
              <a:solidFill>
                <a:srgbClr val="111820"/>
              </a:solidFill>
              <a:latin typeface="Calibri"/>
              <a:ea typeface="Calibri"/>
              <a:cs typeface="Calibri"/>
            </a:endParaRPr>
          </a:p>
          <a:p>
            <a:pPr algn="l">
              <a:buNone/>
              <a:defRPr sz="1500" b="0">
                <a:solidFill>
                  <a:srgbClr val="111820"/>
                </a:solidFill>
                <a:latin typeface="Calibri"/>
                <a:ea typeface="Calibri"/>
                <a:cs typeface="Calibri"/>
              </a:defRPr>
            </a:pPr>
            <a:r>
              <a:rPr sz="1500" b="0">
                <a:solidFill>
                  <a:srgbClr val="111820"/>
                </a:solidFill>
                <a:latin typeface="Calibri"/>
                <a:ea typeface="Calibri"/>
                <a:cs typeface="Calibri"/>
              </a:rPr>
              <a:t>En nuestro ejemplo, como el total Debe es mayor que el total Haber, decimos que la cuenta de Bancos tiene un saldo deudor de 4.000,00 euros.</a:t>
            </a:r>
          </a:p>
          <a:p>
            <a:pPr algn="l">
              <a:buNone/>
              <a:defRPr sz="1725" b="0">
                <a:solidFill>
                  <a:srgbClr val="111820"/>
                </a:solidFill>
              </a:defRPr>
            </a:pPr>
            <a:endParaRPr sz="1500" b="0">
              <a:solidFill>
                <a:srgbClr val="111820"/>
              </a:solidFill>
              <a:latin typeface="Calibri"/>
              <a:ea typeface="Calibri"/>
              <a:cs typeface="Calibri"/>
            </a:endParaRPr>
          </a:p>
          <a:p>
            <a:pPr algn="l">
              <a:buNone/>
              <a:defRPr sz="1500" b="0">
                <a:solidFill>
                  <a:srgbClr val="111820"/>
                </a:solidFill>
                <a:latin typeface="Calibri"/>
                <a:ea typeface="Calibri"/>
                <a:cs typeface="Calibri"/>
              </a:defRPr>
            </a:pPr>
            <a:r>
              <a:rPr sz="1500" b="0">
                <a:solidFill>
                  <a:srgbClr val="111820"/>
                </a:solidFill>
                <a:latin typeface="Calibri"/>
                <a:ea typeface="Calibri"/>
                <a:cs typeface="Calibri"/>
              </a:rPr>
              <a:t>Para saldar una cuenta, se coloca el saldo en el lado que sume menos para equilibrarla (asiento de cierre).</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SALDAR = COLOCAR EL SALDO EN EL LADO QUE SUME MENOS</a:t>
            </a:r>
          </a:p>
        </p:txBody>
      </p:sp>
    </p:spTree>
    <p:extLst>
      <p:ext uri="{BB962C8B-B14F-4D97-AF65-F5344CB8AC3E}">
        <p14:creationId xmlns:p14="http://schemas.microsoft.com/office/powerpoint/2010/main" val="879069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CERRAR UNA CUENTA</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24</a:t>
            </a:r>
          </a:p>
        </p:txBody>
      </p:sp>
      <p:pic>
        <p:nvPicPr>
          <p:cNvPr id="47" name="Imagen 46"/>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CUENTA CERRADA → TOTAL DEBE = TOTAL HABER</a:t>
            </a:r>
          </a:p>
        </p:txBody>
      </p:sp>
      <p:sp>
        <p:nvSpPr>
          <p:cNvPr id="34" name="close-definition">
            <a:extLst>
              <a:ext uri="{FF2B5EF4-FFF2-40B4-BE49-F238E27FC236}">
                <a16:creationId xmlns:a16="http://schemas.microsoft.com/office/drawing/2014/main" id="{921EC53C-25E2-42A9-A634-3FC05D5EEF10}"/>
              </a:ext>
            </a:extLst>
          </p:cNvPr>
          <p:cNvSpPr>
            <a:spLocks noGrp="1"/>
          </p:cNvSpPr>
          <p:nvPr/>
        </p:nvSpPr>
        <p:spPr>
          <a:xfrm>
            <a:off x="1762125" y="1695450"/>
            <a:ext cx="8667750" cy="838200"/>
          </a:xfrm>
          <a:prstGeom prst="rect">
            <a:avLst/>
          </a:prstGeom>
          <a:noFill/>
          <a:ln w="0">
            <a:noFill/>
            <a:prstDash val="solid"/>
          </a:ln>
        </p:spPr>
        <p:txBody>
          <a:bodyPr lIns="47625" tIns="19050" rIns="47625" bIns="19050" anchor="ctr">
            <a:normAutofit/>
          </a:bodyPr>
          <a:lstStyle/>
          <a:p>
            <a:pPr algn="ctr">
              <a:buNone/>
              <a:defRPr sz="1650">
                <a:solidFill>
                  <a:srgbClr val="111820"/>
                </a:solidFill>
                <a:latin typeface="Calibri"/>
                <a:ea typeface="Calibri"/>
                <a:cs typeface="Calibri"/>
              </a:defRPr>
            </a:pPr>
            <a:r>
              <a:rPr sz="1650">
                <a:solidFill>
                  <a:srgbClr val="111820"/>
                </a:solidFill>
                <a:latin typeface="Calibri"/>
                <a:ea typeface="Calibri"/>
                <a:cs typeface="Calibri"/>
              </a:rPr>
              <a:t>Cerrar una cuenta es sumar los dos lados después de haberla saldado.</a:t>
            </a:r>
          </a:p>
          <a:p>
            <a:endParaRPr sz="1650">
              <a:solidFill>
                <a:srgbClr val="111820"/>
              </a:solidFill>
              <a:latin typeface="Calibri"/>
              <a:ea typeface="Calibri"/>
              <a:cs typeface="Calibri"/>
            </a:endParaRPr>
          </a:p>
          <a:p>
            <a:pPr algn="ctr">
              <a:buNone/>
              <a:defRPr sz="1650">
                <a:solidFill>
                  <a:srgbClr val="111820"/>
                </a:solidFill>
                <a:latin typeface="Calibri"/>
                <a:ea typeface="Calibri"/>
                <a:cs typeface="Calibri"/>
              </a:defRPr>
            </a:pPr>
            <a:r>
              <a:rPr sz="1650">
                <a:solidFill>
                  <a:srgbClr val="111820"/>
                </a:solidFill>
                <a:latin typeface="Calibri"/>
                <a:ea typeface="Calibri"/>
                <a:cs typeface="Calibri"/>
              </a:rPr>
              <a:t>Veamos cómo quedaría la cuenta de Bancos una vez cerrada.</a:t>
            </a:r>
          </a:p>
        </p:txBody>
      </p:sp>
      <p:sp>
        <p:nvSpPr>
          <p:cNvPr id="35" name="bank-closed-horizontal">
            <a:extLst>
              <a:ext uri="{FF2B5EF4-FFF2-40B4-BE49-F238E27FC236}">
                <a16:creationId xmlns:a16="http://schemas.microsoft.com/office/drawing/2014/main" id="{EE3A99B4-1064-45A8-ABDB-111CB02530A4}"/>
              </a:ext>
            </a:extLst>
          </p:cNvPr>
          <p:cNvSpPr>
            <a:spLocks noGrp="1"/>
          </p:cNvSpPr>
          <p:nvPr/>
        </p:nvSpPr>
        <p:spPr>
          <a:xfrm>
            <a:off x="2647950" y="3076575"/>
            <a:ext cx="6896100" cy="0"/>
          </a:xfrm>
          <a:prstGeom prst="line">
            <a:avLst/>
          </a:prstGeom>
          <a:noFill/>
          <a:ln w="19050">
            <a:solidFill>
              <a:srgbClr val="102C4A"/>
            </a:solidFill>
            <a:prstDash val="solid"/>
          </a:ln>
        </p:spPr>
        <p:txBody>
          <a:bodyPr/>
          <a:lstStyle/>
          <a:p>
            <a:endParaRPr lang="es-ES"/>
          </a:p>
        </p:txBody>
      </p:sp>
      <p:sp>
        <p:nvSpPr>
          <p:cNvPr id="36" name="bank-closed-vertical">
            <a:extLst>
              <a:ext uri="{FF2B5EF4-FFF2-40B4-BE49-F238E27FC236}">
                <a16:creationId xmlns:a16="http://schemas.microsoft.com/office/drawing/2014/main" id="{3195488C-56DC-4505-8ECB-C90F77A1B08C}"/>
              </a:ext>
            </a:extLst>
          </p:cNvPr>
          <p:cNvSpPr>
            <a:spLocks noGrp="1"/>
          </p:cNvSpPr>
          <p:nvPr/>
        </p:nvSpPr>
        <p:spPr>
          <a:xfrm>
            <a:off x="6096000" y="3076575"/>
            <a:ext cx="0" cy="1876425"/>
          </a:xfrm>
          <a:prstGeom prst="line">
            <a:avLst/>
          </a:prstGeom>
          <a:noFill/>
          <a:ln w="19050">
            <a:solidFill>
              <a:srgbClr val="102C4A"/>
            </a:solidFill>
            <a:prstDash val="solid"/>
          </a:ln>
        </p:spPr>
        <p:txBody>
          <a:bodyPr/>
          <a:lstStyle/>
          <a:p>
            <a:endParaRPr lang="es-ES"/>
          </a:p>
        </p:txBody>
      </p:sp>
      <p:sp>
        <p:nvSpPr>
          <p:cNvPr id="37" name="bank-closed-d">
            <a:extLst>
              <a:ext uri="{FF2B5EF4-FFF2-40B4-BE49-F238E27FC236}">
                <a16:creationId xmlns:a16="http://schemas.microsoft.com/office/drawing/2014/main" id="{4C28AA7F-E340-4859-9718-08424955136F}"/>
              </a:ext>
            </a:extLst>
          </p:cNvPr>
          <p:cNvSpPr>
            <a:spLocks noGrp="1"/>
          </p:cNvSpPr>
          <p:nvPr/>
        </p:nvSpPr>
        <p:spPr>
          <a:xfrm>
            <a:off x="2476500" y="2724150"/>
            <a:ext cx="342900" cy="342900"/>
          </a:xfrm>
          <a:prstGeom prst="rect">
            <a:avLst/>
          </a:prstGeom>
          <a:noFill/>
          <a:ln w="0">
            <a:noFill/>
            <a:prstDash val="solid"/>
          </a:ln>
        </p:spPr>
        <p:txBody>
          <a:bodyPr lIns="0" tIns="0" rIns="0" bIns="0" anchor="ctr">
            <a:normAutofit/>
          </a:bodyPr>
          <a:lstStyle/>
          <a:p>
            <a:pPr algn="ctr">
              <a:buNone/>
              <a:defRPr sz="1725">
                <a:solidFill>
                  <a:srgbClr val="102C4A"/>
                </a:solidFill>
                <a:latin typeface="Calibri"/>
                <a:ea typeface="Calibri"/>
                <a:cs typeface="Calibri"/>
              </a:defRPr>
            </a:pPr>
            <a:r>
              <a:rPr sz="1725">
                <a:solidFill>
                  <a:srgbClr val="102C4A"/>
                </a:solidFill>
                <a:latin typeface="Calibri"/>
                <a:ea typeface="Calibri"/>
                <a:cs typeface="Calibri"/>
              </a:rPr>
              <a:t>D</a:t>
            </a:r>
          </a:p>
        </p:txBody>
      </p:sp>
      <p:sp>
        <p:nvSpPr>
          <p:cNvPr id="38" name="bank-closed-title">
            <a:extLst>
              <a:ext uri="{FF2B5EF4-FFF2-40B4-BE49-F238E27FC236}">
                <a16:creationId xmlns:a16="http://schemas.microsoft.com/office/drawing/2014/main" id="{5A110937-A025-46B0-8726-4D7C6D3687F4}"/>
              </a:ext>
            </a:extLst>
          </p:cNvPr>
          <p:cNvSpPr>
            <a:spLocks noGrp="1"/>
          </p:cNvSpPr>
          <p:nvPr/>
        </p:nvSpPr>
        <p:spPr>
          <a:xfrm>
            <a:off x="2876550" y="2686050"/>
            <a:ext cx="6438900" cy="390525"/>
          </a:xfrm>
          <a:prstGeom prst="rect">
            <a:avLst/>
          </a:prstGeom>
          <a:noFill/>
          <a:ln w="0">
            <a:noFill/>
            <a:prstDash val="solid"/>
          </a:ln>
        </p:spPr>
        <p:txBody>
          <a:bodyPr lIns="19050" tIns="0" rIns="19050" bIns="0" anchor="ctr">
            <a:normAutofit/>
          </a:bodyPr>
          <a:lstStyle/>
          <a:p>
            <a:pPr algn="ctr">
              <a:buNone/>
              <a:defRPr sz="1725" b="1">
                <a:solidFill>
                  <a:srgbClr val="102C4A"/>
                </a:solidFill>
                <a:latin typeface="Calibri"/>
                <a:ea typeface="Calibri"/>
                <a:cs typeface="Calibri"/>
              </a:defRPr>
            </a:pPr>
            <a:r>
              <a:rPr sz="1725" b="1">
                <a:solidFill>
                  <a:srgbClr val="102C4A"/>
                </a:solidFill>
                <a:latin typeface="Calibri"/>
                <a:ea typeface="Calibri"/>
                <a:cs typeface="Calibri"/>
              </a:rPr>
              <a:t>Bancos</a:t>
            </a:r>
          </a:p>
        </p:txBody>
      </p:sp>
      <p:sp>
        <p:nvSpPr>
          <p:cNvPr id="39" name="bank-closed-h">
            <a:extLst>
              <a:ext uri="{FF2B5EF4-FFF2-40B4-BE49-F238E27FC236}">
                <a16:creationId xmlns:a16="http://schemas.microsoft.com/office/drawing/2014/main" id="{10EFFD90-417D-44E1-95BC-7CBF50D1CD4F}"/>
              </a:ext>
            </a:extLst>
          </p:cNvPr>
          <p:cNvSpPr>
            <a:spLocks noGrp="1"/>
          </p:cNvSpPr>
          <p:nvPr/>
        </p:nvSpPr>
        <p:spPr>
          <a:xfrm>
            <a:off x="9372600" y="2724150"/>
            <a:ext cx="342900" cy="342900"/>
          </a:xfrm>
          <a:prstGeom prst="rect">
            <a:avLst/>
          </a:prstGeom>
          <a:noFill/>
          <a:ln w="0">
            <a:noFill/>
            <a:prstDash val="solid"/>
          </a:ln>
        </p:spPr>
        <p:txBody>
          <a:bodyPr lIns="0" tIns="0" rIns="0" bIns="0" anchor="ctr">
            <a:normAutofit/>
          </a:bodyPr>
          <a:lstStyle/>
          <a:p>
            <a:pPr algn="ctr">
              <a:buNone/>
              <a:defRPr sz="1725">
                <a:solidFill>
                  <a:srgbClr val="102C4A"/>
                </a:solidFill>
                <a:latin typeface="Calibri"/>
                <a:ea typeface="Calibri"/>
                <a:cs typeface="Calibri"/>
              </a:defRPr>
            </a:pPr>
            <a:r>
              <a:rPr sz="1725">
                <a:solidFill>
                  <a:srgbClr val="102C4A"/>
                </a:solidFill>
                <a:latin typeface="Calibri"/>
                <a:ea typeface="Calibri"/>
                <a:cs typeface="Calibri"/>
              </a:rPr>
              <a:t>H</a:t>
            </a:r>
          </a:p>
        </p:txBody>
      </p:sp>
      <p:sp>
        <p:nvSpPr>
          <p:cNvPr id="40" name="bank-closed-left">
            <a:extLst>
              <a:ext uri="{FF2B5EF4-FFF2-40B4-BE49-F238E27FC236}">
                <a16:creationId xmlns:a16="http://schemas.microsoft.com/office/drawing/2014/main" id="{AB41EA20-1FDE-4201-B6D0-850853F3DE13}"/>
              </a:ext>
            </a:extLst>
          </p:cNvPr>
          <p:cNvSpPr>
            <a:spLocks noGrp="1"/>
          </p:cNvSpPr>
          <p:nvPr/>
        </p:nvSpPr>
        <p:spPr>
          <a:xfrm>
            <a:off x="2647950" y="3105150"/>
            <a:ext cx="3371850" cy="1828800"/>
          </a:xfrm>
          <a:prstGeom prst="rect">
            <a:avLst/>
          </a:prstGeom>
          <a:noFill/>
          <a:ln w="0">
            <a:noFill/>
            <a:prstDash val="solid"/>
          </a:ln>
        </p:spPr>
        <p:txBody>
          <a:bodyPr lIns="9525" tIns="9525" rIns="66675" bIns="9525" anchor="t">
            <a:normAutofit/>
          </a:bodyPr>
          <a:lstStyle/>
          <a:p>
            <a:pPr algn="r">
              <a:buNone/>
              <a:defRPr sz="1500">
                <a:solidFill>
                  <a:srgbClr val="111820"/>
                </a:solidFill>
                <a:latin typeface="Calibri"/>
                <a:ea typeface="Calibri"/>
                <a:cs typeface="Calibri"/>
              </a:defRPr>
            </a:pPr>
            <a:r>
              <a:rPr sz="1500">
                <a:solidFill>
                  <a:srgbClr val="111820"/>
                </a:solidFill>
                <a:latin typeface="Calibri"/>
                <a:ea typeface="Calibri"/>
                <a:cs typeface="Calibri"/>
              </a:rPr>
              <a:t>1.000  (1)</a:t>
            </a:r>
          </a:p>
          <a:p>
            <a:pPr algn="r">
              <a:buNone/>
              <a:defRPr sz="1500">
                <a:solidFill>
                  <a:srgbClr val="111820"/>
                </a:solidFill>
                <a:latin typeface="Calibri"/>
                <a:ea typeface="Calibri"/>
                <a:cs typeface="Calibri"/>
              </a:defRPr>
            </a:pPr>
            <a:r>
              <a:rPr sz="1500">
                <a:solidFill>
                  <a:srgbClr val="111820"/>
                </a:solidFill>
                <a:latin typeface="Calibri"/>
                <a:ea typeface="Calibri"/>
                <a:cs typeface="Calibri"/>
              </a:rPr>
              <a:t>10.000  (2)</a:t>
            </a:r>
          </a:p>
          <a:p>
            <a:pPr algn="r">
              <a:buNone/>
              <a:defRPr sz="1500">
                <a:solidFill>
                  <a:srgbClr val="111820"/>
                </a:solidFill>
                <a:latin typeface="Calibri"/>
                <a:ea typeface="Calibri"/>
                <a:cs typeface="Calibri"/>
              </a:defRPr>
            </a:pPr>
            <a:r>
              <a:rPr sz="1500">
                <a:solidFill>
                  <a:srgbClr val="111820"/>
                </a:solidFill>
                <a:latin typeface="Calibri"/>
                <a:ea typeface="Calibri"/>
                <a:cs typeface="Calibri"/>
              </a:rPr>
              <a:t>TOTAL DEBE  11.000</a:t>
            </a:r>
          </a:p>
        </p:txBody>
      </p:sp>
      <p:sp>
        <p:nvSpPr>
          <p:cNvPr id="41" name="bank-closed-right">
            <a:extLst>
              <a:ext uri="{FF2B5EF4-FFF2-40B4-BE49-F238E27FC236}">
                <a16:creationId xmlns:a16="http://schemas.microsoft.com/office/drawing/2014/main" id="{0CEEAC8A-54AA-4798-AF43-B5420DAF6092}"/>
              </a:ext>
            </a:extLst>
          </p:cNvPr>
          <p:cNvSpPr>
            <a:spLocks noGrp="1"/>
          </p:cNvSpPr>
          <p:nvPr/>
        </p:nvSpPr>
        <p:spPr>
          <a:xfrm>
            <a:off x="6162675" y="3105150"/>
            <a:ext cx="3381375" cy="1828800"/>
          </a:xfrm>
          <a:prstGeom prst="rect">
            <a:avLst/>
          </a:prstGeom>
          <a:noFill/>
          <a:ln w="0">
            <a:noFill/>
            <a:prstDash val="solid"/>
          </a:ln>
        </p:spPr>
        <p:txBody>
          <a:bodyPr lIns="66675" tIns="9525" rIns="9525" bIns="9525" anchor="t">
            <a:normAutofit/>
          </a:bodyPr>
          <a:lstStyle/>
          <a:p>
            <a:pPr algn="l">
              <a:buNone/>
              <a:defRPr sz="1500">
                <a:solidFill>
                  <a:srgbClr val="111820"/>
                </a:solidFill>
                <a:latin typeface="Calibri"/>
                <a:ea typeface="Calibri"/>
                <a:cs typeface="Calibri"/>
              </a:defRPr>
            </a:pPr>
            <a:r>
              <a:rPr sz="1500">
                <a:solidFill>
                  <a:srgbClr val="111820"/>
                </a:solidFill>
                <a:latin typeface="Calibri"/>
                <a:ea typeface="Calibri"/>
                <a:cs typeface="Calibri"/>
              </a:rPr>
              <a:t>(3)  4.000</a:t>
            </a:r>
          </a:p>
          <a:p>
            <a:pPr algn="l">
              <a:buNone/>
              <a:defRPr sz="1500">
                <a:solidFill>
                  <a:srgbClr val="111820"/>
                </a:solidFill>
                <a:latin typeface="Calibri"/>
                <a:ea typeface="Calibri"/>
                <a:cs typeface="Calibri"/>
              </a:defRPr>
            </a:pPr>
            <a:r>
              <a:rPr sz="1500">
                <a:solidFill>
                  <a:srgbClr val="111820"/>
                </a:solidFill>
                <a:latin typeface="Calibri"/>
                <a:ea typeface="Calibri"/>
                <a:cs typeface="Calibri"/>
              </a:rPr>
              <a:t>(5)  3.000</a:t>
            </a:r>
          </a:p>
          <a:p>
            <a:pPr algn="l">
              <a:buNone/>
              <a:defRPr sz="1500">
                <a:solidFill>
                  <a:srgbClr val="111820"/>
                </a:solidFill>
                <a:latin typeface="Calibri"/>
                <a:ea typeface="Calibri"/>
                <a:cs typeface="Calibri"/>
              </a:defRPr>
            </a:pPr>
            <a:r>
              <a:rPr sz="1500">
                <a:solidFill>
                  <a:srgbClr val="111820"/>
                </a:solidFill>
                <a:latin typeface="Calibri"/>
                <a:ea typeface="Calibri"/>
                <a:cs typeface="Calibri"/>
              </a:rPr>
              <a:t>SALDO DEUDOR  4.000</a:t>
            </a:r>
          </a:p>
          <a:p>
            <a:pPr algn="l">
              <a:buNone/>
              <a:defRPr sz="1500">
                <a:solidFill>
                  <a:srgbClr val="111820"/>
                </a:solidFill>
                <a:latin typeface="Calibri"/>
                <a:ea typeface="Calibri"/>
                <a:cs typeface="Calibri"/>
              </a:defRPr>
            </a:pPr>
            <a:r>
              <a:rPr sz="1500">
                <a:solidFill>
                  <a:srgbClr val="111820"/>
                </a:solidFill>
                <a:latin typeface="Calibri"/>
                <a:ea typeface="Calibri"/>
                <a:cs typeface="Calibri"/>
              </a:rPr>
              <a:t>TOTAL HABER  11.000</a:t>
            </a:r>
          </a:p>
        </p:txBody>
      </p:sp>
    </p:spTree>
    <p:extLst>
      <p:ext uri="{BB962C8B-B14F-4D97-AF65-F5344CB8AC3E}">
        <p14:creationId xmlns:p14="http://schemas.microsoft.com/office/powerpoint/2010/main" val="879069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4 · CERRAR LAS SEIS CUENTAS</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25</a:t>
            </a:r>
          </a:p>
        </p:txBody>
      </p:sp>
      <p:pic>
        <p:nvPicPr>
          <p:cNvPr id="82" name="Imagen 81"/>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EN ESTE EJEMPLO: ACTIVO → SALDOS DEUDORES · PASIVO Y PN → SALDOS ACREEDORES</a:t>
            </a:r>
          </a:p>
        </p:txBody>
      </p:sp>
      <p:sp>
        <p:nvSpPr>
          <p:cNvPr id="34" name="all-close-instruction">
            <a:extLst>
              <a:ext uri="{FF2B5EF4-FFF2-40B4-BE49-F238E27FC236}">
                <a16:creationId xmlns:a16="http://schemas.microsoft.com/office/drawing/2014/main" id="{6B26AD51-95F7-4DD2-AE40-D14F56551C5A}"/>
              </a:ext>
            </a:extLst>
          </p:cNvPr>
          <p:cNvSpPr>
            <a:spLocks noGrp="1"/>
          </p:cNvSpPr>
          <p:nvPr/>
        </p:nvSpPr>
        <p:spPr>
          <a:xfrm>
            <a:off x="1666875" y="1619250"/>
            <a:ext cx="8858250" cy="419100"/>
          </a:xfrm>
          <a:prstGeom prst="rect">
            <a:avLst/>
          </a:prstGeom>
          <a:noFill/>
          <a:ln w="0">
            <a:noFill/>
            <a:prstDash val="solid"/>
          </a:ln>
        </p:spPr>
        <p:txBody>
          <a:bodyPr lIns="47625" tIns="19050" rIns="47625" bIns="19050" anchor="ctr">
            <a:normAutofit/>
          </a:bodyPr>
          <a:lstStyle/>
          <a:p>
            <a:pPr algn="ctr">
              <a:buNone/>
              <a:defRPr sz="1500">
                <a:solidFill>
                  <a:srgbClr val="111820"/>
                </a:solidFill>
                <a:latin typeface="Calibri"/>
                <a:ea typeface="Calibri"/>
                <a:cs typeface="Calibri"/>
              </a:defRPr>
            </a:pPr>
            <a:r>
              <a:rPr sz="1500">
                <a:solidFill>
                  <a:srgbClr val="111820"/>
                </a:solidFill>
                <a:latin typeface="Calibri"/>
                <a:ea typeface="Calibri"/>
                <a:cs typeface="Calibri"/>
              </a:rPr>
              <a:t>Coloca cada saldo en el lado que suma menos y cierra las seis cuentas.</a:t>
            </a:r>
          </a:p>
        </p:txBody>
      </p:sp>
      <p:sp>
        <p:nvSpPr>
          <p:cNvPr id="35" name="all-closed-1-horizontal">
            <a:extLst>
              <a:ext uri="{FF2B5EF4-FFF2-40B4-BE49-F238E27FC236}">
                <a16:creationId xmlns:a16="http://schemas.microsoft.com/office/drawing/2014/main" id="{78546150-CA25-465A-958F-176ADA2B316B}"/>
              </a:ext>
            </a:extLst>
          </p:cNvPr>
          <p:cNvSpPr>
            <a:spLocks noGrp="1"/>
          </p:cNvSpPr>
          <p:nvPr/>
        </p:nvSpPr>
        <p:spPr>
          <a:xfrm>
            <a:off x="1743075" y="2400300"/>
            <a:ext cx="4019550" cy="0"/>
          </a:xfrm>
          <a:prstGeom prst="line">
            <a:avLst/>
          </a:prstGeom>
          <a:noFill/>
          <a:ln w="19050">
            <a:solidFill>
              <a:srgbClr val="102C4A"/>
            </a:solidFill>
            <a:prstDash val="solid"/>
          </a:ln>
        </p:spPr>
        <p:txBody>
          <a:bodyPr/>
          <a:lstStyle/>
          <a:p>
            <a:endParaRPr lang="es-ES"/>
          </a:p>
        </p:txBody>
      </p:sp>
      <p:sp>
        <p:nvSpPr>
          <p:cNvPr id="36" name="all-closed-1-vertical">
            <a:extLst>
              <a:ext uri="{FF2B5EF4-FFF2-40B4-BE49-F238E27FC236}">
                <a16:creationId xmlns:a16="http://schemas.microsoft.com/office/drawing/2014/main" id="{555AA83E-448D-4486-8B0B-6B30CC8D99D9}"/>
              </a:ext>
            </a:extLst>
          </p:cNvPr>
          <p:cNvSpPr>
            <a:spLocks noGrp="1"/>
          </p:cNvSpPr>
          <p:nvPr/>
        </p:nvSpPr>
        <p:spPr>
          <a:xfrm>
            <a:off x="3752850" y="2400300"/>
            <a:ext cx="0" cy="866775"/>
          </a:xfrm>
          <a:prstGeom prst="line">
            <a:avLst/>
          </a:prstGeom>
          <a:noFill/>
          <a:ln w="19050">
            <a:solidFill>
              <a:srgbClr val="102C4A"/>
            </a:solidFill>
            <a:prstDash val="solid"/>
          </a:ln>
        </p:spPr>
        <p:txBody>
          <a:bodyPr/>
          <a:lstStyle/>
          <a:p>
            <a:endParaRPr lang="es-ES"/>
          </a:p>
        </p:txBody>
      </p:sp>
      <p:sp>
        <p:nvSpPr>
          <p:cNvPr id="37" name="all-closed-1-d">
            <a:extLst>
              <a:ext uri="{FF2B5EF4-FFF2-40B4-BE49-F238E27FC236}">
                <a16:creationId xmlns:a16="http://schemas.microsoft.com/office/drawing/2014/main" id="{A2A69B90-7786-4C9F-9C4D-79E357C47164}"/>
              </a:ext>
            </a:extLst>
          </p:cNvPr>
          <p:cNvSpPr>
            <a:spLocks noGrp="1"/>
          </p:cNvSpPr>
          <p:nvPr/>
        </p:nvSpPr>
        <p:spPr>
          <a:xfrm>
            <a:off x="1571625" y="21526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38" name="all-closed-1-title">
            <a:extLst>
              <a:ext uri="{FF2B5EF4-FFF2-40B4-BE49-F238E27FC236}">
                <a16:creationId xmlns:a16="http://schemas.microsoft.com/office/drawing/2014/main" id="{DB53BDFE-4F91-43DE-B726-BF5FD357DBA8}"/>
              </a:ext>
            </a:extLst>
          </p:cNvPr>
          <p:cNvSpPr>
            <a:spLocks noGrp="1"/>
          </p:cNvSpPr>
          <p:nvPr/>
        </p:nvSpPr>
        <p:spPr>
          <a:xfrm>
            <a:off x="1971675" y="2114550"/>
            <a:ext cx="3562350" cy="285750"/>
          </a:xfrm>
          <a:prstGeom prst="rect">
            <a:avLst/>
          </a:prstGeom>
          <a:noFill/>
          <a:ln w="0">
            <a:noFill/>
            <a:prstDash val="solid"/>
          </a:ln>
        </p:spPr>
        <p:txBody>
          <a:bodyPr lIns="19050" tIns="0" rIns="19050" bIns="0" anchor="ctr">
            <a:normAutofit/>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Bancos</a:t>
            </a:r>
          </a:p>
        </p:txBody>
      </p:sp>
      <p:sp>
        <p:nvSpPr>
          <p:cNvPr id="39" name="all-closed-1-h">
            <a:extLst>
              <a:ext uri="{FF2B5EF4-FFF2-40B4-BE49-F238E27FC236}">
                <a16:creationId xmlns:a16="http://schemas.microsoft.com/office/drawing/2014/main" id="{70755C00-4539-49AA-A8BB-51ABE22F3EB5}"/>
              </a:ext>
            </a:extLst>
          </p:cNvPr>
          <p:cNvSpPr>
            <a:spLocks noGrp="1"/>
          </p:cNvSpPr>
          <p:nvPr/>
        </p:nvSpPr>
        <p:spPr>
          <a:xfrm>
            <a:off x="5591175" y="21526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40" name="all-closed-1-left">
            <a:extLst>
              <a:ext uri="{FF2B5EF4-FFF2-40B4-BE49-F238E27FC236}">
                <a16:creationId xmlns:a16="http://schemas.microsoft.com/office/drawing/2014/main" id="{05960993-1937-43F3-A1C6-D3E2AD08161C}"/>
              </a:ext>
            </a:extLst>
          </p:cNvPr>
          <p:cNvSpPr>
            <a:spLocks noGrp="1"/>
          </p:cNvSpPr>
          <p:nvPr/>
        </p:nvSpPr>
        <p:spPr>
          <a:xfrm>
            <a:off x="1743075" y="242887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1.000  (1)</a:t>
            </a:r>
          </a:p>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10.000  (2)</a:t>
            </a:r>
          </a:p>
        </p:txBody>
      </p:sp>
      <p:sp>
        <p:nvSpPr>
          <p:cNvPr id="41" name="all-closed-1-right">
            <a:extLst>
              <a:ext uri="{FF2B5EF4-FFF2-40B4-BE49-F238E27FC236}">
                <a16:creationId xmlns:a16="http://schemas.microsoft.com/office/drawing/2014/main" id="{3A9AD11D-D692-4090-AD44-0A58F2643C24}"/>
              </a:ext>
            </a:extLst>
          </p:cNvPr>
          <p:cNvSpPr>
            <a:spLocks noGrp="1"/>
          </p:cNvSpPr>
          <p:nvPr/>
        </p:nvSpPr>
        <p:spPr>
          <a:xfrm>
            <a:off x="3819525" y="242887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(3)  4.000</a:t>
            </a:r>
          </a:p>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(5)  3.000</a:t>
            </a:r>
          </a:p>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4.000  (Sd)</a:t>
            </a:r>
          </a:p>
        </p:txBody>
      </p:sp>
      <p:sp>
        <p:nvSpPr>
          <p:cNvPr id="42" name="all-closed-2-horizontal">
            <a:extLst>
              <a:ext uri="{FF2B5EF4-FFF2-40B4-BE49-F238E27FC236}">
                <a16:creationId xmlns:a16="http://schemas.microsoft.com/office/drawing/2014/main" id="{2B2BDA49-A448-4E63-A544-A830C9F07F5D}"/>
              </a:ext>
            </a:extLst>
          </p:cNvPr>
          <p:cNvSpPr>
            <a:spLocks noGrp="1"/>
          </p:cNvSpPr>
          <p:nvPr/>
        </p:nvSpPr>
        <p:spPr>
          <a:xfrm>
            <a:off x="6429375" y="2400300"/>
            <a:ext cx="4019550" cy="0"/>
          </a:xfrm>
          <a:prstGeom prst="line">
            <a:avLst/>
          </a:prstGeom>
          <a:noFill/>
          <a:ln w="19050">
            <a:solidFill>
              <a:srgbClr val="102C4A"/>
            </a:solidFill>
            <a:prstDash val="solid"/>
          </a:ln>
        </p:spPr>
        <p:txBody>
          <a:bodyPr/>
          <a:lstStyle/>
          <a:p>
            <a:endParaRPr lang="es-ES"/>
          </a:p>
        </p:txBody>
      </p:sp>
      <p:sp>
        <p:nvSpPr>
          <p:cNvPr id="43" name="all-closed-2-vertical">
            <a:extLst>
              <a:ext uri="{FF2B5EF4-FFF2-40B4-BE49-F238E27FC236}">
                <a16:creationId xmlns:a16="http://schemas.microsoft.com/office/drawing/2014/main" id="{5D5FFE08-E643-47EC-BD4F-CA828FDF6280}"/>
              </a:ext>
            </a:extLst>
          </p:cNvPr>
          <p:cNvSpPr>
            <a:spLocks noGrp="1"/>
          </p:cNvSpPr>
          <p:nvPr/>
        </p:nvSpPr>
        <p:spPr>
          <a:xfrm>
            <a:off x="8439150" y="2400300"/>
            <a:ext cx="0" cy="866775"/>
          </a:xfrm>
          <a:prstGeom prst="line">
            <a:avLst/>
          </a:prstGeom>
          <a:noFill/>
          <a:ln w="19050">
            <a:solidFill>
              <a:srgbClr val="102C4A"/>
            </a:solidFill>
            <a:prstDash val="solid"/>
          </a:ln>
        </p:spPr>
        <p:txBody>
          <a:bodyPr/>
          <a:lstStyle/>
          <a:p>
            <a:endParaRPr lang="es-ES"/>
          </a:p>
        </p:txBody>
      </p:sp>
      <p:sp>
        <p:nvSpPr>
          <p:cNvPr id="44" name="all-closed-2-d">
            <a:extLst>
              <a:ext uri="{FF2B5EF4-FFF2-40B4-BE49-F238E27FC236}">
                <a16:creationId xmlns:a16="http://schemas.microsoft.com/office/drawing/2014/main" id="{605C9CE1-14B2-4423-818C-EA5647B2DBAB}"/>
              </a:ext>
            </a:extLst>
          </p:cNvPr>
          <p:cNvSpPr>
            <a:spLocks noGrp="1"/>
          </p:cNvSpPr>
          <p:nvPr/>
        </p:nvSpPr>
        <p:spPr>
          <a:xfrm>
            <a:off x="6257925" y="21526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45" name="all-closed-2-title">
            <a:extLst>
              <a:ext uri="{FF2B5EF4-FFF2-40B4-BE49-F238E27FC236}">
                <a16:creationId xmlns:a16="http://schemas.microsoft.com/office/drawing/2014/main" id="{137D6327-C134-4F13-954F-72E60BAAC7D8}"/>
              </a:ext>
            </a:extLst>
          </p:cNvPr>
          <p:cNvSpPr>
            <a:spLocks noGrp="1"/>
          </p:cNvSpPr>
          <p:nvPr/>
        </p:nvSpPr>
        <p:spPr>
          <a:xfrm>
            <a:off x="6657975" y="2114550"/>
            <a:ext cx="3562350" cy="285750"/>
          </a:xfrm>
          <a:prstGeom prst="rect">
            <a:avLst/>
          </a:prstGeom>
          <a:noFill/>
          <a:ln w="0">
            <a:noFill/>
            <a:prstDash val="solid"/>
          </a:ln>
        </p:spPr>
        <p:txBody>
          <a:bodyPr lIns="19050" tIns="0" rIns="19050" bIns="0" anchor="ctr">
            <a:normAutofit/>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Capital</a:t>
            </a:r>
          </a:p>
        </p:txBody>
      </p:sp>
      <p:sp>
        <p:nvSpPr>
          <p:cNvPr id="46" name="all-closed-2-h">
            <a:extLst>
              <a:ext uri="{FF2B5EF4-FFF2-40B4-BE49-F238E27FC236}">
                <a16:creationId xmlns:a16="http://schemas.microsoft.com/office/drawing/2014/main" id="{42F02F68-CE03-4DBE-9F4E-563B3270A20E}"/>
              </a:ext>
            </a:extLst>
          </p:cNvPr>
          <p:cNvSpPr>
            <a:spLocks noGrp="1"/>
          </p:cNvSpPr>
          <p:nvPr/>
        </p:nvSpPr>
        <p:spPr>
          <a:xfrm>
            <a:off x="10277475" y="21526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47" name="all-closed-2-left">
            <a:extLst>
              <a:ext uri="{FF2B5EF4-FFF2-40B4-BE49-F238E27FC236}">
                <a16:creationId xmlns:a16="http://schemas.microsoft.com/office/drawing/2014/main" id="{FD5B56CC-EE0A-426C-B472-4151E1C7DB6E}"/>
              </a:ext>
            </a:extLst>
          </p:cNvPr>
          <p:cNvSpPr>
            <a:spLocks noGrp="1"/>
          </p:cNvSpPr>
          <p:nvPr/>
        </p:nvSpPr>
        <p:spPr>
          <a:xfrm>
            <a:off x="6429375" y="242887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(Sa)  1.000</a:t>
            </a:r>
          </a:p>
        </p:txBody>
      </p:sp>
      <p:sp>
        <p:nvSpPr>
          <p:cNvPr id="48" name="all-closed-2-right">
            <a:extLst>
              <a:ext uri="{FF2B5EF4-FFF2-40B4-BE49-F238E27FC236}">
                <a16:creationId xmlns:a16="http://schemas.microsoft.com/office/drawing/2014/main" id="{24F3E355-40A4-418B-B673-5ADD1765DFAC}"/>
              </a:ext>
            </a:extLst>
          </p:cNvPr>
          <p:cNvSpPr>
            <a:spLocks noGrp="1"/>
          </p:cNvSpPr>
          <p:nvPr/>
        </p:nvSpPr>
        <p:spPr>
          <a:xfrm>
            <a:off x="8505825" y="242887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(1)  1.000</a:t>
            </a:r>
          </a:p>
        </p:txBody>
      </p:sp>
      <p:sp>
        <p:nvSpPr>
          <p:cNvPr id="49" name="all-closed-3-horizontal">
            <a:extLst>
              <a:ext uri="{FF2B5EF4-FFF2-40B4-BE49-F238E27FC236}">
                <a16:creationId xmlns:a16="http://schemas.microsoft.com/office/drawing/2014/main" id="{69CA3017-C846-4688-B9B8-47AB8E3A4D0B}"/>
              </a:ext>
            </a:extLst>
          </p:cNvPr>
          <p:cNvSpPr>
            <a:spLocks noGrp="1"/>
          </p:cNvSpPr>
          <p:nvPr/>
        </p:nvSpPr>
        <p:spPr>
          <a:xfrm>
            <a:off x="1743075" y="3600450"/>
            <a:ext cx="4019550" cy="0"/>
          </a:xfrm>
          <a:prstGeom prst="line">
            <a:avLst/>
          </a:prstGeom>
          <a:noFill/>
          <a:ln w="19050">
            <a:solidFill>
              <a:srgbClr val="102C4A"/>
            </a:solidFill>
            <a:prstDash val="solid"/>
          </a:ln>
        </p:spPr>
        <p:txBody>
          <a:bodyPr/>
          <a:lstStyle/>
          <a:p>
            <a:endParaRPr lang="es-ES"/>
          </a:p>
        </p:txBody>
      </p:sp>
      <p:sp>
        <p:nvSpPr>
          <p:cNvPr id="50" name="all-closed-3-vertical">
            <a:extLst>
              <a:ext uri="{FF2B5EF4-FFF2-40B4-BE49-F238E27FC236}">
                <a16:creationId xmlns:a16="http://schemas.microsoft.com/office/drawing/2014/main" id="{19E4B087-ACD5-480F-8CE0-767BFA75FB15}"/>
              </a:ext>
            </a:extLst>
          </p:cNvPr>
          <p:cNvSpPr>
            <a:spLocks noGrp="1"/>
          </p:cNvSpPr>
          <p:nvPr/>
        </p:nvSpPr>
        <p:spPr>
          <a:xfrm>
            <a:off x="3752850" y="3600450"/>
            <a:ext cx="0" cy="866775"/>
          </a:xfrm>
          <a:prstGeom prst="line">
            <a:avLst/>
          </a:prstGeom>
          <a:noFill/>
          <a:ln w="19050">
            <a:solidFill>
              <a:srgbClr val="102C4A"/>
            </a:solidFill>
            <a:prstDash val="solid"/>
          </a:ln>
        </p:spPr>
        <p:txBody>
          <a:bodyPr/>
          <a:lstStyle/>
          <a:p>
            <a:endParaRPr lang="es-ES"/>
          </a:p>
        </p:txBody>
      </p:sp>
      <p:sp>
        <p:nvSpPr>
          <p:cNvPr id="51" name="all-closed-3-d">
            <a:extLst>
              <a:ext uri="{FF2B5EF4-FFF2-40B4-BE49-F238E27FC236}">
                <a16:creationId xmlns:a16="http://schemas.microsoft.com/office/drawing/2014/main" id="{18613F99-379D-47AA-8837-4F4C23B441D5}"/>
              </a:ext>
            </a:extLst>
          </p:cNvPr>
          <p:cNvSpPr>
            <a:spLocks noGrp="1"/>
          </p:cNvSpPr>
          <p:nvPr/>
        </p:nvSpPr>
        <p:spPr>
          <a:xfrm>
            <a:off x="1571625" y="335280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52" name="all-closed-3-title">
            <a:extLst>
              <a:ext uri="{FF2B5EF4-FFF2-40B4-BE49-F238E27FC236}">
                <a16:creationId xmlns:a16="http://schemas.microsoft.com/office/drawing/2014/main" id="{BB3957A9-E9F3-400A-8500-9C2D3A6D07C7}"/>
              </a:ext>
            </a:extLst>
          </p:cNvPr>
          <p:cNvSpPr>
            <a:spLocks noGrp="1"/>
          </p:cNvSpPr>
          <p:nvPr/>
        </p:nvSpPr>
        <p:spPr>
          <a:xfrm>
            <a:off x="1971675" y="3314700"/>
            <a:ext cx="3562350" cy="285750"/>
          </a:xfrm>
          <a:prstGeom prst="rect">
            <a:avLst/>
          </a:prstGeom>
          <a:noFill/>
          <a:ln w="0">
            <a:noFill/>
            <a:prstDash val="solid"/>
          </a:ln>
        </p:spPr>
        <p:txBody>
          <a:bodyPr lIns="19050" tIns="0" rIns="19050" bIns="0" anchor="ctr">
            <a:normAutofit/>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Equipos informáticos</a:t>
            </a:r>
          </a:p>
        </p:txBody>
      </p:sp>
      <p:sp>
        <p:nvSpPr>
          <p:cNvPr id="53" name="all-closed-3-h">
            <a:extLst>
              <a:ext uri="{FF2B5EF4-FFF2-40B4-BE49-F238E27FC236}">
                <a16:creationId xmlns:a16="http://schemas.microsoft.com/office/drawing/2014/main" id="{4394763A-EEEC-4D8C-96FB-CD1D74D15907}"/>
              </a:ext>
            </a:extLst>
          </p:cNvPr>
          <p:cNvSpPr>
            <a:spLocks noGrp="1"/>
          </p:cNvSpPr>
          <p:nvPr/>
        </p:nvSpPr>
        <p:spPr>
          <a:xfrm>
            <a:off x="5591175" y="335280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54" name="all-closed-3-left">
            <a:extLst>
              <a:ext uri="{FF2B5EF4-FFF2-40B4-BE49-F238E27FC236}">
                <a16:creationId xmlns:a16="http://schemas.microsoft.com/office/drawing/2014/main" id="{12DA5F12-3834-4E5B-AF03-8E668DBB6684}"/>
              </a:ext>
            </a:extLst>
          </p:cNvPr>
          <p:cNvSpPr>
            <a:spLocks noGrp="1"/>
          </p:cNvSpPr>
          <p:nvPr/>
        </p:nvSpPr>
        <p:spPr>
          <a:xfrm>
            <a:off x="1743075" y="362902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4.000  (3)</a:t>
            </a:r>
          </a:p>
        </p:txBody>
      </p:sp>
      <p:sp>
        <p:nvSpPr>
          <p:cNvPr id="55" name="all-closed-3-right">
            <a:extLst>
              <a:ext uri="{FF2B5EF4-FFF2-40B4-BE49-F238E27FC236}">
                <a16:creationId xmlns:a16="http://schemas.microsoft.com/office/drawing/2014/main" id="{13008114-CBC8-4773-96BE-D6E06F2C494D}"/>
              </a:ext>
            </a:extLst>
          </p:cNvPr>
          <p:cNvSpPr>
            <a:spLocks noGrp="1"/>
          </p:cNvSpPr>
          <p:nvPr/>
        </p:nvSpPr>
        <p:spPr>
          <a:xfrm>
            <a:off x="3819525" y="362902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4.000  (Sd)</a:t>
            </a:r>
          </a:p>
        </p:txBody>
      </p:sp>
      <p:sp>
        <p:nvSpPr>
          <p:cNvPr id="56" name="all-closed-4-horizontal">
            <a:extLst>
              <a:ext uri="{FF2B5EF4-FFF2-40B4-BE49-F238E27FC236}">
                <a16:creationId xmlns:a16="http://schemas.microsoft.com/office/drawing/2014/main" id="{B194EFE5-B726-47AD-957B-2A2D841CAE0B}"/>
              </a:ext>
            </a:extLst>
          </p:cNvPr>
          <p:cNvSpPr>
            <a:spLocks noGrp="1"/>
          </p:cNvSpPr>
          <p:nvPr/>
        </p:nvSpPr>
        <p:spPr>
          <a:xfrm>
            <a:off x="6429375" y="3600450"/>
            <a:ext cx="4019550" cy="0"/>
          </a:xfrm>
          <a:prstGeom prst="line">
            <a:avLst/>
          </a:prstGeom>
          <a:noFill/>
          <a:ln w="19050">
            <a:solidFill>
              <a:srgbClr val="102C4A"/>
            </a:solidFill>
            <a:prstDash val="solid"/>
          </a:ln>
        </p:spPr>
        <p:txBody>
          <a:bodyPr/>
          <a:lstStyle/>
          <a:p>
            <a:endParaRPr lang="es-ES"/>
          </a:p>
        </p:txBody>
      </p:sp>
      <p:sp>
        <p:nvSpPr>
          <p:cNvPr id="57" name="all-closed-4-vertical">
            <a:extLst>
              <a:ext uri="{FF2B5EF4-FFF2-40B4-BE49-F238E27FC236}">
                <a16:creationId xmlns:a16="http://schemas.microsoft.com/office/drawing/2014/main" id="{5DC8A8F6-AD2C-4D07-BF76-66FE0FEE38A0}"/>
              </a:ext>
            </a:extLst>
          </p:cNvPr>
          <p:cNvSpPr>
            <a:spLocks noGrp="1"/>
          </p:cNvSpPr>
          <p:nvPr/>
        </p:nvSpPr>
        <p:spPr>
          <a:xfrm>
            <a:off x="8439150" y="3600450"/>
            <a:ext cx="0" cy="866775"/>
          </a:xfrm>
          <a:prstGeom prst="line">
            <a:avLst/>
          </a:prstGeom>
          <a:noFill/>
          <a:ln w="19050">
            <a:solidFill>
              <a:srgbClr val="102C4A"/>
            </a:solidFill>
            <a:prstDash val="solid"/>
          </a:ln>
        </p:spPr>
        <p:txBody>
          <a:bodyPr/>
          <a:lstStyle/>
          <a:p>
            <a:endParaRPr lang="es-ES"/>
          </a:p>
        </p:txBody>
      </p:sp>
      <p:sp>
        <p:nvSpPr>
          <p:cNvPr id="58" name="all-closed-4-d">
            <a:extLst>
              <a:ext uri="{FF2B5EF4-FFF2-40B4-BE49-F238E27FC236}">
                <a16:creationId xmlns:a16="http://schemas.microsoft.com/office/drawing/2014/main" id="{219D9A51-8506-4A1B-A325-F561225BE120}"/>
              </a:ext>
            </a:extLst>
          </p:cNvPr>
          <p:cNvSpPr>
            <a:spLocks noGrp="1"/>
          </p:cNvSpPr>
          <p:nvPr/>
        </p:nvSpPr>
        <p:spPr>
          <a:xfrm>
            <a:off x="6257925" y="335280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59" name="all-closed-4-title">
            <a:extLst>
              <a:ext uri="{FF2B5EF4-FFF2-40B4-BE49-F238E27FC236}">
                <a16:creationId xmlns:a16="http://schemas.microsoft.com/office/drawing/2014/main" id="{1477CC6C-7F9F-470F-AA84-C41154CA78A0}"/>
              </a:ext>
            </a:extLst>
          </p:cNvPr>
          <p:cNvSpPr>
            <a:spLocks noGrp="1"/>
          </p:cNvSpPr>
          <p:nvPr/>
        </p:nvSpPr>
        <p:spPr>
          <a:xfrm>
            <a:off x="6657975" y="3314700"/>
            <a:ext cx="3562350" cy="285750"/>
          </a:xfrm>
          <a:prstGeom prst="rect">
            <a:avLst/>
          </a:prstGeom>
          <a:noFill/>
          <a:ln w="0">
            <a:noFill/>
            <a:prstDash val="solid"/>
          </a:ln>
        </p:spPr>
        <p:txBody>
          <a:bodyPr lIns="19050" tIns="0" rIns="19050" bIns="0" anchor="ctr">
            <a:normAutofit fontScale="85625" lnSpcReduction="10000"/>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Deuda por préstamos</a:t>
            </a:r>
          </a:p>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recibidos</a:t>
            </a:r>
          </a:p>
        </p:txBody>
      </p:sp>
      <p:sp>
        <p:nvSpPr>
          <p:cNvPr id="60" name="all-closed-4-h">
            <a:extLst>
              <a:ext uri="{FF2B5EF4-FFF2-40B4-BE49-F238E27FC236}">
                <a16:creationId xmlns:a16="http://schemas.microsoft.com/office/drawing/2014/main" id="{9B625DE6-D061-4B3B-B0E9-06FAE211D52E}"/>
              </a:ext>
            </a:extLst>
          </p:cNvPr>
          <p:cNvSpPr>
            <a:spLocks noGrp="1"/>
          </p:cNvSpPr>
          <p:nvPr/>
        </p:nvSpPr>
        <p:spPr>
          <a:xfrm>
            <a:off x="10277475" y="335280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61" name="all-closed-4-left">
            <a:extLst>
              <a:ext uri="{FF2B5EF4-FFF2-40B4-BE49-F238E27FC236}">
                <a16:creationId xmlns:a16="http://schemas.microsoft.com/office/drawing/2014/main" id="{0833FD06-400E-47DC-99BD-4E0C94B55891}"/>
              </a:ext>
            </a:extLst>
          </p:cNvPr>
          <p:cNvSpPr>
            <a:spLocks noGrp="1"/>
          </p:cNvSpPr>
          <p:nvPr/>
        </p:nvSpPr>
        <p:spPr>
          <a:xfrm>
            <a:off x="6429375" y="362902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(Sa)  10.000</a:t>
            </a:r>
          </a:p>
        </p:txBody>
      </p:sp>
      <p:sp>
        <p:nvSpPr>
          <p:cNvPr id="62" name="all-closed-4-right">
            <a:extLst>
              <a:ext uri="{FF2B5EF4-FFF2-40B4-BE49-F238E27FC236}">
                <a16:creationId xmlns:a16="http://schemas.microsoft.com/office/drawing/2014/main" id="{E58C9B20-F188-4613-B234-2436627BE793}"/>
              </a:ext>
            </a:extLst>
          </p:cNvPr>
          <p:cNvSpPr>
            <a:spLocks noGrp="1"/>
          </p:cNvSpPr>
          <p:nvPr/>
        </p:nvSpPr>
        <p:spPr>
          <a:xfrm>
            <a:off x="8505825" y="362902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(2)  10.000</a:t>
            </a:r>
          </a:p>
        </p:txBody>
      </p:sp>
      <p:sp>
        <p:nvSpPr>
          <p:cNvPr id="63" name="all-closed-5-horizontal">
            <a:extLst>
              <a:ext uri="{FF2B5EF4-FFF2-40B4-BE49-F238E27FC236}">
                <a16:creationId xmlns:a16="http://schemas.microsoft.com/office/drawing/2014/main" id="{CC84B3F2-7D15-4BA5-836F-84AF43B6CB31}"/>
              </a:ext>
            </a:extLst>
          </p:cNvPr>
          <p:cNvSpPr>
            <a:spLocks noGrp="1"/>
          </p:cNvSpPr>
          <p:nvPr/>
        </p:nvSpPr>
        <p:spPr>
          <a:xfrm>
            <a:off x="1743075" y="4800600"/>
            <a:ext cx="4019550" cy="0"/>
          </a:xfrm>
          <a:prstGeom prst="line">
            <a:avLst/>
          </a:prstGeom>
          <a:noFill/>
          <a:ln w="19050">
            <a:solidFill>
              <a:srgbClr val="102C4A"/>
            </a:solidFill>
            <a:prstDash val="solid"/>
          </a:ln>
        </p:spPr>
        <p:txBody>
          <a:bodyPr/>
          <a:lstStyle/>
          <a:p>
            <a:endParaRPr lang="es-ES"/>
          </a:p>
        </p:txBody>
      </p:sp>
      <p:sp>
        <p:nvSpPr>
          <p:cNvPr id="64" name="all-closed-5-vertical">
            <a:extLst>
              <a:ext uri="{FF2B5EF4-FFF2-40B4-BE49-F238E27FC236}">
                <a16:creationId xmlns:a16="http://schemas.microsoft.com/office/drawing/2014/main" id="{9853F5A5-1DE2-4FF1-BF00-3E0B17962C9F}"/>
              </a:ext>
            </a:extLst>
          </p:cNvPr>
          <p:cNvSpPr>
            <a:spLocks noGrp="1"/>
          </p:cNvSpPr>
          <p:nvPr/>
        </p:nvSpPr>
        <p:spPr>
          <a:xfrm>
            <a:off x="3752850" y="4800600"/>
            <a:ext cx="0" cy="866775"/>
          </a:xfrm>
          <a:prstGeom prst="line">
            <a:avLst/>
          </a:prstGeom>
          <a:noFill/>
          <a:ln w="19050">
            <a:solidFill>
              <a:srgbClr val="102C4A"/>
            </a:solidFill>
            <a:prstDash val="solid"/>
          </a:ln>
        </p:spPr>
        <p:txBody>
          <a:bodyPr/>
          <a:lstStyle/>
          <a:p>
            <a:endParaRPr lang="es-ES"/>
          </a:p>
        </p:txBody>
      </p:sp>
      <p:sp>
        <p:nvSpPr>
          <p:cNvPr id="65" name="all-closed-5-d">
            <a:extLst>
              <a:ext uri="{FF2B5EF4-FFF2-40B4-BE49-F238E27FC236}">
                <a16:creationId xmlns:a16="http://schemas.microsoft.com/office/drawing/2014/main" id="{6537F3F1-E599-448C-92F9-A01BB03E330A}"/>
              </a:ext>
            </a:extLst>
          </p:cNvPr>
          <p:cNvSpPr>
            <a:spLocks noGrp="1"/>
          </p:cNvSpPr>
          <p:nvPr/>
        </p:nvSpPr>
        <p:spPr>
          <a:xfrm>
            <a:off x="1571625" y="45529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66" name="all-closed-5-title">
            <a:extLst>
              <a:ext uri="{FF2B5EF4-FFF2-40B4-BE49-F238E27FC236}">
                <a16:creationId xmlns:a16="http://schemas.microsoft.com/office/drawing/2014/main" id="{03DF6501-1CA7-4E55-B406-84881E1C63C3}"/>
              </a:ext>
            </a:extLst>
          </p:cNvPr>
          <p:cNvSpPr>
            <a:spLocks noGrp="1"/>
          </p:cNvSpPr>
          <p:nvPr/>
        </p:nvSpPr>
        <p:spPr>
          <a:xfrm>
            <a:off x="1971675" y="4514850"/>
            <a:ext cx="3562350" cy="285750"/>
          </a:xfrm>
          <a:prstGeom prst="rect">
            <a:avLst/>
          </a:prstGeom>
          <a:noFill/>
          <a:ln w="0">
            <a:noFill/>
            <a:prstDash val="solid"/>
          </a:ln>
        </p:spPr>
        <p:txBody>
          <a:bodyPr lIns="19050" tIns="0" rIns="19050" bIns="0" anchor="ctr">
            <a:normAutofit/>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Mercaderías</a:t>
            </a:r>
          </a:p>
        </p:txBody>
      </p:sp>
      <p:sp>
        <p:nvSpPr>
          <p:cNvPr id="67" name="all-closed-5-h">
            <a:extLst>
              <a:ext uri="{FF2B5EF4-FFF2-40B4-BE49-F238E27FC236}">
                <a16:creationId xmlns:a16="http://schemas.microsoft.com/office/drawing/2014/main" id="{DE7A839E-7511-48FB-B73D-7FF95543784B}"/>
              </a:ext>
            </a:extLst>
          </p:cNvPr>
          <p:cNvSpPr>
            <a:spLocks noGrp="1"/>
          </p:cNvSpPr>
          <p:nvPr/>
        </p:nvSpPr>
        <p:spPr>
          <a:xfrm>
            <a:off x="5591175" y="45529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68" name="all-closed-5-left">
            <a:extLst>
              <a:ext uri="{FF2B5EF4-FFF2-40B4-BE49-F238E27FC236}">
                <a16:creationId xmlns:a16="http://schemas.microsoft.com/office/drawing/2014/main" id="{5D7AB611-4C61-479F-B142-67485CE0E163}"/>
              </a:ext>
            </a:extLst>
          </p:cNvPr>
          <p:cNvSpPr>
            <a:spLocks noGrp="1"/>
          </p:cNvSpPr>
          <p:nvPr/>
        </p:nvSpPr>
        <p:spPr>
          <a:xfrm>
            <a:off x="1743075" y="482917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6.000  (4)</a:t>
            </a:r>
          </a:p>
        </p:txBody>
      </p:sp>
      <p:sp>
        <p:nvSpPr>
          <p:cNvPr id="69" name="all-closed-5-right">
            <a:extLst>
              <a:ext uri="{FF2B5EF4-FFF2-40B4-BE49-F238E27FC236}">
                <a16:creationId xmlns:a16="http://schemas.microsoft.com/office/drawing/2014/main" id="{2A414109-5F53-458A-8C63-B5EEF90EC927}"/>
              </a:ext>
            </a:extLst>
          </p:cNvPr>
          <p:cNvSpPr>
            <a:spLocks noGrp="1"/>
          </p:cNvSpPr>
          <p:nvPr/>
        </p:nvSpPr>
        <p:spPr>
          <a:xfrm>
            <a:off x="3819525" y="482917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6.000  (Sd)</a:t>
            </a:r>
          </a:p>
        </p:txBody>
      </p:sp>
      <p:sp>
        <p:nvSpPr>
          <p:cNvPr id="70" name="all-closed-6-horizontal">
            <a:extLst>
              <a:ext uri="{FF2B5EF4-FFF2-40B4-BE49-F238E27FC236}">
                <a16:creationId xmlns:a16="http://schemas.microsoft.com/office/drawing/2014/main" id="{22320A35-694A-467F-98B7-1259637A046F}"/>
              </a:ext>
            </a:extLst>
          </p:cNvPr>
          <p:cNvSpPr>
            <a:spLocks noGrp="1"/>
          </p:cNvSpPr>
          <p:nvPr/>
        </p:nvSpPr>
        <p:spPr>
          <a:xfrm>
            <a:off x="6429375" y="4800600"/>
            <a:ext cx="4019550" cy="0"/>
          </a:xfrm>
          <a:prstGeom prst="line">
            <a:avLst/>
          </a:prstGeom>
          <a:noFill/>
          <a:ln w="19050">
            <a:solidFill>
              <a:srgbClr val="102C4A"/>
            </a:solidFill>
            <a:prstDash val="solid"/>
          </a:ln>
        </p:spPr>
        <p:txBody>
          <a:bodyPr/>
          <a:lstStyle/>
          <a:p>
            <a:endParaRPr lang="es-ES"/>
          </a:p>
        </p:txBody>
      </p:sp>
      <p:sp>
        <p:nvSpPr>
          <p:cNvPr id="71" name="all-closed-6-vertical">
            <a:extLst>
              <a:ext uri="{FF2B5EF4-FFF2-40B4-BE49-F238E27FC236}">
                <a16:creationId xmlns:a16="http://schemas.microsoft.com/office/drawing/2014/main" id="{12755FF4-0B98-4B7C-8B88-9BA7238B087F}"/>
              </a:ext>
            </a:extLst>
          </p:cNvPr>
          <p:cNvSpPr>
            <a:spLocks noGrp="1"/>
          </p:cNvSpPr>
          <p:nvPr/>
        </p:nvSpPr>
        <p:spPr>
          <a:xfrm>
            <a:off x="8439150" y="4800600"/>
            <a:ext cx="0" cy="866775"/>
          </a:xfrm>
          <a:prstGeom prst="line">
            <a:avLst/>
          </a:prstGeom>
          <a:noFill/>
          <a:ln w="19050">
            <a:solidFill>
              <a:srgbClr val="102C4A"/>
            </a:solidFill>
            <a:prstDash val="solid"/>
          </a:ln>
        </p:spPr>
        <p:txBody>
          <a:bodyPr/>
          <a:lstStyle/>
          <a:p>
            <a:endParaRPr lang="es-ES"/>
          </a:p>
        </p:txBody>
      </p:sp>
      <p:sp>
        <p:nvSpPr>
          <p:cNvPr id="72" name="all-closed-6-d">
            <a:extLst>
              <a:ext uri="{FF2B5EF4-FFF2-40B4-BE49-F238E27FC236}">
                <a16:creationId xmlns:a16="http://schemas.microsoft.com/office/drawing/2014/main" id="{502A7E2D-CDE5-41CE-8DB1-7BAD92E9917C}"/>
              </a:ext>
            </a:extLst>
          </p:cNvPr>
          <p:cNvSpPr>
            <a:spLocks noGrp="1"/>
          </p:cNvSpPr>
          <p:nvPr/>
        </p:nvSpPr>
        <p:spPr>
          <a:xfrm>
            <a:off x="6257925" y="45529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D</a:t>
            </a:r>
          </a:p>
        </p:txBody>
      </p:sp>
      <p:sp>
        <p:nvSpPr>
          <p:cNvPr id="73" name="all-closed-6-title">
            <a:extLst>
              <a:ext uri="{FF2B5EF4-FFF2-40B4-BE49-F238E27FC236}">
                <a16:creationId xmlns:a16="http://schemas.microsoft.com/office/drawing/2014/main" id="{104E75F8-97A3-464F-9431-C913F4D99695}"/>
              </a:ext>
            </a:extLst>
          </p:cNvPr>
          <p:cNvSpPr>
            <a:spLocks noGrp="1"/>
          </p:cNvSpPr>
          <p:nvPr/>
        </p:nvSpPr>
        <p:spPr>
          <a:xfrm>
            <a:off x="6657975" y="4514850"/>
            <a:ext cx="3562350" cy="285750"/>
          </a:xfrm>
          <a:prstGeom prst="rect">
            <a:avLst/>
          </a:prstGeom>
          <a:noFill/>
          <a:ln w="0">
            <a:noFill/>
            <a:prstDash val="solid"/>
          </a:ln>
        </p:spPr>
        <p:txBody>
          <a:bodyPr lIns="19050" tIns="0" rIns="19050" bIns="0" anchor="ctr">
            <a:normAutofit/>
          </a:bodyPr>
          <a:lstStyle/>
          <a:p>
            <a:pPr algn="ctr">
              <a:buNone/>
              <a:defRPr sz="1200" b="1">
                <a:solidFill>
                  <a:srgbClr val="102C4A"/>
                </a:solidFill>
                <a:latin typeface="Calibri"/>
                <a:ea typeface="Calibri"/>
                <a:cs typeface="Calibri"/>
              </a:defRPr>
            </a:pPr>
            <a:r>
              <a:rPr sz="1200" b="1">
                <a:solidFill>
                  <a:srgbClr val="102C4A"/>
                </a:solidFill>
                <a:latin typeface="Calibri"/>
                <a:ea typeface="Calibri"/>
                <a:cs typeface="Calibri"/>
              </a:rPr>
              <a:t>Proveedores</a:t>
            </a:r>
          </a:p>
        </p:txBody>
      </p:sp>
      <p:sp>
        <p:nvSpPr>
          <p:cNvPr id="74" name="all-closed-6-h">
            <a:extLst>
              <a:ext uri="{FF2B5EF4-FFF2-40B4-BE49-F238E27FC236}">
                <a16:creationId xmlns:a16="http://schemas.microsoft.com/office/drawing/2014/main" id="{301EB71A-EF8B-4499-98B0-BC74158693C9}"/>
              </a:ext>
            </a:extLst>
          </p:cNvPr>
          <p:cNvSpPr>
            <a:spLocks noGrp="1"/>
          </p:cNvSpPr>
          <p:nvPr/>
        </p:nvSpPr>
        <p:spPr>
          <a:xfrm>
            <a:off x="10277475" y="4552950"/>
            <a:ext cx="342900" cy="238125"/>
          </a:xfrm>
          <a:prstGeom prst="rect">
            <a:avLst/>
          </a:prstGeom>
          <a:noFill/>
          <a:ln w="0">
            <a:noFill/>
            <a:prstDash val="solid"/>
          </a:ln>
        </p:spPr>
        <p:txBody>
          <a:bodyPr lIns="0" tIns="0" rIns="0" bIns="0" anchor="ctr">
            <a:normAutofit/>
          </a:bodyPr>
          <a:lstStyle/>
          <a:p>
            <a:pPr algn="ctr">
              <a:buNone/>
              <a:defRPr sz="1200">
                <a:solidFill>
                  <a:srgbClr val="102C4A"/>
                </a:solidFill>
                <a:latin typeface="Calibri"/>
                <a:ea typeface="Calibri"/>
                <a:cs typeface="Calibri"/>
              </a:defRPr>
            </a:pPr>
            <a:r>
              <a:rPr sz="1200">
                <a:solidFill>
                  <a:srgbClr val="102C4A"/>
                </a:solidFill>
                <a:latin typeface="Calibri"/>
                <a:ea typeface="Calibri"/>
                <a:cs typeface="Calibri"/>
              </a:rPr>
              <a:t>H</a:t>
            </a:r>
          </a:p>
        </p:txBody>
      </p:sp>
      <p:sp>
        <p:nvSpPr>
          <p:cNvPr id="75" name="all-closed-6-left">
            <a:extLst>
              <a:ext uri="{FF2B5EF4-FFF2-40B4-BE49-F238E27FC236}">
                <a16:creationId xmlns:a16="http://schemas.microsoft.com/office/drawing/2014/main" id="{96DDED4D-032B-4CDF-B2BE-99F5231BD80A}"/>
              </a:ext>
            </a:extLst>
          </p:cNvPr>
          <p:cNvSpPr>
            <a:spLocks noGrp="1"/>
          </p:cNvSpPr>
          <p:nvPr/>
        </p:nvSpPr>
        <p:spPr>
          <a:xfrm>
            <a:off x="6429375" y="4829175"/>
            <a:ext cx="1933575" cy="819150"/>
          </a:xfrm>
          <a:prstGeom prst="rect">
            <a:avLst/>
          </a:prstGeom>
          <a:noFill/>
          <a:ln w="0">
            <a:noFill/>
            <a:prstDash val="solid"/>
          </a:ln>
        </p:spPr>
        <p:txBody>
          <a:bodyPr lIns="9525" tIns="9525" rIns="66675" bIns="9525" anchor="t">
            <a:normAutofit/>
          </a:bodyPr>
          <a:lstStyle/>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3.000  (5)</a:t>
            </a:r>
          </a:p>
          <a:p>
            <a:pPr algn="r">
              <a:buNone/>
              <a:defRPr sz="1013">
                <a:solidFill>
                  <a:srgbClr val="111820"/>
                </a:solidFill>
                <a:latin typeface="Calibri"/>
                <a:ea typeface="Calibri"/>
                <a:cs typeface="Calibri"/>
              </a:defRPr>
            </a:pPr>
            <a:r>
              <a:rPr sz="1013">
                <a:solidFill>
                  <a:srgbClr val="111820"/>
                </a:solidFill>
                <a:latin typeface="Calibri"/>
                <a:ea typeface="Calibri"/>
                <a:cs typeface="Calibri"/>
              </a:rPr>
              <a:t>(Sa)  3.000</a:t>
            </a:r>
          </a:p>
        </p:txBody>
      </p:sp>
      <p:sp>
        <p:nvSpPr>
          <p:cNvPr id="76" name="all-closed-6-right">
            <a:extLst>
              <a:ext uri="{FF2B5EF4-FFF2-40B4-BE49-F238E27FC236}">
                <a16:creationId xmlns:a16="http://schemas.microsoft.com/office/drawing/2014/main" id="{37B9E69A-4F91-4B64-A06D-5F14E11B67B1}"/>
              </a:ext>
            </a:extLst>
          </p:cNvPr>
          <p:cNvSpPr>
            <a:spLocks noGrp="1"/>
          </p:cNvSpPr>
          <p:nvPr/>
        </p:nvSpPr>
        <p:spPr>
          <a:xfrm>
            <a:off x="8505825" y="4829175"/>
            <a:ext cx="1943100" cy="819150"/>
          </a:xfrm>
          <a:prstGeom prst="rect">
            <a:avLst/>
          </a:prstGeom>
          <a:noFill/>
          <a:ln w="0">
            <a:noFill/>
            <a:prstDash val="solid"/>
          </a:ln>
        </p:spPr>
        <p:txBody>
          <a:bodyPr lIns="66675" tIns="9525" rIns="9525" bIns="9525" anchor="t">
            <a:normAutofit/>
          </a:bodyPr>
          <a:lstStyle/>
          <a:p>
            <a:pPr algn="l">
              <a:buNone/>
              <a:defRPr sz="1013">
                <a:solidFill>
                  <a:srgbClr val="111820"/>
                </a:solidFill>
                <a:latin typeface="Calibri"/>
                <a:ea typeface="Calibri"/>
                <a:cs typeface="Calibri"/>
              </a:defRPr>
            </a:pPr>
            <a:r>
              <a:rPr sz="1013">
                <a:solidFill>
                  <a:srgbClr val="111820"/>
                </a:solidFill>
                <a:latin typeface="Calibri"/>
                <a:ea typeface="Calibri"/>
                <a:cs typeface="Calibri"/>
              </a:rPr>
              <a:t>(4)  6.000</a:t>
            </a:r>
          </a:p>
        </p:txBody>
      </p:sp>
    </p:spTree>
    <p:extLst>
      <p:ext uri="{BB962C8B-B14F-4D97-AF65-F5344CB8AC3E}">
        <p14:creationId xmlns:p14="http://schemas.microsoft.com/office/powerpoint/2010/main" val="879069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PASO 5 · ELABORAR EL BALANCE DE SITUACIÓN</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26</a:t>
            </a:r>
          </a:p>
        </p:txBody>
      </p:sp>
      <p:pic>
        <p:nvPicPr>
          <p:cNvPr id="109" name="Imagen 108"/>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TOTAL ACTIVO = TOTAL PATRIMONIO NETO Y PASIVO = 14.000 €</a:t>
            </a:r>
          </a:p>
        </p:txBody>
      </p:sp>
      <p:sp>
        <p:nvSpPr>
          <p:cNvPr id="34" name="step5-closed-1-horizontal">
            <a:extLst>
              <a:ext uri="{FF2B5EF4-FFF2-40B4-BE49-F238E27FC236}">
                <a16:creationId xmlns:a16="http://schemas.microsoft.com/office/drawing/2014/main" id="{898F6BE0-96D1-4994-AD61-3542F3C3869F}"/>
              </a:ext>
            </a:extLst>
          </p:cNvPr>
          <p:cNvSpPr>
            <a:spLocks noGrp="1"/>
          </p:cNvSpPr>
          <p:nvPr/>
        </p:nvSpPr>
        <p:spPr>
          <a:xfrm>
            <a:off x="1743075" y="1847850"/>
            <a:ext cx="4019550" cy="0"/>
          </a:xfrm>
          <a:prstGeom prst="line">
            <a:avLst/>
          </a:prstGeom>
          <a:noFill/>
          <a:ln w="19050">
            <a:solidFill>
              <a:srgbClr val="102C4A"/>
            </a:solidFill>
            <a:prstDash val="solid"/>
          </a:ln>
        </p:spPr>
        <p:txBody>
          <a:bodyPr/>
          <a:lstStyle/>
          <a:p>
            <a:endParaRPr lang="es-ES"/>
          </a:p>
        </p:txBody>
      </p:sp>
      <p:sp>
        <p:nvSpPr>
          <p:cNvPr id="35" name="step5-closed-1-vertical">
            <a:extLst>
              <a:ext uri="{FF2B5EF4-FFF2-40B4-BE49-F238E27FC236}">
                <a16:creationId xmlns:a16="http://schemas.microsoft.com/office/drawing/2014/main" id="{9DC749B8-EAE5-44B9-9557-475766705A7C}"/>
              </a:ext>
            </a:extLst>
          </p:cNvPr>
          <p:cNvSpPr>
            <a:spLocks noGrp="1"/>
          </p:cNvSpPr>
          <p:nvPr/>
        </p:nvSpPr>
        <p:spPr>
          <a:xfrm>
            <a:off x="3752850" y="1847850"/>
            <a:ext cx="0" cy="587375"/>
          </a:xfrm>
          <a:prstGeom prst="line">
            <a:avLst/>
          </a:prstGeom>
          <a:noFill/>
          <a:ln w="19050">
            <a:solidFill>
              <a:srgbClr val="102C4A"/>
            </a:solidFill>
            <a:prstDash val="solid"/>
          </a:ln>
        </p:spPr>
        <p:txBody>
          <a:bodyPr/>
          <a:lstStyle/>
          <a:p>
            <a:endParaRPr lang="es-ES"/>
          </a:p>
        </p:txBody>
      </p:sp>
      <p:sp>
        <p:nvSpPr>
          <p:cNvPr id="36" name="step5-closed-1-d">
            <a:extLst>
              <a:ext uri="{FF2B5EF4-FFF2-40B4-BE49-F238E27FC236}">
                <a16:creationId xmlns:a16="http://schemas.microsoft.com/office/drawing/2014/main" id="{F4E7660A-5E8A-44C7-B3BF-1F0DF5456775}"/>
              </a:ext>
            </a:extLst>
          </p:cNvPr>
          <p:cNvSpPr>
            <a:spLocks noGrp="1"/>
          </p:cNvSpPr>
          <p:nvPr/>
        </p:nvSpPr>
        <p:spPr>
          <a:xfrm>
            <a:off x="1571625" y="162877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37" name="step5-closed-1-title">
            <a:extLst>
              <a:ext uri="{FF2B5EF4-FFF2-40B4-BE49-F238E27FC236}">
                <a16:creationId xmlns:a16="http://schemas.microsoft.com/office/drawing/2014/main" id="{F2C0E0BE-F468-4D3F-953B-9C7C2E740D40}"/>
              </a:ext>
            </a:extLst>
          </p:cNvPr>
          <p:cNvSpPr>
            <a:spLocks noGrp="1"/>
          </p:cNvSpPr>
          <p:nvPr/>
        </p:nvSpPr>
        <p:spPr>
          <a:xfrm>
            <a:off x="1971675" y="1590675"/>
            <a:ext cx="3562350" cy="257175"/>
          </a:xfrm>
          <a:prstGeom prst="rect">
            <a:avLst/>
          </a:prstGeom>
          <a:noFill/>
          <a:ln w="0">
            <a:noFill/>
            <a:prstDash val="solid"/>
          </a:ln>
        </p:spPr>
        <p:txBody>
          <a:bodyPr lIns="19050" tIns="0" rIns="19050" bIns="0" anchor="ctr">
            <a:normAutofit/>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Bancos</a:t>
            </a:r>
          </a:p>
        </p:txBody>
      </p:sp>
      <p:sp>
        <p:nvSpPr>
          <p:cNvPr id="38" name="step5-closed-1-h">
            <a:extLst>
              <a:ext uri="{FF2B5EF4-FFF2-40B4-BE49-F238E27FC236}">
                <a16:creationId xmlns:a16="http://schemas.microsoft.com/office/drawing/2014/main" id="{855A9D8F-6A19-45CE-9F8E-E12AC730932B}"/>
              </a:ext>
            </a:extLst>
          </p:cNvPr>
          <p:cNvSpPr>
            <a:spLocks noGrp="1"/>
          </p:cNvSpPr>
          <p:nvPr/>
        </p:nvSpPr>
        <p:spPr>
          <a:xfrm>
            <a:off x="5591175" y="162877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39" name="step5-closed-1-left">
            <a:extLst>
              <a:ext uri="{FF2B5EF4-FFF2-40B4-BE49-F238E27FC236}">
                <a16:creationId xmlns:a16="http://schemas.microsoft.com/office/drawing/2014/main" id="{3FC5DE12-7966-422B-961C-0C4F481FACF3}"/>
              </a:ext>
            </a:extLst>
          </p:cNvPr>
          <p:cNvSpPr>
            <a:spLocks noGrp="1"/>
          </p:cNvSpPr>
          <p:nvPr/>
        </p:nvSpPr>
        <p:spPr>
          <a:xfrm>
            <a:off x="1743075" y="1876425"/>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1.000  (1)</a:t>
            </a:r>
          </a:p>
          <a:p>
            <a:pPr algn="r">
              <a:buNone/>
              <a:defRPr sz="885">
                <a:solidFill>
                  <a:srgbClr val="111820"/>
                </a:solidFill>
                <a:latin typeface="Calibri"/>
                <a:ea typeface="Calibri"/>
                <a:cs typeface="Calibri"/>
              </a:defRPr>
            </a:pPr>
            <a:r>
              <a:rPr sz="885">
                <a:solidFill>
                  <a:srgbClr val="111820"/>
                </a:solidFill>
                <a:latin typeface="Calibri"/>
                <a:ea typeface="Calibri"/>
                <a:cs typeface="Calibri"/>
              </a:rPr>
              <a:t>10.000  (2)</a:t>
            </a:r>
          </a:p>
        </p:txBody>
      </p:sp>
      <p:sp>
        <p:nvSpPr>
          <p:cNvPr id="40" name="step5-closed-1-right">
            <a:extLst>
              <a:ext uri="{FF2B5EF4-FFF2-40B4-BE49-F238E27FC236}">
                <a16:creationId xmlns:a16="http://schemas.microsoft.com/office/drawing/2014/main" id="{3733F734-0EE0-4791-B97E-98F840DAFB83}"/>
              </a:ext>
            </a:extLst>
          </p:cNvPr>
          <p:cNvSpPr>
            <a:spLocks noGrp="1"/>
          </p:cNvSpPr>
          <p:nvPr/>
        </p:nvSpPr>
        <p:spPr>
          <a:xfrm>
            <a:off x="3819525" y="1876425"/>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(3)  4.000</a:t>
            </a:r>
          </a:p>
          <a:p>
            <a:pPr algn="l">
              <a:buNone/>
              <a:defRPr sz="885">
                <a:solidFill>
                  <a:srgbClr val="111820"/>
                </a:solidFill>
                <a:latin typeface="Calibri"/>
                <a:ea typeface="Calibri"/>
                <a:cs typeface="Calibri"/>
              </a:defRPr>
            </a:pPr>
            <a:r>
              <a:rPr sz="885">
                <a:solidFill>
                  <a:srgbClr val="111820"/>
                </a:solidFill>
                <a:latin typeface="Calibri"/>
                <a:ea typeface="Calibri"/>
                <a:cs typeface="Calibri"/>
              </a:rPr>
              <a:t>(5)  3.000</a:t>
            </a:r>
          </a:p>
          <a:p>
            <a:pPr algn="l">
              <a:buNone/>
              <a:defRPr sz="885">
                <a:solidFill>
                  <a:srgbClr val="111820"/>
                </a:solidFill>
                <a:latin typeface="Calibri"/>
                <a:ea typeface="Calibri"/>
                <a:cs typeface="Calibri"/>
              </a:defRPr>
            </a:pPr>
            <a:r>
              <a:rPr sz="885">
                <a:solidFill>
                  <a:srgbClr val="111820"/>
                </a:solidFill>
                <a:latin typeface="Calibri"/>
                <a:ea typeface="Calibri"/>
                <a:cs typeface="Calibri"/>
              </a:rPr>
              <a:t>4.000  (Sd)</a:t>
            </a:r>
          </a:p>
        </p:txBody>
      </p:sp>
      <p:sp>
        <p:nvSpPr>
          <p:cNvPr id="41" name="step5-closed-2-horizontal">
            <a:extLst>
              <a:ext uri="{FF2B5EF4-FFF2-40B4-BE49-F238E27FC236}">
                <a16:creationId xmlns:a16="http://schemas.microsoft.com/office/drawing/2014/main" id="{D1572FA9-1207-458F-A0E3-C12304A388EC}"/>
              </a:ext>
            </a:extLst>
          </p:cNvPr>
          <p:cNvSpPr>
            <a:spLocks noGrp="1"/>
          </p:cNvSpPr>
          <p:nvPr/>
        </p:nvSpPr>
        <p:spPr>
          <a:xfrm>
            <a:off x="6429375" y="1847850"/>
            <a:ext cx="4019550" cy="0"/>
          </a:xfrm>
          <a:prstGeom prst="line">
            <a:avLst/>
          </a:prstGeom>
          <a:noFill/>
          <a:ln w="19050">
            <a:solidFill>
              <a:srgbClr val="102C4A"/>
            </a:solidFill>
            <a:prstDash val="solid"/>
          </a:ln>
        </p:spPr>
        <p:txBody>
          <a:bodyPr/>
          <a:lstStyle/>
          <a:p>
            <a:endParaRPr lang="es-ES"/>
          </a:p>
        </p:txBody>
      </p:sp>
      <p:sp>
        <p:nvSpPr>
          <p:cNvPr id="42" name="step5-closed-2-vertical">
            <a:extLst>
              <a:ext uri="{FF2B5EF4-FFF2-40B4-BE49-F238E27FC236}">
                <a16:creationId xmlns:a16="http://schemas.microsoft.com/office/drawing/2014/main" id="{EE5F16A8-FC7F-4AC3-B1A7-C6D5D954548F}"/>
              </a:ext>
            </a:extLst>
          </p:cNvPr>
          <p:cNvSpPr>
            <a:spLocks noGrp="1"/>
          </p:cNvSpPr>
          <p:nvPr/>
        </p:nvSpPr>
        <p:spPr>
          <a:xfrm>
            <a:off x="8439150" y="1847850"/>
            <a:ext cx="0" cy="587375"/>
          </a:xfrm>
          <a:prstGeom prst="line">
            <a:avLst/>
          </a:prstGeom>
          <a:noFill/>
          <a:ln w="19050">
            <a:solidFill>
              <a:srgbClr val="102C4A"/>
            </a:solidFill>
            <a:prstDash val="solid"/>
          </a:ln>
        </p:spPr>
        <p:txBody>
          <a:bodyPr/>
          <a:lstStyle/>
          <a:p>
            <a:endParaRPr lang="es-ES"/>
          </a:p>
        </p:txBody>
      </p:sp>
      <p:sp>
        <p:nvSpPr>
          <p:cNvPr id="43" name="step5-closed-2-d">
            <a:extLst>
              <a:ext uri="{FF2B5EF4-FFF2-40B4-BE49-F238E27FC236}">
                <a16:creationId xmlns:a16="http://schemas.microsoft.com/office/drawing/2014/main" id="{0E6A1D4E-6EE4-4FC6-B2DF-8AAF1447D33E}"/>
              </a:ext>
            </a:extLst>
          </p:cNvPr>
          <p:cNvSpPr>
            <a:spLocks noGrp="1"/>
          </p:cNvSpPr>
          <p:nvPr/>
        </p:nvSpPr>
        <p:spPr>
          <a:xfrm>
            <a:off x="6257925" y="162877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44" name="step5-closed-2-title">
            <a:extLst>
              <a:ext uri="{FF2B5EF4-FFF2-40B4-BE49-F238E27FC236}">
                <a16:creationId xmlns:a16="http://schemas.microsoft.com/office/drawing/2014/main" id="{9F8F577E-DF85-40CE-9C34-549339AAB1CA}"/>
              </a:ext>
            </a:extLst>
          </p:cNvPr>
          <p:cNvSpPr>
            <a:spLocks noGrp="1"/>
          </p:cNvSpPr>
          <p:nvPr/>
        </p:nvSpPr>
        <p:spPr>
          <a:xfrm>
            <a:off x="6657975" y="1590675"/>
            <a:ext cx="3562350" cy="257175"/>
          </a:xfrm>
          <a:prstGeom prst="rect">
            <a:avLst/>
          </a:prstGeom>
          <a:noFill/>
          <a:ln w="0">
            <a:noFill/>
            <a:prstDash val="solid"/>
          </a:ln>
        </p:spPr>
        <p:txBody>
          <a:bodyPr lIns="19050" tIns="0" rIns="19050" bIns="0" anchor="ctr">
            <a:normAutofit/>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Capital</a:t>
            </a:r>
          </a:p>
        </p:txBody>
      </p:sp>
      <p:sp>
        <p:nvSpPr>
          <p:cNvPr id="45" name="step5-closed-2-h">
            <a:extLst>
              <a:ext uri="{FF2B5EF4-FFF2-40B4-BE49-F238E27FC236}">
                <a16:creationId xmlns:a16="http://schemas.microsoft.com/office/drawing/2014/main" id="{02C3B282-C2A6-4A83-ACE4-71589B604CE4}"/>
              </a:ext>
            </a:extLst>
          </p:cNvPr>
          <p:cNvSpPr>
            <a:spLocks noGrp="1"/>
          </p:cNvSpPr>
          <p:nvPr/>
        </p:nvSpPr>
        <p:spPr>
          <a:xfrm>
            <a:off x="10277475" y="162877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46" name="step5-closed-2-left">
            <a:extLst>
              <a:ext uri="{FF2B5EF4-FFF2-40B4-BE49-F238E27FC236}">
                <a16:creationId xmlns:a16="http://schemas.microsoft.com/office/drawing/2014/main" id="{3C9C2022-FA4B-4249-9F65-B94023B55624}"/>
              </a:ext>
            </a:extLst>
          </p:cNvPr>
          <p:cNvSpPr>
            <a:spLocks noGrp="1"/>
          </p:cNvSpPr>
          <p:nvPr/>
        </p:nvSpPr>
        <p:spPr>
          <a:xfrm>
            <a:off x="6429375" y="1876425"/>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(Sa)  1.000</a:t>
            </a:r>
          </a:p>
        </p:txBody>
      </p:sp>
      <p:sp>
        <p:nvSpPr>
          <p:cNvPr id="47" name="step5-closed-2-right">
            <a:extLst>
              <a:ext uri="{FF2B5EF4-FFF2-40B4-BE49-F238E27FC236}">
                <a16:creationId xmlns:a16="http://schemas.microsoft.com/office/drawing/2014/main" id="{AC86BAF9-940C-4FFE-9166-8AE479A78503}"/>
              </a:ext>
            </a:extLst>
          </p:cNvPr>
          <p:cNvSpPr>
            <a:spLocks noGrp="1"/>
          </p:cNvSpPr>
          <p:nvPr/>
        </p:nvSpPr>
        <p:spPr>
          <a:xfrm>
            <a:off x="8505825" y="1876425"/>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(1)  1.000</a:t>
            </a:r>
          </a:p>
        </p:txBody>
      </p:sp>
      <p:sp>
        <p:nvSpPr>
          <p:cNvPr id="48" name="step5-closed-3-horizontal">
            <a:extLst>
              <a:ext uri="{FF2B5EF4-FFF2-40B4-BE49-F238E27FC236}">
                <a16:creationId xmlns:a16="http://schemas.microsoft.com/office/drawing/2014/main" id="{F0392A42-E335-4CC6-B816-7C4A58658713}"/>
              </a:ext>
            </a:extLst>
          </p:cNvPr>
          <p:cNvSpPr>
            <a:spLocks noGrp="1"/>
          </p:cNvSpPr>
          <p:nvPr/>
        </p:nvSpPr>
        <p:spPr>
          <a:xfrm>
            <a:off x="1743075" y="2701925"/>
            <a:ext cx="4019550" cy="0"/>
          </a:xfrm>
          <a:prstGeom prst="line">
            <a:avLst/>
          </a:prstGeom>
          <a:noFill/>
          <a:ln w="19050">
            <a:solidFill>
              <a:srgbClr val="102C4A"/>
            </a:solidFill>
            <a:prstDash val="solid"/>
          </a:ln>
        </p:spPr>
        <p:txBody>
          <a:bodyPr/>
          <a:lstStyle/>
          <a:p>
            <a:endParaRPr lang="es-ES"/>
          </a:p>
        </p:txBody>
      </p:sp>
      <p:sp>
        <p:nvSpPr>
          <p:cNvPr id="49" name="step5-closed-3-vertical">
            <a:extLst>
              <a:ext uri="{FF2B5EF4-FFF2-40B4-BE49-F238E27FC236}">
                <a16:creationId xmlns:a16="http://schemas.microsoft.com/office/drawing/2014/main" id="{320E71F5-5781-4885-9454-9BF584F0E698}"/>
              </a:ext>
            </a:extLst>
          </p:cNvPr>
          <p:cNvSpPr>
            <a:spLocks noGrp="1"/>
          </p:cNvSpPr>
          <p:nvPr/>
        </p:nvSpPr>
        <p:spPr>
          <a:xfrm>
            <a:off x="3752850" y="2701925"/>
            <a:ext cx="0" cy="587375"/>
          </a:xfrm>
          <a:prstGeom prst="line">
            <a:avLst/>
          </a:prstGeom>
          <a:noFill/>
          <a:ln w="19050">
            <a:solidFill>
              <a:srgbClr val="102C4A"/>
            </a:solidFill>
            <a:prstDash val="solid"/>
          </a:ln>
        </p:spPr>
        <p:txBody>
          <a:bodyPr/>
          <a:lstStyle/>
          <a:p>
            <a:endParaRPr lang="es-ES"/>
          </a:p>
        </p:txBody>
      </p:sp>
      <p:sp>
        <p:nvSpPr>
          <p:cNvPr id="50" name="step5-closed-3-d">
            <a:extLst>
              <a:ext uri="{FF2B5EF4-FFF2-40B4-BE49-F238E27FC236}">
                <a16:creationId xmlns:a16="http://schemas.microsoft.com/office/drawing/2014/main" id="{987F4618-AD0E-4D29-A38A-9F1336723588}"/>
              </a:ext>
            </a:extLst>
          </p:cNvPr>
          <p:cNvSpPr>
            <a:spLocks noGrp="1"/>
          </p:cNvSpPr>
          <p:nvPr/>
        </p:nvSpPr>
        <p:spPr>
          <a:xfrm>
            <a:off x="1571625" y="2482850"/>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51" name="step5-closed-3-title">
            <a:extLst>
              <a:ext uri="{FF2B5EF4-FFF2-40B4-BE49-F238E27FC236}">
                <a16:creationId xmlns:a16="http://schemas.microsoft.com/office/drawing/2014/main" id="{84717F99-B80B-406C-94E1-C3467C1E9341}"/>
              </a:ext>
            </a:extLst>
          </p:cNvPr>
          <p:cNvSpPr>
            <a:spLocks noGrp="1"/>
          </p:cNvSpPr>
          <p:nvPr/>
        </p:nvSpPr>
        <p:spPr>
          <a:xfrm>
            <a:off x="1971675" y="2444750"/>
            <a:ext cx="3562350" cy="257175"/>
          </a:xfrm>
          <a:prstGeom prst="rect">
            <a:avLst/>
          </a:prstGeom>
          <a:noFill/>
          <a:ln w="0">
            <a:noFill/>
            <a:prstDash val="solid"/>
          </a:ln>
        </p:spPr>
        <p:txBody>
          <a:bodyPr lIns="19050" tIns="0" rIns="19050" bIns="0" anchor="ctr">
            <a:normAutofit/>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Equipos informáticos</a:t>
            </a:r>
          </a:p>
        </p:txBody>
      </p:sp>
      <p:sp>
        <p:nvSpPr>
          <p:cNvPr id="52" name="step5-closed-3-h">
            <a:extLst>
              <a:ext uri="{FF2B5EF4-FFF2-40B4-BE49-F238E27FC236}">
                <a16:creationId xmlns:a16="http://schemas.microsoft.com/office/drawing/2014/main" id="{494CF572-8371-4E49-B30D-A57503C6491B}"/>
              </a:ext>
            </a:extLst>
          </p:cNvPr>
          <p:cNvSpPr>
            <a:spLocks noGrp="1"/>
          </p:cNvSpPr>
          <p:nvPr/>
        </p:nvSpPr>
        <p:spPr>
          <a:xfrm>
            <a:off x="5591175" y="2482850"/>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53" name="step5-closed-3-left">
            <a:extLst>
              <a:ext uri="{FF2B5EF4-FFF2-40B4-BE49-F238E27FC236}">
                <a16:creationId xmlns:a16="http://schemas.microsoft.com/office/drawing/2014/main" id="{6067BD1D-C4F4-4C25-A764-5D71DED6473E}"/>
              </a:ext>
            </a:extLst>
          </p:cNvPr>
          <p:cNvSpPr>
            <a:spLocks noGrp="1"/>
          </p:cNvSpPr>
          <p:nvPr/>
        </p:nvSpPr>
        <p:spPr>
          <a:xfrm>
            <a:off x="1743075" y="2730500"/>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4.000  (3)</a:t>
            </a:r>
          </a:p>
        </p:txBody>
      </p:sp>
      <p:sp>
        <p:nvSpPr>
          <p:cNvPr id="54" name="step5-closed-3-right">
            <a:extLst>
              <a:ext uri="{FF2B5EF4-FFF2-40B4-BE49-F238E27FC236}">
                <a16:creationId xmlns:a16="http://schemas.microsoft.com/office/drawing/2014/main" id="{88DCDC5B-ACDC-4093-9133-824FD25B8F15}"/>
              </a:ext>
            </a:extLst>
          </p:cNvPr>
          <p:cNvSpPr>
            <a:spLocks noGrp="1"/>
          </p:cNvSpPr>
          <p:nvPr/>
        </p:nvSpPr>
        <p:spPr>
          <a:xfrm>
            <a:off x="3819525" y="2730500"/>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4.000  (Sd)</a:t>
            </a:r>
          </a:p>
        </p:txBody>
      </p:sp>
      <p:sp>
        <p:nvSpPr>
          <p:cNvPr id="55" name="step5-closed-4-horizontal">
            <a:extLst>
              <a:ext uri="{FF2B5EF4-FFF2-40B4-BE49-F238E27FC236}">
                <a16:creationId xmlns:a16="http://schemas.microsoft.com/office/drawing/2014/main" id="{27CA4822-B03A-4159-A491-B81CAFCAA2DC}"/>
              </a:ext>
            </a:extLst>
          </p:cNvPr>
          <p:cNvSpPr>
            <a:spLocks noGrp="1"/>
          </p:cNvSpPr>
          <p:nvPr/>
        </p:nvSpPr>
        <p:spPr>
          <a:xfrm>
            <a:off x="6429375" y="2701925"/>
            <a:ext cx="4019550" cy="0"/>
          </a:xfrm>
          <a:prstGeom prst="line">
            <a:avLst/>
          </a:prstGeom>
          <a:noFill/>
          <a:ln w="19050">
            <a:solidFill>
              <a:srgbClr val="102C4A"/>
            </a:solidFill>
            <a:prstDash val="solid"/>
          </a:ln>
        </p:spPr>
        <p:txBody>
          <a:bodyPr/>
          <a:lstStyle/>
          <a:p>
            <a:endParaRPr lang="es-ES"/>
          </a:p>
        </p:txBody>
      </p:sp>
      <p:sp>
        <p:nvSpPr>
          <p:cNvPr id="56" name="step5-closed-4-vertical">
            <a:extLst>
              <a:ext uri="{FF2B5EF4-FFF2-40B4-BE49-F238E27FC236}">
                <a16:creationId xmlns:a16="http://schemas.microsoft.com/office/drawing/2014/main" id="{E5534065-7508-476D-9143-9E935BBFE7A0}"/>
              </a:ext>
            </a:extLst>
          </p:cNvPr>
          <p:cNvSpPr>
            <a:spLocks noGrp="1"/>
          </p:cNvSpPr>
          <p:nvPr/>
        </p:nvSpPr>
        <p:spPr>
          <a:xfrm>
            <a:off x="8439150" y="2701925"/>
            <a:ext cx="0" cy="587375"/>
          </a:xfrm>
          <a:prstGeom prst="line">
            <a:avLst/>
          </a:prstGeom>
          <a:noFill/>
          <a:ln w="19050">
            <a:solidFill>
              <a:srgbClr val="102C4A"/>
            </a:solidFill>
            <a:prstDash val="solid"/>
          </a:ln>
        </p:spPr>
        <p:txBody>
          <a:bodyPr/>
          <a:lstStyle/>
          <a:p>
            <a:endParaRPr lang="es-ES"/>
          </a:p>
        </p:txBody>
      </p:sp>
      <p:sp>
        <p:nvSpPr>
          <p:cNvPr id="57" name="step5-closed-4-d">
            <a:extLst>
              <a:ext uri="{FF2B5EF4-FFF2-40B4-BE49-F238E27FC236}">
                <a16:creationId xmlns:a16="http://schemas.microsoft.com/office/drawing/2014/main" id="{417B18A6-685C-47AF-8ACC-D86F6DF88254}"/>
              </a:ext>
            </a:extLst>
          </p:cNvPr>
          <p:cNvSpPr>
            <a:spLocks noGrp="1"/>
          </p:cNvSpPr>
          <p:nvPr/>
        </p:nvSpPr>
        <p:spPr>
          <a:xfrm>
            <a:off x="6257925" y="2482850"/>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58" name="step5-closed-4-title">
            <a:extLst>
              <a:ext uri="{FF2B5EF4-FFF2-40B4-BE49-F238E27FC236}">
                <a16:creationId xmlns:a16="http://schemas.microsoft.com/office/drawing/2014/main" id="{04DF37BB-F548-4CFD-AAA9-946428D7A590}"/>
              </a:ext>
            </a:extLst>
          </p:cNvPr>
          <p:cNvSpPr>
            <a:spLocks noGrp="1"/>
          </p:cNvSpPr>
          <p:nvPr/>
        </p:nvSpPr>
        <p:spPr>
          <a:xfrm>
            <a:off x="6657975" y="2444750"/>
            <a:ext cx="3562350" cy="257175"/>
          </a:xfrm>
          <a:prstGeom prst="rect">
            <a:avLst/>
          </a:prstGeom>
          <a:noFill/>
          <a:ln w="0">
            <a:noFill/>
            <a:prstDash val="solid"/>
          </a:ln>
        </p:spPr>
        <p:txBody>
          <a:bodyPr lIns="19050" tIns="0" rIns="19050" bIns="0" anchor="ctr">
            <a:normAutofit fontScale="85050" lnSpcReduction="10000"/>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Deuda por préstamos</a:t>
            </a:r>
          </a:p>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recibidos</a:t>
            </a:r>
          </a:p>
        </p:txBody>
      </p:sp>
      <p:sp>
        <p:nvSpPr>
          <p:cNvPr id="59" name="step5-closed-4-h">
            <a:extLst>
              <a:ext uri="{FF2B5EF4-FFF2-40B4-BE49-F238E27FC236}">
                <a16:creationId xmlns:a16="http://schemas.microsoft.com/office/drawing/2014/main" id="{957E20A4-EBE5-44FB-BBA7-00A056887748}"/>
              </a:ext>
            </a:extLst>
          </p:cNvPr>
          <p:cNvSpPr>
            <a:spLocks noGrp="1"/>
          </p:cNvSpPr>
          <p:nvPr/>
        </p:nvSpPr>
        <p:spPr>
          <a:xfrm>
            <a:off x="10277475" y="2482850"/>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60" name="step5-closed-4-left">
            <a:extLst>
              <a:ext uri="{FF2B5EF4-FFF2-40B4-BE49-F238E27FC236}">
                <a16:creationId xmlns:a16="http://schemas.microsoft.com/office/drawing/2014/main" id="{0D6700E5-858B-437A-97FF-A333228AFADB}"/>
              </a:ext>
            </a:extLst>
          </p:cNvPr>
          <p:cNvSpPr>
            <a:spLocks noGrp="1"/>
          </p:cNvSpPr>
          <p:nvPr/>
        </p:nvSpPr>
        <p:spPr>
          <a:xfrm>
            <a:off x="6429375" y="2730500"/>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(Sa)  10.000</a:t>
            </a:r>
          </a:p>
        </p:txBody>
      </p:sp>
      <p:sp>
        <p:nvSpPr>
          <p:cNvPr id="61" name="step5-closed-4-right">
            <a:extLst>
              <a:ext uri="{FF2B5EF4-FFF2-40B4-BE49-F238E27FC236}">
                <a16:creationId xmlns:a16="http://schemas.microsoft.com/office/drawing/2014/main" id="{B02995BF-65A2-45E0-9E80-CCE7EB524BA3}"/>
              </a:ext>
            </a:extLst>
          </p:cNvPr>
          <p:cNvSpPr>
            <a:spLocks noGrp="1"/>
          </p:cNvSpPr>
          <p:nvPr/>
        </p:nvSpPr>
        <p:spPr>
          <a:xfrm>
            <a:off x="8505825" y="2730500"/>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(2)  10.000</a:t>
            </a:r>
          </a:p>
        </p:txBody>
      </p:sp>
      <p:sp>
        <p:nvSpPr>
          <p:cNvPr id="62" name="step5-closed-5-horizontal">
            <a:extLst>
              <a:ext uri="{FF2B5EF4-FFF2-40B4-BE49-F238E27FC236}">
                <a16:creationId xmlns:a16="http://schemas.microsoft.com/office/drawing/2014/main" id="{CCF39196-56E8-493D-814B-FF39E695F2CF}"/>
              </a:ext>
            </a:extLst>
          </p:cNvPr>
          <p:cNvSpPr>
            <a:spLocks noGrp="1"/>
          </p:cNvSpPr>
          <p:nvPr/>
        </p:nvSpPr>
        <p:spPr>
          <a:xfrm>
            <a:off x="1743075" y="3556000"/>
            <a:ext cx="4019550" cy="0"/>
          </a:xfrm>
          <a:prstGeom prst="line">
            <a:avLst/>
          </a:prstGeom>
          <a:noFill/>
          <a:ln w="19050">
            <a:solidFill>
              <a:srgbClr val="102C4A"/>
            </a:solidFill>
            <a:prstDash val="solid"/>
          </a:ln>
        </p:spPr>
        <p:txBody>
          <a:bodyPr/>
          <a:lstStyle/>
          <a:p>
            <a:endParaRPr lang="es-ES"/>
          </a:p>
        </p:txBody>
      </p:sp>
      <p:sp>
        <p:nvSpPr>
          <p:cNvPr id="63" name="step5-closed-5-vertical">
            <a:extLst>
              <a:ext uri="{FF2B5EF4-FFF2-40B4-BE49-F238E27FC236}">
                <a16:creationId xmlns:a16="http://schemas.microsoft.com/office/drawing/2014/main" id="{95B631E0-EC7F-4AE9-AD19-CC5306CB7346}"/>
              </a:ext>
            </a:extLst>
          </p:cNvPr>
          <p:cNvSpPr>
            <a:spLocks noGrp="1"/>
          </p:cNvSpPr>
          <p:nvPr/>
        </p:nvSpPr>
        <p:spPr>
          <a:xfrm>
            <a:off x="3752850" y="3556000"/>
            <a:ext cx="0" cy="587375"/>
          </a:xfrm>
          <a:prstGeom prst="line">
            <a:avLst/>
          </a:prstGeom>
          <a:noFill/>
          <a:ln w="19050">
            <a:solidFill>
              <a:srgbClr val="102C4A"/>
            </a:solidFill>
            <a:prstDash val="solid"/>
          </a:ln>
        </p:spPr>
        <p:txBody>
          <a:bodyPr/>
          <a:lstStyle/>
          <a:p>
            <a:endParaRPr lang="es-ES"/>
          </a:p>
        </p:txBody>
      </p:sp>
      <p:sp>
        <p:nvSpPr>
          <p:cNvPr id="64" name="step5-closed-5-d">
            <a:extLst>
              <a:ext uri="{FF2B5EF4-FFF2-40B4-BE49-F238E27FC236}">
                <a16:creationId xmlns:a16="http://schemas.microsoft.com/office/drawing/2014/main" id="{1CD02756-A079-48AD-AD56-DDE161CF2EA9}"/>
              </a:ext>
            </a:extLst>
          </p:cNvPr>
          <p:cNvSpPr>
            <a:spLocks noGrp="1"/>
          </p:cNvSpPr>
          <p:nvPr/>
        </p:nvSpPr>
        <p:spPr>
          <a:xfrm>
            <a:off x="1571625" y="333692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65" name="step5-closed-5-title">
            <a:extLst>
              <a:ext uri="{FF2B5EF4-FFF2-40B4-BE49-F238E27FC236}">
                <a16:creationId xmlns:a16="http://schemas.microsoft.com/office/drawing/2014/main" id="{54BB4554-AA3B-4812-B3BF-E730D0ED7115}"/>
              </a:ext>
            </a:extLst>
          </p:cNvPr>
          <p:cNvSpPr>
            <a:spLocks noGrp="1"/>
          </p:cNvSpPr>
          <p:nvPr/>
        </p:nvSpPr>
        <p:spPr>
          <a:xfrm>
            <a:off x="1971675" y="3298825"/>
            <a:ext cx="3562350" cy="257175"/>
          </a:xfrm>
          <a:prstGeom prst="rect">
            <a:avLst/>
          </a:prstGeom>
          <a:noFill/>
          <a:ln w="0">
            <a:noFill/>
            <a:prstDash val="solid"/>
          </a:ln>
        </p:spPr>
        <p:txBody>
          <a:bodyPr lIns="19050" tIns="0" rIns="19050" bIns="0" anchor="ctr">
            <a:normAutofit/>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Mercaderías</a:t>
            </a:r>
          </a:p>
        </p:txBody>
      </p:sp>
      <p:sp>
        <p:nvSpPr>
          <p:cNvPr id="66" name="step5-closed-5-h">
            <a:extLst>
              <a:ext uri="{FF2B5EF4-FFF2-40B4-BE49-F238E27FC236}">
                <a16:creationId xmlns:a16="http://schemas.microsoft.com/office/drawing/2014/main" id="{6F105FC6-C370-4797-990E-7EB22019061A}"/>
              </a:ext>
            </a:extLst>
          </p:cNvPr>
          <p:cNvSpPr>
            <a:spLocks noGrp="1"/>
          </p:cNvSpPr>
          <p:nvPr/>
        </p:nvSpPr>
        <p:spPr>
          <a:xfrm>
            <a:off x="5591175" y="333692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67" name="step5-closed-5-left">
            <a:extLst>
              <a:ext uri="{FF2B5EF4-FFF2-40B4-BE49-F238E27FC236}">
                <a16:creationId xmlns:a16="http://schemas.microsoft.com/office/drawing/2014/main" id="{1CF68C70-89AE-4E66-9393-CBE1BC332E6A}"/>
              </a:ext>
            </a:extLst>
          </p:cNvPr>
          <p:cNvSpPr>
            <a:spLocks noGrp="1"/>
          </p:cNvSpPr>
          <p:nvPr/>
        </p:nvSpPr>
        <p:spPr>
          <a:xfrm>
            <a:off x="1743075" y="3584575"/>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6.000  (4)</a:t>
            </a:r>
          </a:p>
        </p:txBody>
      </p:sp>
      <p:sp>
        <p:nvSpPr>
          <p:cNvPr id="68" name="step5-closed-5-right">
            <a:extLst>
              <a:ext uri="{FF2B5EF4-FFF2-40B4-BE49-F238E27FC236}">
                <a16:creationId xmlns:a16="http://schemas.microsoft.com/office/drawing/2014/main" id="{47ACC783-F9A3-4C91-92C0-89B2F85E0B1A}"/>
              </a:ext>
            </a:extLst>
          </p:cNvPr>
          <p:cNvSpPr>
            <a:spLocks noGrp="1"/>
          </p:cNvSpPr>
          <p:nvPr/>
        </p:nvSpPr>
        <p:spPr>
          <a:xfrm>
            <a:off x="3819525" y="3584575"/>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6.000  (Sd)</a:t>
            </a:r>
          </a:p>
        </p:txBody>
      </p:sp>
      <p:sp>
        <p:nvSpPr>
          <p:cNvPr id="69" name="step5-closed-6-horizontal">
            <a:extLst>
              <a:ext uri="{FF2B5EF4-FFF2-40B4-BE49-F238E27FC236}">
                <a16:creationId xmlns:a16="http://schemas.microsoft.com/office/drawing/2014/main" id="{1C1CA4F2-6F61-4E6A-A4BF-AA2E04B68716}"/>
              </a:ext>
            </a:extLst>
          </p:cNvPr>
          <p:cNvSpPr>
            <a:spLocks noGrp="1"/>
          </p:cNvSpPr>
          <p:nvPr/>
        </p:nvSpPr>
        <p:spPr>
          <a:xfrm>
            <a:off x="6429375" y="3556000"/>
            <a:ext cx="4019550" cy="0"/>
          </a:xfrm>
          <a:prstGeom prst="line">
            <a:avLst/>
          </a:prstGeom>
          <a:noFill/>
          <a:ln w="19050">
            <a:solidFill>
              <a:srgbClr val="102C4A"/>
            </a:solidFill>
            <a:prstDash val="solid"/>
          </a:ln>
        </p:spPr>
        <p:txBody>
          <a:bodyPr/>
          <a:lstStyle/>
          <a:p>
            <a:endParaRPr lang="es-ES"/>
          </a:p>
        </p:txBody>
      </p:sp>
      <p:sp>
        <p:nvSpPr>
          <p:cNvPr id="70" name="step5-closed-6-vertical">
            <a:extLst>
              <a:ext uri="{FF2B5EF4-FFF2-40B4-BE49-F238E27FC236}">
                <a16:creationId xmlns:a16="http://schemas.microsoft.com/office/drawing/2014/main" id="{8159EA96-ED71-46F1-BD8A-7687482A8FDE}"/>
              </a:ext>
            </a:extLst>
          </p:cNvPr>
          <p:cNvSpPr>
            <a:spLocks noGrp="1"/>
          </p:cNvSpPr>
          <p:nvPr/>
        </p:nvSpPr>
        <p:spPr>
          <a:xfrm>
            <a:off x="8439150" y="3556000"/>
            <a:ext cx="0" cy="587375"/>
          </a:xfrm>
          <a:prstGeom prst="line">
            <a:avLst/>
          </a:prstGeom>
          <a:noFill/>
          <a:ln w="19050">
            <a:solidFill>
              <a:srgbClr val="102C4A"/>
            </a:solidFill>
            <a:prstDash val="solid"/>
          </a:ln>
        </p:spPr>
        <p:txBody>
          <a:bodyPr/>
          <a:lstStyle/>
          <a:p>
            <a:endParaRPr lang="es-ES"/>
          </a:p>
        </p:txBody>
      </p:sp>
      <p:sp>
        <p:nvSpPr>
          <p:cNvPr id="71" name="step5-closed-6-d">
            <a:extLst>
              <a:ext uri="{FF2B5EF4-FFF2-40B4-BE49-F238E27FC236}">
                <a16:creationId xmlns:a16="http://schemas.microsoft.com/office/drawing/2014/main" id="{14DAADE0-EE2D-4B66-921C-D47F32EF1E2E}"/>
              </a:ext>
            </a:extLst>
          </p:cNvPr>
          <p:cNvSpPr>
            <a:spLocks noGrp="1"/>
          </p:cNvSpPr>
          <p:nvPr/>
        </p:nvSpPr>
        <p:spPr>
          <a:xfrm>
            <a:off x="6257925" y="333692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D</a:t>
            </a:r>
          </a:p>
        </p:txBody>
      </p:sp>
      <p:sp>
        <p:nvSpPr>
          <p:cNvPr id="72" name="step5-closed-6-title">
            <a:extLst>
              <a:ext uri="{FF2B5EF4-FFF2-40B4-BE49-F238E27FC236}">
                <a16:creationId xmlns:a16="http://schemas.microsoft.com/office/drawing/2014/main" id="{B78257B8-6E83-48C8-8FBF-81E26C416681}"/>
              </a:ext>
            </a:extLst>
          </p:cNvPr>
          <p:cNvSpPr>
            <a:spLocks noGrp="1"/>
          </p:cNvSpPr>
          <p:nvPr/>
        </p:nvSpPr>
        <p:spPr>
          <a:xfrm>
            <a:off x="6657975" y="3298825"/>
            <a:ext cx="3562350" cy="257175"/>
          </a:xfrm>
          <a:prstGeom prst="rect">
            <a:avLst/>
          </a:prstGeom>
          <a:noFill/>
          <a:ln w="0">
            <a:noFill/>
            <a:prstDash val="solid"/>
          </a:ln>
        </p:spPr>
        <p:txBody>
          <a:bodyPr lIns="19050" tIns="0" rIns="19050" bIns="0" anchor="ctr">
            <a:normAutofit/>
          </a:bodyPr>
          <a:lstStyle/>
          <a:p>
            <a:pPr algn="ctr">
              <a:buNone/>
              <a:defRPr sz="1088" b="1">
                <a:solidFill>
                  <a:srgbClr val="102C4A"/>
                </a:solidFill>
                <a:latin typeface="Calibri"/>
                <a:ea typeface="Calibri"/>
                <a:cs typeface="Calibri"/>
              </a:defRPr>
            </a:pPr>
            <a:r>
              <a:rPr sz="1088" b="1">
                <a:solidFill>
                  <a:srgbClr val="102C4A"/>
                </a:solidFill>
                <a:latin typeface="Calibri"/>
                <a:ea typeface="Calibri"/>
                <a:cs typeface="Calibri"/>
              </a:rPr>
              <a:t>Proveedores</a:t>
            </a:r>
          </a:p>
        </p:txBody>
      </p:sp>
      <p:sp>
        <p:nvSpPr>
          <p:cNvPr id="73" name="step5-closed-6-h">
            <a:extLst>
              <a:ext uri="{FF2B5EF4-FFF2-40B4-BE49-F238E27FC236}">
                <a16:creationId xmlns:a16="http://schemas.microsoft.com/office/drawing/2014/main" id="{23036F1A-7D35-4CC2-A579-40948926EF21}"/>
              </a:ext>
            </a:extLst>
          </p:cNvPr>
          <p:cNvSpPr>
            <a:spLocks noGrp="1"/>
          </p:cNvSpPr>
          <p:nvPr/>
        </p:nvSpPr>
        <p:spPr>
          <a:xfrm>
            <a:off x="10277475" y="3336925"/>
            <a:ext cx="342900" cy="209550"/>
          </a:xfrm>
          <a:prstGeom prst="rect">
            <a:avLst/>
          </a:prstGeom>
          <a:noFill/>
          <a:ln w="0">
            <a:noFill/>
            <a:prstDash val="solid"/>
          </a:ln>
        </p:spPr>
        <p:txBody>
          <a:bodyPr lIns="0" tIns="0" rIns="0" bIns="0" anchor="ctr">
            <a:normAutofit/>
          </a:bodyPr>
          <a:lstStyle/>
          <a:p>
            <a:pPr algn="ctr">
              <a:buNone/>
              <a:defRPr sz="1088">
                <a:solidFill>
                  <a:srgbClr val="102C4A"/>
                </a:solidFill>
                <a:latin typeface="Calibri"/>
                <a:ea typeface="Calibri"/>
                <a:cs typeface="Calibri"/>
              </a:defRPr>
            </a:pPr>
            <a:r>
              <a:rPr sz="1088">
                <a:solidFill>
                  <a:srgbClr val="102C4A"/>
                </a:solidFill>
                <a:latin typeface="Calibri"/>
                <a:ea typeface="Calibri"/>
                <a:cs typeface="Calibri"/>
              </a:rPr>
              <a:t>H</a:t>
            </a:r>
          </a:p>
        </p:txBody>
      </p:sp>
      <p:sp>
        <p:nvSpPr>
          <p:cNvPr id="74" name="step5-closed-6-left">
            <a:extLst>
              <a:ext uri="{FF2B5EF4-FFF2-40B4-BE49-F238E27FC236}">
                <a16:creationId xmlns:a16="http://schemas.microsoft.com/office/drawing/2014/main" id="{6601E306-2940-4EBB-B8FA-EDD3BB65244E}"/>
              </a:ext>
            </a:extLst>
          </p:cNvPr>
          <p:cNvSpPr>
            <a:spLocks noGrp="1"/>
          </p:cNvSpPr>
          <p:nvPr/>
        </p:nvSpPr>
        <p:spPr>
          <a:xfrm>
            <a:off x="6429375" y="3584575"/>
            <a:ext cx="1933575" cy="539750"/>
          </a:xfrm>
          <a:prstGeom prst="rect">
            <a:avLst/>
          </a:prstGeom>
          <a:noFill/>
          <a:ln w="0">
            <a:noFill/>
            <a:prstDash val="solid"/>
          </a:ln>
        </p:spPr>
        <p:txBody>
          <a:bodyPr lIns="9525" tIns="9525" rIns="66675" bIns="9525" anchor="t">
            <a:normAutofit/>
          </a:bodyPr>
          <a:lstStyle/>
          <a:p>
            <a:pPr algn="r">
              <a:buNone/>
              <a:defRPr sz="885">
                <a:solidFill>
                  <a:srgbClr val="111820"/>
                </a:solidFill>
                <a:latin typeface="Calibri"/>
                <a:ea typeface="Calibri"/>
                <a:cs typeface="Calibri"/>
              </a:defRPr>
            </a:pPr>
            <a:r>
              <a:rPr sz="885">
                <a:solidFill>
                  <a:srgbClr val="111820"/>
                </a:solidFill>
                <a:latin typeface="Calibri"/>
                <a:ea typeface="Calibri"/>
                <a:cs typeface="Calibri"/>
              </a:rPr>
              <a:t>3.000  (5)</a:t>
            </a:r>
          </a:p>
          <a:p>
            <a:pPr algn="r">
              <a:buNone/>
              <a:defRPr sz="885">
                <a:solidFill>
                  <a:srgbClr val="111820"/>
                </a:solidFill>
                <a:latin typeface="Calibri"/>
                <a:ea typeface="Calibri"/>
                <a:cs typeface="Calibri"/>
              </a:defRPr>
            </a:pPr>
            <a:r>
              <a:rPr sz="885">
                <a:solidFill>
                  <a:srgbClr val="111820"/>
                </a:solidFill>
                <a:latin typeface="Calibri"/>
                <a:ea typeface="Calibri"/>
                <a:cs typeface="Calibri"/>
              </a:rPr>
              <a:t>(Sa)  3.000</a:t>
            </a:r>
          </a:p>
        </p:txBody>
      </p:sp>
      <p:sp>
        <p:nvSpPr>
          <p:cNvPr id="75" name="step5-closed-6-right">
            <a:extLst>
              <a:ext uri="{FF2B5EF4-FFF2-40B4-BE49-F238E27FC236}">
                <a16:creationId xmlns:a16="http://schemas.microsoft.com/office/drawing/2014/main" id="{3A705DD1-9F73-4A78-87EF-FB4E5C7BF5ED}"/>
              </a:ext>
            </a:extLst>
          </p:cNvPr>
          <p:cNvSpPr>
            <a:spLocks noGrp="1"/>
          </p:cNvSpPr>
          <p:nvPr/>
        </p:nvSpPr>
        <p:spPr>
          <a:xfrm>
            <a:off x="8505825" y="3584575"/>
            <a:ext cx="1943100" cy="539750"/>
          </a:xfrm>
          <a:prstGeom prst="rect">
            <a:avLst/>
          </a:prstGeom>
          <a:noFill/>
          <a:ln w="0">
            <a:noFill/>
            <a:prstDash val="solid"/>
          </a:ln>
        </p:spPr>
        <p:txBody>
          <a:bodyPr lIns="66675" tIns="9525" rIns="9525" bIns="9525" anchor="t">
            <a:normAutofit/>
          </a:bodyPr>
          <a:lstStyle/>
          <a:p>
            <a:pPr algn="l">
              <a:buNone/>
              <a:defRPr sz="885">
                <a:solidFill>
                  <a:srgbClr val="111820"/>
                </a:solidFill>
                <a:latin typeface="Calibri"/>
                <a:ea typeface="Calibri"/>
                <a:cs typeface="Calibri"/>
              </a:defRPr>
            </a:pPr>
            <a:r>
              <a:rPr sz="885">
                <a:solidFill>
                  <a:srgbClr val="111820"/>
                </a:solidFill>
                <a:latin typeface="Calibri"/>
                <a:ea typeface="Calibri"/>
                <a:cs typeface="Calibri"/>
              </a:rPr>
              <a:t>(4)  6.000</a:t>
            </a:r>
          </a:p>
        </p:txBody>
      </p:sp>
      <p:sp>
        <p:nvSpPr>
          <p:cNvPr id="76" name="balance-left-title">
            <a:extLst>
              <a:ext uri="{FF2B5EF4-FFF2-40B4-BE49-F238E27FC236}">
                <a16:creationId xmlns:a16="http://schemas.microsoft.com/office/drawing/2014/main" id="{054557D5-B693-493F-9621-24F1A9537850}"/>
              </a:ext>
            </a:extLst>
          </p:cNvPr>
          <p:cNvSpPr>
            <a:spLocks noGrp="1"/>
          </p:cNvSpPr>
          <p:nvPr/>
        </p:nvSpPr>
        <p:spPr>
          <a:xfrm>
            <a:off x="1714500" y="4257675"/>
            <a:ext cx="4095750" cy="238125"/>
          </a:xfrm>
          <a:prstGeom prst="rect">
            <a:avLst/>
          </a:prstGeom>
          <a:noFill/>
          <a:ln w="0">
            <a:noFill/>
            <a:prstDash val="solid"/>
          </a:ln>
        </p:spPr>
        <p:txBody>
          <a:bodyPr lIns="47625" tIns="19050" rIns="47625" bIns="19050" anchor="ctr">
            <a:normAutofit fontScale="97222"/>
          </a:bodyPr>
          <a:lstStyle/>
          <a:p>
            <a:pPr algn="ctr">
              <a:buNone/>
              <a:defRPr sz="1350" b="1">
                <a:solidFill>
                  <a:srgbClr val="102C4A"/>
                </a:solidFill>
                <a:latin typeface="Calibri"/>
                <a:ea typeface="Calibri"/>
                <a:cs typeface="Calibri"/>
              </a:defRPr>
            </a:pPr>
            <a:r>
              <a:rPr sz="1350" b="1">
                <a:solidFill>
                  <a:srgbClr val="102C4A"/>
                </a:solidFill>
                <a:latin typeface="Calibri"/>
                <a:ea typeface="Calibri"/>
                <a:cs typeface="Calibri"/>
              </a:rPr>
              <a:t>ACTIVO</a:t>
            </a:r>
          </a:p>
        </p:txBody>
      </p:sp>
      <p:sp>
        <p:nvSpPr>
          <p:cNvPr id="77" name="balance-left-rule">
            <a:extLst>
              <a:ext uri="{FF2B5EF4-FFF2-40B4-BE49-F238E27FC236}">
                <a16:creationId xmlns:a16="http://schemas.microsoft.com/office/drawing/2014/main" id="{D7D7B94D-3AA4-4F26-823F-C23C575448CB}"/>
              </a:ext>
            </a:extLst>
          </p:cNvPr>
          <p:cNvSpPr>
            <a:spLocks noGrp="1"/>
          </p:cNvSpPr>
          <p:nvPr/>
        </p:nvSpPr>
        <p:spPr>
          <a:xfrm>
            <a:off x="1714500" y="4514850"/>
            <a:ext cx="4095750" cy="0"/>
          </a:xfrm>
          <a:prstGeom prst="line">
            <a:avLst/>
          </a:prstGeom>
          <a:noFill/>
          <a:ln w="19050">
            <a:solidFill>
              <a:srgbClr val="102C4A"/>
            </a:solidFill>
            <a:prstDash val="solid"/>
          </a:ln>
        </p:spPr>
        <p:txBody>
          <a:bodyPr/>
          <a:lstStyle/>
          <a:p>
            <a:endParaRPr lang="es-ES"/>
          </a:p>
        </p:txBody>
      </p:sp>
      <p:sp>
        <p:nvSpPr>
          <p:cNvPr id="78" name="balance-left-anc">
            <a:extLst>
              <a:ext uri="{FF2B5EF4-FFF2-40B4-BE49-F238E27FC236}">
                <a16:creationId xmlns:a16="http://schemas.microsoft.com/office/drawing/2014/main" id="{53BC39AF-2F38-4405-9E22-EE6BB6FDD31E}"/>
              </a:ext>
            </a:extLst>
          </p:cNvPr>
          <p:cNvSpPr>
            <a:spLocks noGrp="1"/>
          </p:cNvSpPr>
          <p:nvPr/>
        </p:nvSpPr>
        <p:spPr>
          <a:xfrm>
            <a:off x="1847850" y="4572000"/>
            <a:ext cx="3829050" cy="142875"/>
          </a:xfrm>
          <a:prstGeom prst="rect">
            <a:avLst/>
          </a:prstGeom>
          <a:noFill/>
          <a:ln w="0">
            <a:noFill/>
            <a:prstDash val="solid"/>
          </a:ln>
        </p:spPr>
        <p:txBody>
          <a:bodyPr lIns="19050" tIns="0" rIns="19050" bIns="0" anchor="ctr">
            <a:normAutofit/>
          </a:bodyPr>
          <a:lstStyle/>
          <a:p>
            <a:pPr algn="l">
              <a:buNone/>
              <a:defRPr sz="885" b="1">
                <a:solidFill>
                  <a:srgbClr val="138CFF"/>
                </a:solidFill>
                <a:latin typeface="Calibri"/>
                <a:ea typeface="Calibri"/>
                <a:cs typeface="Calibri"/>
              </a:defRPr>
            </a:pPr>
            <a:r>
              <a:rPr sz="885" b="1">
                <a:solidFill>
                  <a:srgbClr val="138CFF"/>
                </a:solidFill>
                <a:latin typeface="Calibri"/>
                <a:ea typeface="Calibri"/>
                <a:cs typeface="Calibri"/>
              </a:rPr>
              <a:t>ACTIVO NO CORRIENTE</a:t>
            </a:r>
          </a:p>
        </p:txBody>
      </p:sp>
      <p:sp>
        <p:nvSpPr>
          <p:cNvPr id="79" name="balance-left-equipos-label">
            <a:extLst>
              <a:ext uri="{FF2B5EF4-FFF2-40B4-BE49-F238E27FC236}">
                <a16:creationId xmlns:a16="http://schemas.microsoft.com/office/drawing/2014/main" id="{FF1E6F8F-A606-4CF5-A666-67C4C8A86EA5}"/>
              </a:ext>
            </a:extLst>
          </p:cNvPr>
          <p:cNvSpPr>
            <a:spLocks noGrp="1"/>
          </p:cNvSpPr>
          <p:nvPr/>
        </p:nvSpPr>
        <p:spPr>
          <a:xfrm>
            <a:off x="1847850" y="4714875"/>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Equipos informáticos</a:t>
            </a:r>
          </a:p>
        </p:txBody>
      </p:sp>
      <p:sp>
        <p:nvSpPr>
          <p:cNvPr id="80" name="balance-left-equipos-value">
            <a:extLst>
              <a:ext uri="{FF2B5EF4-FFF2-40B4-BE49-F238E27FC236}">
                <a16:creationId xmlns:a16="http://schemas.microsoft.com/office/drawing/2014/main" id="{052C4CEF-913C-46AB-8251-6524A5C7B5B1}"/>
              </a:ext>
            </a:extLst>
          </p:cNvPr>
          <p:cNvSpPr>
            <a:spLocks noGrp="1"/>
          </p:cNvSpPr>
          <p:nvPr/>
        </p:nvSpPr>
        <p:spPr>
          <a:xfrm>
            <a:off x="4829175" y="4714875"/>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4.000</a:t>
            </a:r>
          </a:p>
        </p:txBody>
      </p:sp>
      <p:sp>
        <p:nvSpPr>
          <p:cNvPr id="81" name="balance-left-ac">
            <a:extLst>
              <a:ext uri="{FF2B5EF4-FFF2-40B4-BE49-F238E27FC236}">
                <a16:creationId xmlns:a16="http://schemas.microsoft.com/office/drawing/2014/main" id="{39E4B744-8D33-4B28-8B9C-4401F178D727}"/>
              </a:ext>
            </a:extLst>
          </p:cNvPr>
          <p:cNvSpPr>
            <a:spLocks noGrp="1"/>
          </p:cNvSpPr>
          <p:nvPr/>
        </p:nvSpPr>
        <p:spPr>
          <a:xfrm>
            <a:off x="1847850" y="4914900"/>
            <a:ext cx="3829050" cy="142875"/>
          </a:xfrm>
          <a:prstGeom prst="rect">
            <a:avLst/>
          </a:prstGeom>
          <a:noFill/>
          <a:ln w="0">
            <a:noFill/>
            <a:prstDash val="solid"/>
          </a:ln>
        </p:spPr>
        <p:txBody>
          <a:bodyPr lIns="19050" tIns="0" rIns="19050" bIns="0" anchor="ctr">
            <a:normAutofit/>
          </a:bodyPr>
          <a:lstStyle/>
          <a:p>
            <a:pPr algn="l">
              <a:buNone/>
              <a:defRPr sz="885" b="1">
                <a:solidFill>
                  <a:srgbClr val="138CFF"/>
                </a:solidFill>
                <a:latin typeface="Calibri"/>
                <a:ea typeface="Calibri"/>
                <a:cs typeface="Calibri"/>
              </a:defRPr>
            </a:pPr>
            <a:r>
              <a:rPr sz="885" b="1">
                <a:solidFill>
                  <a:srgbClr val="138CFF"/>
                </a:solidFill>
                <a:latin typeface="Calibri"/>
                <a:ea typeface="Calibri"/>
                <a:cs typeface="Calibri"/>
              </a:rPr>
              <a:t>ACTIVO CORRIENTE</a:t>
            </a:r>
          </a:p>
        </p:txBody>
      </p:sp>
      <p:sp>
        <p:nvSpPr>
          <p:cNvPr id="82" name="balance-left-mercaderias-label">
            <a:extLst>
              <a:ext uri="{FF2B5EF4-FFF2-40B4-BE49-F238E27FC236}">
                <a16:creationId xmlns:a16="http://schemas.microsoft.com/office/drawing/2014/main" id="{88D298D7-8F8B-4632-9625-F65EAF2DFB41}"/>
              </a:ext>
            </a:extLst>
          </p:cNvPr>
          <p:cNvSpPr>
            <a:spLocks noGrp="1"/>
          </p:cNvSpPr>
          <p:nvPr/>
        </p:nvSpPr>
        <p:spPr>
          <a:xfrm>
            <a:off x="1847850" y="5057775"/>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Mercaderías</a:t>
            </a:r>
          </a:p>
        </p:txBody>
      </p:sp>
      <p:sp>
        <p:nvSpPr>
          <p:cNvPr id="83" name="balance-left-mercaderias-value">
            <a:extLst>
              <a:ext uri="{FF2B5EF4-FFF2-40B4-BE49-F238E27FC236}">
                <a16:creationId xmlns:a16="http://schemas.microsoft.com/office/drawing/2014/main" id="{4A890808-B93A-43F8-BC77-6C77A88349E9}"/>
              </a:ext>
            </a:extLst>
          </p:cNvPr>
          <p:cNvSpPr>
            <a:spLocks noGrp="1"/>
          </p:cNvSpPr>
          <p:nvPr/>
        </p:nvSpPr>
        <p:spPr>
          <a:xfrm>
            <a:off x="4829175" y="5057775"/>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6.000</a:t>
            </a:r>
          </a:p>
        </p:txBody>
      </p:sp>
      <p:sp>
        <p:nvSpPr>
          <p:cNvPr id="84" name="balance-left-bancos-label">
            <a:extLst>
              <a:ext uri="{FF2B5EF4-FFF2-40B4-BE49-F238E27FC236}">
                <a16:creationId xmlns:a16="http://schemas.microsoft.com/office/drawing/2014/main" id="{0E739CB4-3D08-4193-99EA-DB0B0807B5F7}"/>
              </a:ext>
            </a:extLst>
          </p:cNvPr>
          <p:cNvSpPr>
            <a:spLocks noGrp="1"/>
          </p:cNvSpPr>
          <p:nvPr/>
        </p:nvSpPr>
        <p:spPr>
          <a:xfrm>
            <a:off x="1847850" y="5238750"/>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Bancos</a:t>
            </a:r>
          </a:p>
        </p:txBody>
      </p:sp>
      <p:sp>
        <p:nvSpPr>
          <p:cNvPr id="85" name="balance-left-bancos-value">
            <a:extLst>
              <a:ext uri="{FF2B5EF4-FFF2-40B4-BE49-F238E27FC236}">
                <a16:creationId xmlns:a16="http://schemas.microsoft.com/office/drawing/2014/main" id="{5F2E6553-AB2B-4CA8-BEDD-C7E8A4F3D661}"/>
              </a:ext>
            </a:extLst>
          </p:cNvPr>
          <p:cNvSpPr>
            <a:spLocks noGrp="1"/>
          </p:cNvSpPr>
          <p:nvPr/>
        </p:nvSpPr>
        <p:spPr>
          <a:xfrm>
            <a:off x="4829175" y="5238750"/>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4.000</a:t>
            </a:r>
          </a:p>
        </p:txBody>
      </p:sp>
      <p:sp>
        <p:nvSpPr>
          <p:cNvPr id="86" name="balance-left-total-rule">
            <a:extLst>
              <a:ext uri="{FF2B5EF4-FFF2-40B4-BE49-F238E27FC236}">
                <a16:creationId xmlns:a16="http://schemas.microsoft.com/office/drawing/2014/main" id="{9DC1FA6C-0875-4F42-9608-93036875C080}"/>
              </a:ext>
            </a:extLst>
          </p:cNvPr>
          <p:cNvSpPr>
            <a:spLocks noGrp="1"/>
          </p:cNvSpPr>
          <p:nvPr/>
        </p:nvSpPr>
        <p:spPr>
          <a:xfrm>
            <a:off x="1847850" y="5467350"/>
            <a:ext cx="3829050" cy="0"/>
          </a:xfrm>
          <a:prstGeom prst="line">
            <a:avLst/>
          </a:prstGeom>
          <a:noFill/>
          <a:ln w="14288">
            <a:solidFill>
              <a:srgbClr val="102C4A"/>
            </a:solidFill>
            <a:prstDash val="solid"/>
          </a:ln>
        </p:spPr>
        <p:txBody>
          <a:bodyPr/>
          <a:lstStyle/>
          <a:p>
            <a:endParaRPr lang="es-ES"/>
          </a:p>
        </p:txBody>
      </p:sp>
      <p:sp>
        <p:nvSpPr>
          <p:cNvPr id="87" name="balance-left-total">
            <a:extLst>
              <a:ext uri="{FF2B5EF4-FFF2-40B4-BE49-F238E27FC236}">
                <a16:creationId xmlns:a16="http://schemas.microsoft.com/office/drawing/2014/main" id="{DFCD0A56-7DD7-45F5-8C3C-8AF8458DE697}"/>
              </a:ext>
            </a:extLst>
          </p:cNvPr>
          <p:cNvSpPr>
            <a:spLocks noGrp="1"/>
          </p:cNvSpPr>
          <p:nvPr/>
        </p:nvSpPr>
        <p:spPr>
          <a:xfrm>
            <a:off x="1847850" y="5505450"/>
            <a:ext cx="2628900" cy="228600"/>
          </a:xfrm>
          <a:prstGeom prst="rect">
            <a:avLst/>
          </a:prstGeom>
          <a:noFill/>
          <a:ln w="0">
            <a:noFill/>
            <a:prstDash val="solid"/>
          </a:ln>
        </p:spPr>
        <p:txBody>
          <a:bodyPr lIns="19050" tIns="0" rIns="19050" bIns="0" anchor="ctr">
            <a:normAutofit/>
          </a:bodyPr>
          <a:lstStyle/>
          <a:p>
            <a:pPr algn="l">
              <a:buNone/>
              <a:defRPr sz="1200" b="1">
                <a:solidFill>
                  <a:srgbClr val="138CFF"/>
                </a:solidFill>
                <a:latin typeface="Calibri"/>
                <a:ea typeface="Calibri"/>
                <a:cs typeface="Calibri"/>
              </a:defRPr>
            </a:pPr>
            <a:r>
              <a:rPr sz="1200" b="1">
                <a:solidFill>
                  <a:srgbClr val="138CFF"/>
                </a:solidFill>
                <a:latin typeface="Calibri"/>
                <a:ea typeface="Calibri"/>
                <a:cs typeface="Calibri"/>
              </a:rPr>
              <a:t>TOTAL ACTIVO</a:t>
            </a:r>
          </a:p>
        </p:txBody>
      </p:sp>
      <p:sp>
        <p:nvSpPr>
          <p:cNvPr id="88" name="balance-left-total-value">
            <a:extLst>
              <a:ext uri="{FF2B5EF4-FFF2-40B4-BE49-F238E27FC236}">
                <a16:creationId xmlns:a16="http://schemas.microsoft.com/office/drawing/2014/main" id="{D816E44F-9200-449F-870B-7C6EB8777A1E}"/>
              </a:ext>
            </a:extLst>
          </p:cNvPr>
          <p:cNvSpPr>
            <a:spLocks noGrp="1"/>
          </p:cNvSpPr>
          <p:nvPr/>
        </p:nvSpPr>
        <p:spPr>
          <a:xfrm>
            <a:off x="4476750" y="5505450"/>
            <a:ext cx="1200150" cy="228600"/>
          </a:xfrm>
          <a:prstGeom prst="rect">
            <a:avLst/>
          </a:prstGeom>
          <a:noFill/>
          <a:ln w="0">
            <a:noFill/>
            <a:prstDash val="solid"/>
          </a:ln>
        </p:spPr>
        <p:txBody>
          <a:bodyPr lIns="19050" tIns="0" rIns="19050" bIns="0" anchor="ctr">
            <a:normAutofit/>
          </a:bodyPr>
          <a:lstStyle/>
          <a:p>
            <a:pPr algn="r">
              <a:buNone/>
              <a:defRPr sz="1200" b="1">
                <a:solidFill>
                  <a:srgbClr val="138CFF"/>
                </a:solidFill>
                <a:latin typeface="Calibri"/>
                <a:ea typeface="Calibri"/>
                <a:cs typeface="Calibri"/>
              </a:defRPr>
            </a:pPr>
            <a:r>
              <a:rPr sz="1200" b="1">
                <a:solidFill>
                  <a:srgbClr val="138CFF"/>
                </a:solidFill>
                <a:latin typeface="Calibri"/>
                <a:ea typeface="Calibri"/>
                <a:cs typeface="Calibri"/>
              </a:rPr>
              <a:t>14.000</a:t>
            </a:r>
          </a:p>
        </p:txBody>
      </p:sp>
      <p:sp>
        <p:nvSpPr>
          <p:cNvPr id="89" name="balance-right-title">
            <a:extLst>
              <a:ext uri="{FF2B5EF4-FFF2-40B4-BE49-F238E27FC236}">
                <a16:creationId xmlns:a16="http://schemas.microsoft.com/office/drawing/2014/main" id="{53D48898-1A27-41E9-8F1E-C6200E29ABAE}"/>
              </a:ext>
            </a:extLst>
          </p:cNvPr>
          <p:cNvSpPr>
            <a:spLocks noGrp="1"/>
          </p:cNvSpPr>
          <p:nvPr/>
        </p:nvSpPr>
        <p:spPr>
          <a:xfrm>
            <a:off x="6381750" y="4257675"/>
            <a:ext cx="4095750" cy="238125"/>
          </a:xfrm>
          <a:prstGeom prst="rect">
            <a:avLst/>
          </a:prstGeom>
          <a:noFill/>
          <a:ln w="0">
            <a:noFill/>
            <a:prstDash val="solid"/>
          </a:ln>
        </p:spPr>
        <p:txBody>
          <a:bodyPr lIns="47625" tIns="19050" rIns="47625" bIns="19050" anchor="ctr">
            <a:normAutofit fontScale="97222"/>
          </a:bodyPr>
          <a:lstStyle/>
          <a:p>
            <a:pPr algn="ctr">
              <a:buNone/>
              <a:defRPr sz="1350" b="1">
                <a:solidFill>
                  <a:srgbClr val="102C4A"/>
                </a:solidFill>
                <a:latin typeface="Calibri"/>
                <a:ea typeface="Calibri"/>
                <a:cs typeface="Calibri"/>
              </a:defRPr>
            </a:pPr>
            <a:r>
              <a:rPr sz="1350" b="1">
                <a:solidFill>
                  <a:srgbClr val="102C4A"/>
                </a:solidFill>
                <a:latin typeface="Calibri"/>
                <a:ea typeface="Calibri"/>
                <a:cs typeface="Calibri"/>
              </a:rPr>
              <a:t>PATRIMONIO NETO Y PASIVO</a:t>
            </a:r>
          </a:p>
        </p:txBody>
      </p:sp>
      <p:sp>
        <p:nvSpPr>
          <p:cNvPr id="90" name="balance-right-rule">
            <a:extLst>
              <a:ext uri="{FF2B5EF4-FFF2-40B4-BE49-F238E27FC236}">
                <a16:creationId xmlns:a16="http://schemas.microsoft.com/office/drawing/2014/main" id="{E1D31490-AC31-4D5A-9A6E-D49D42EF90FE}"/>
              </a:ext>
            </a:extLst>
          </p:cNvPr>
          <p:cNvSpPr>
            <a:spLocks noGrp="1"/>
          </p:cNvSpPr>
          <p:nvPr/>
        </p:nvSpPr>
        <p:spPr>
          <a:xfrm>
            <a:off x="6381750" y="4514850"/>
            <a:ext cx="4095750" cy="0"/>
          </a:xfrm>
          <a:prstGeom prst="line">
            <a:avLst/>
          </a:prstGeom>
          <a:noFill/>
          <a:ln w="19050">
            <a:solidFill>
              <a:srgbClr val="102C4A"/>
            </a:solidFill>
            <a:prstDash val="solid"/>
          </a:ln>
        </p:spPr>
        <p:txBody>
          <a:bodyPr/>
          <a:lstStyle/>
          <a:p>
            <a:endParaRPr lang="es-ES"/>
          </a:p>
        </p:txBody>
      </p:sp>
      <p:sp>
        <p:nvSpPr>
          <p:cNvPr id="91" name="balance-right-pn">
            <a:extLst>
              <a:ext uri="{FF2B5EF4-FFF2-40B4-BE49-F238E27FC236}">
                <a16:creationId xmlns:a16="http://schemas.microsoft.com/office/drawing/2014/main" id="{11915B0D-1AD6-4D6B-9A5D-356CA54BA6BE}"/>
              </a:ext>
            </a:extLst>
          </p:cNvPr>
          <p:cNvSpPr>
            <a:spLocks noGrp="1"/>
          </p:cNvSpPr>
          <p:nvPr/>
        </p:nvSpPr>
        <p:spPr>
          <a:xfrm>
            <a:off x="6515100" y="4572000"/>
            <a:ext cx="3829050" cy="142875"/>
          </a:xfrm>
          <a:prstGeom prst="rect">
            <a:avLst/>
          </a:prstGeom>
          <a:noFill/>
          <a:ln w="0">
            <a:noFill/>
            <a:prstDash val="solid"/>
          </a:ln>
        </p:spPr>
        <p:txBody>
          <a:bodyPr lIns="19050" tIns="0" rIns="19050" bIns="0" anchor="ctr">
            <a:normAutofit/>
          </a:bodyPr>
          <a:lstStyle/>
          <a:p>
            <a:pPr algn="l">
              <a:buNone/>
              <a:defRPr sz="885" b="1">
                <a:solidFill>
                  <a:srgbClr val="138CFF"/>
                </a:solidFill>
                <a:latin typeface="Calibri"/>
                <a:ea typeface="Calibri"/>
                <a:cs typeface="Calibri"/>
              </a:defRPr>
            </a:pPr>
            <a:r>
              <a:rPr sz="885" b="1">
                <a:solidFill>
                  <a:srgbClr val="138CFF"/>
                </a:solidFill>
                <a:latin typeface="Calibri"/>
                <a:ea typeface="Calibri"/>
                <a:cs typeface="Calibri"/>
              </a:rPr>
              <a:t>PATRIMONIO NETO</a:t>
            </a:r>
          </a:p>
        </p:txBody>
      </p:sp>
      <p:sp>
        <p:nvSpPr>
          <p:cNvPr id="92" name="balance-right-capital-label">
            <a:extLst>
              <a:ext uri="{FF2B5EF4-FFF2-40B4-BE49-F238E27FC236}">
                <a16:creationId xmlns:a16="http://schemas.microsoft.com/office/drawing/2014/main" id="{096B36B4-0C84-4EE1-9C70-9CB3B4FF8757}"/>
              </a:ext>
            </a:extLst>
          </p:cNvPr>
          <p:cNvSpPr>
            <a:spLocks noGrp="1"/>
          </p:cNvSpPr>
          <p:nvPr/>
        </p:nvSpPr>
        <p:spPr>
          <a:xfrm>
            <a:off x="6515100" y="4714875"/>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Capital</a:t>
            </a:r>
          </a:p>
        </p:txBody>
      </p:sp>
      <p:sp>
        <p:nvSpPr>
          <p:cNvPr id="93" name="balance-right-capital-value">
            <a:extLst>
              <a:ext uri="{FF2B5EF4-FFF2-40B4-BE49-F238E27FC236}">
                <a16:creationId xmlns:a16="http://schemas.microsoft.com/office/drawing/2014/main" id="{C89572F6-8DD6-4ADE-BA74-E349C4C4643C}"/>
              </a:ext>
            </a:extLst>
          </p:cNvPr>
          <p:cNvSpPr>
            <a:spLocks noGrp="1"/>
          </p:cNvSpPr>
          <p:nvPr/>
        </p:nvSpPr>
        <p:spPr>
          <a:xfrm>
            <a:off x="9496425" y="4714875"/>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1.000</a:t>
            </a:r>
          </a:p>
        </p:txBody>
      </p:sp>
      <p:sp>
        <p:nvSpPr>
          <p:cNvPr id="94" name="balance-right-pnc">
            <a:extLst>
              <a:ext uri="{FF2B5EF4-FFF2-40B4-BE49-F238E27FC236}">
                <a16:creationId xmlns:a16="http://schemas.microsoft.com/office/drawing/2014/main" id="{BC890D89-CD0A-447A-A339-9D1015CC1353}"/>
              </a:ext>
            </a:extLst>
          </p:cNvPr>
          <p:cNvSpPr>
            <a:spLocks noGrp="1"/>
          </p:cNvSpPr>
          <p:nvPr/>
        </p:nvSpPr>
        <p:spPr>
          <a:xfrm>
            <a:off x="6515100" y="4914900"/>
            <a:ext cx="3829050" cy="142875"/>
          </a:xfrm>
          <a:prstGeom prst="rect">
            <a:avLst/>
          </a:prstGeom>
          <a:noFill/>
          <a:ln w="0">
            <a:noFill/>
            <a:prstDash val="solid"/>
          </a:ln>
        </p:spPr>
        <p:txBody>
          <a:bodyPr lIns="19050" tIns="0" rIns="19050" bIns="0" anchor="ctr">
            <a:normAutofit/>
          </a:bodyPr>
          <a:lstStyle/>
          <a:p>
            <a:pPr algn="l">
              <a:buNone/>
              <a:defRPr sz="885" b="1">
                <a:solidFill>
                  <a:srgbClr val="138CFF"/>
                </a:solidFill>
                <a:latin typeface="Calibri"/>
                <a:ea typeface="Calibri"/>
                <a:cs typeface="Calibri"/>
              </a:defRPr>
            </a:pPr>
            <a:r>
              <a:rPr sz="885" b="1">
                <a:solidFill>
                  <a:srgbClr val="138CFF"/>
                </a:solidFill>
                <a:latin typeface="Calibri"/>
                <a:ea typeface="Calibri"/>
                <a:cs typeface="Calibri"/>
              </a:rPr>
              <a:t>PASIVO NO CORRIENTE</a:t>
            </a:r>
          </a:p>
        </p:txBody>
      </p:sp>
      <p:sp>
        <p:nvSpPr>
          <p:cNvPr id="95" name="balance-right-deuda-label">
            <a:extLst>
              <a:ext uri="{FF2B5EF4-FFF2-40B4-BE49-F238E27FC236}">
                <a16:creationId xmlns:a16="http://schemas.microsoft.com/office/drawing/2014/main" id="{182BBA30-CF8A-42B2-9266-46689DA92247}"/>
              </a:ext>
            </a:extLst>
          </p:cNvPr>
          <p:cNvSpPr>
            <a:spLocks noGrp="1"/>
          </p:cNvSpPr>
          <p:nvPr/>
        </p:nvSpPr>
        <p:spPr>
          <a:xfrm>
            <a:off x="6515100" y="5057775"/>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Deuda por préstamos recibidos</a:t>
            </a:r>
          </a:p>
        </p:txBody>
      </p:sp>
      <p:sp>
        <p:nvSpPr>
          <p:cNvPr id="96" name="balance-right-deuda-value">
            <a:extLst>
              <a:ext uri="{FF2B5EF4-FFF2-40B4-BE49-F238E27FC236}">
                <a16:creationId xmlns:a16="http://schemas.microsoft.com/office/drawing/2014/main" id="{DF115634-DFEA-499E-8088-9A26C5B45E75}"/>
              </a:ext>
            </a:extLst>
          </p:cNvPr>
          <p:cNvSpPr>
            <a:spLocks noGrp="1"/>
          </p:cNvSpPr>
          <p:nvPr/>
        </p:nvSpPr>
        <p:spPr>
          <a:xfrm>
            <a:off x="9496425" y="5057775"/>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10.000</a:t>
            </a:r>
          </a:p>
        </p:txBody>
      </p:sp>
      <p:sp>
        <p:nvSpPr>
          <p:cNvPr id="97" name="balance-right-pc">
            <a:extLst>
              <a:ext uri="{FF2B5EF4-FFF2-40B4-BE49-F238E27FC236}">
                <a16:creationId xmlns:a16="http://schemas.microsoft.com/office/drawing/2014/main" id="{1D73F4A6-A20A-4C70-A59C-8DBFB1AE0D45}"/>
              </a:ext>
            </a:extLst>
          </p:cNvPr>
          <p:cNvSpPr>
            <a:spLocks noGrp="1"/>
          </p:cNvSpPr>
          <p:nvPr/>
        </p:nvSpPr>
        <p:spPr>
          <a:xfrm>
            <a:off x="6515100" y="5257800"/>
            <a:ext cx="3829050" cy="142875"/>
          </a:xfrm>
          <a:prstGeom prst="rect">
            <a:avLst/>
          </a:prstGeom>
          <a:noFill/>
          <a:ln w="0">
            <a:noFill/>
            <a:prstDash val="solid"/>
          </a:ln>
        </p:spPr>
        <p:txBody>
          <a:bodyPr lIns="19050" tIns="0" rIns="19050" bIns="0" anchor="ctr">
            <a:normAutofit/>
          </a:bodyPr>
          <a:lstStyle/>
          <a:p>
            <a:pPr algn="l">
              <a:buNone/>
              <a:defRPr sz="885" b="1">
                <a:solidFill>
                  <a:srgbClr val="138CFF"/>
                </a:solidFill>
                <a:latin typeface="Calibri"/>
                <a:ea typeface="Calibri"/>
                <a:cs typeface="Calibri"/>
              </a:defRPr>
            </a:pPr>
            <a:r>
              <a:rPr sz="885" b="1">
                <a:solidFill>
                  <a:srgbClr val="138CFF"/>
                </a:solidFill>
                <a:latin typeface="Calibri"/>
                <a:ea typeface="Calibri"/>
                <a:cs typeface="Calibri"/>
              </a:rPr>
              <a:t>PASIVO CORRIENTE</a:t>
            </a:r>
          </a:p>
        </p:txBody>
      </p:sp>
      <p:sp>
        <p:nvSpPr>
          <p:cNvPr id="98" name="balance-right-proveedores-label">
            <a:extLst>
              <a:ext uri="{FF2B5EF4-FFF2-40B4-BE49-F238E27FC236}">
                <a16:creationId xmlns:a16="http://schemas.microsoft.com/office/drawing/2014/main" id="{54ED3503-5371-4C6A-B56E-2329B3D5EA52}"/>
              </a:ext>
            </a:extLst>
          </p:cNvPr>
          <p:cNvSpPr>
            <a:spLocks noGrp="1"/>
          </p:cNvSpPr>
          <p:nvPr/>
        </p:nvSpPr>
        <p:spPr>
          <a:xfrm>
            <a:off x="6515100" y="5400675"/>
            <a:ext cx="3000375" cy="180975"/>
          </a:xfrm>
          <a:prstGeom prst="rect">
            <a:avLst/>
          </a:prstGeom>
          <a:noFill/>
          <a:ln w="0">
            <a:noFill/>
            <a:prstDash val="solid"/>
          </a:ln>
        </p:spPr>
        <p:txBody>
          <a:bodyPr lIns="19050" tIns="0" rIns="19050" bIns="0" anchor="ctr">
            <a:normAutofit/>
          </a:bodyPr>
          <a:lstStyle/>
          <a:p>
            <a:pPr algn="l">
              <a:buNone/>
              <a:defRPr sz="1088">
                <a:solidFill>
                  <a:srgbClr val="111820"/>
                </a:solidFill>
                <a:latin typeface="Calibri"/>
                <a:ea typeface="Calibri"/>
                <a:cs typeface="Calibri"/>
              </a:defRPr>
            </a:pPr>
            <a:r>
              <a:rPr sz="1088">
                <a:solidFill>
                  <a:srgbClr val="111820"/>
                </a:solidFill>
                <a:latin typeface="Calibri"/>
                <a:ea typeface="Calibri"/>
                <a:cs typeface="Calibri"/>
              </a:rPr>
              <a:t>Proveedores</a:t>
            </a:r>
          </a:p>
        </p:txBody>
      </p:sp>
      <p:sp>
        <p:nvSpPr>
          <p:cNvPr id="99" name="balance-right-proveedores-value">
            <a:extLst>
              <a:ext uri="{FF2B5EF4-FFF2-40B4-BE49-F238E27FC236}">
                <a16:creationId xmlns:a16="http://schemas.microsoft.com/office/drawing/2014/main" id="{3516501B-8388-4841-ACE3-2EB8E3DD51AB}"/>
              </a:ext>
            </a:extLst>
          </p:cNvPr>
          <p:cNvSpPr>
            <a:spLocks noGrp="1"/>
          </p:cNvSpPr>
          <p:nvPr/>
        </p:nvSpPr>
        <p:spPr>
          <a:xfrm>
            <a:off x="9496425" y="5400675"/>
            <a:ext cx="847725" cy="180975"/>
          </a:xfrm>
          <a:prstGeom prst="rect">
            <a:avLst/>
          </a:prstGeom>
          <a:noFill/>
          <a:ln w="0">
            <a:noFill/>
            <a:prstDash val="solid"/>
          </a:ln>
        </p:spPr>
        <p:txBody>
          <a:bodyPr lIns="19050" tIns="0" rIns="19050" bIns="0" anchor="ctr">
            <a:normAutofit/>
          </a:bodyPr>
          <a:lstStyle/>
          <a:p>
            <a:pPr algn="r">
              <a:buNone/>
              <a:defRPr sz="1088">
                <a:solidFill>
                  <a:srgbClr val="111820"/>
                </a:solidFill>
                <a:latin typeface="Calibri"/>
                <a:ea typeface="Calibri"/>
                <a:cs typeface="Calibri"/>
              </a:defRPr>
            </a:pPr>
            <a:r>
              <a:rPr sz="1088">
                <a:solidFill>
                  <a:srgbClr val="111820"/>
                </a:solidFill>
                <a:latin typeface="Calibri"/>
                <a:ea typeface="Calibri"/>
                <a:cs typeface="Calibri"/>
              </a:rPr>
              <a:t>3.000</a:t>
            </a:r>
          </a:p>
        </p:txBody>
      </p:sp>
      <p:sp>
        <p:nvSpPr>
          <p:cNvPr id="100" name="balance-right-total-rule">
            <a:extLst>
              <a:ext uri="{FF2B5EF4-FFF2-40B4-BE49-F238E27FC236}">
                <a16:creationId xmlns:a16="http://schemas.microsoft.com/office/drawing/2014/main" id="{44C086A2-3511-47C2-A33C-C039585A3996}"/>
              </a:ext>
            </a:extLst>
          </p:cNvPr>
          <p:cNvSpPr>
            <a:spLocks noGrp="1"/>
          </p:cNvSpPr>
          <p:nvPr/>
        </p:nvSpPr>
        <p:spPr>
          <a:xfrm>
            <a:off x="6515100" y="5629275"/>
            <a:ext cx="3829050" cy="0"/>
          </a:xfrm>
          <a:prstGeom prst="line">
            <a:avLst/>
          </a:prstGeom>
          <a:noFill/>
          <a:ln w="14288">
            <a:solidFill>
              <a:srgbClr val="102C4A"/>
            </a:solidFill>
            <a:prstDash val="solid"/>
          </a:ln>
        </p:spPr>
        <p:txBody>
          <a:bodyPr/>
          <a:lstStyle/>
          <a:p>
            <a:endParaRPr lang="es-ES"/>
          </a:p>
        </p:txBody>
      </p:sp>
      <p:sp>
        <p:nvSpPr>
          <p:cNvPr id="101" name="balance-right-total">
            <a:extLst>
              <a:ext uri="{FF2B5EF4-FFF2-40B4-BE49-F238E27FC236}">
                <a16:creationId xmlns:a16="http://schemas.microsoft.com/office/drawing/2014/main" id="{7900A011-60F6-49DA-B70D-93BD0AFD5E16}"/>
              </a:ext>
            </a:extLst>
          </p:cNvPr>
          <p:cNvSpPr>
            <a:spLocks noGrp="1"/>
          </p:cNvSpPr>
          <p:nvPr/>
        </p:nvSpPr>
        <p:spPr>
          <a:xfrm>
            <a:off x="6515100" y="5667375"/>
            <a:ext cx="2628900" cy="228600"/>
          </a:xfrm>
          <a:prstGeom prst="rect">
            <a:avLst/>
          </a:prstGeom>
          <a:noFill/>
          <a:ln w="0">
            <a:noFill/>
            <a:prstDash val="solid"/>
          </a:ln>
        </p:spPr>
        <p:txBody>
          <a:bodyPr lIns="19050" tIns="0" rIns="19050" bIns="0" anchor="ctr">
            <a:normAutofit/>
          </a:bodyPr>
          <a:lstStyle/>
          <a:p>
            <a:pPr algn="l">
              <a:buNone/>
              <a:defRPr sz="1200" b="1">
                <a:solidFill>
                  <a:srgbClr val="138CFF"/>
                </a:solidFill>
                <a:latin typeface="Calibri"/>
                <a:ea typeface="Calibri"/>
                <a:cs typeface="Calibri"/>
              </a:defRPr>
            </a:pPr>
            <a:r>
              <a:rPr sz="1200" b="1">
                <a:solidFill>
                  <a:srgbClr val="138CFF"/>
                </a:solidFill>
                <a:latin typeface="Calibri"/>
                <a:ea typeface="Calibri"/>
                <a:cs typeface="Calibri"/>
              </a:rPr>
              <a:t>TOTAL PN Y PASIVO</a:t>
            </a:r>
          </a:p>
        </p:txBody>
      </p:sp>
      <p:sp>
        <p:nvSpPr>
          <p:cNvPr id="102" name="balance-right-total-value">
            <a:extLst>
              <a:ext uri="{FF2B5EF4-FFF2-40B4-BE49-F238E27FC236}">
                <a16:creationId xmlns:a16="http://schemas.microsoft.com/office/drawing/2014/main" id="{559C35DA-17AD-4E00-8C2B-0ABCA0176DC3}"/>
              </a:ext>
            </a:extLst>
          </p:cNvPr>
          <p:cNvSpPr>
            <a:spLocks noGrp="1"/>
          </p:cNvSpPr>
          <p:nvPr/>
        </p:nvSpPr>
        <p:spPr>
          <a:xfrm>
            <a:off x="9144000" y="5667375"/>
            <a:ext cx="1200150" cy="228600"/>
          </a:xfrm>
          <a:prstGeom prst="rect">
            <a:avLst/>
          </a:prstGeom>
          <a:noFill/>
          <a:ln w="0">
            <a:noFill/>
            <a:prstDash val="solid"/>
          </a:ln>
        </p:spPr>
        <p:txBody>
          <a:bodyPr lIns="19050" tIns="0" rIns="19050" bIns="0" anchor="ctr">
            <a:normAutofit/>
          </a:bodyPr>
          <a:lstStyle/>
          <a:p>
            <a:pPr algn="r">
              <a:buNone/>
              <a:defRPr sz="1200" b="1">
                <a:solidFill>
                  <a:srgbClr val="138CFF"/>
                </a:solidFill>
                <a:latin typeface="Calibri"/>
                <a:ea typeface="Calibri"/>
                <a:cs typeface="Calibri"/>
              </a:defRPr>
            </a:pPr>
            <a:r>
              <a:rPr sz="1200" b="1">
                <a:solidFill>
                  <a:srgbClr val="138CFF"/>
                </a:solidFill>
                <a:latin typeface="Calibri"/>
                <a:ea typeface="Calibri"/>
                <a:cs typeface="Calibri"/>
              </a:rPr>
              <a:t>14.000</a:t>
            </a:r>
          </a:p>
        </p:txBody>
      </p:sp>
      <p:sp>
        <p:nvSpPr>
          <p:cNvPr id="103" name="balance-equals">
            <a:extLst>
              <a:ext uri="{FF2B5EF4-FFF2-40B4-BE49-F238E27FC236}">
                <a16:creationId xmlns:a16="http://schemas.microsoft.com/office/drawing/2014/main" id="{E7CB7E48-C9C4-4903-B13B-6608A5322E23}"/>
              </a:ext>
            </a:extLst>
          </p:cNvPr>
          <p:cNvSpPr>
            <a:spLocks noGrp="1"/>
          </p:cNvSpPr>
          <p:nvPr/>
        </p:nvSpPr>
        <p:spPr>
          <a:xfrm>
            <a:off x="5905500" y="4933950"/>
            <a:ext cx="381000" cy="400050"/>
          </a:xfrm>
          <a:prstGeom prst="rect">
            <a:avLst/>
          </a:prstGeom>
          <a:noFill/>
          <a:ln w="0">
            <a:noFill/>
            <a:prstDash val="solid"/>
          </a:ln>
        </p:spPr>
        <p:txBody>
          <a:bodyPr lIns="0" tIns="0" rIns="0" bIns="0" anchor="ctr">
            <a:normAutofit/>
          </a:bodyPr>
          <a:lstStyle/>
          <a:p>
            <a:pPr algn="ctr">
              <a:buNone/>
              <a:defRPr sz="1950" b="1">
                <a:solidFill>
                  <a:srgbClr val="138CFF"/>
                </a:solidFill>
                <a:latin typeface="Calibri"/>
                <a:ea typeface="Calibri"/>
                <a:cs typeface="Calibri"/>
              </a:defRPr>
            </a:pPr>
            <a:r>
              <a:rPr sz="1950" b="1">
                <a:solidFill>
                  <a:srgbClr val="138CFF"/>
                </a:solidFill>
                <a:latin typeface="Calibri"/>
                <a:ea typeface="Calibri"/>
                <a:cs typeface="Calibri"/>
              </a:rPr>
              <a:t>=</a:t>
            </a:r>
          </a:p>
        </p:txBody>
      </p:sp>
    </p:spTree>
    <p:extLst>
      <p:ext uri="{BB962C8B-B14F-4D97-AF65-F5344CB8AC3E}">
        <p14:creationId xmlns:p14="http://schemas.microsoft.com/office/powerpoint/2010/main" val="879069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2.2. APERTURA DEL SIGUIENTE EJERCICIO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27</a:t>
            </a:r>
          </a:p>
        </p:txBody>
      </p:sp>
      <p:pic>
        <p:nvPicPr>
          <p:cNvPr id="76" name="Imagen 7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ABRIR = COLOCAR EL SALDO EN EL LADO CONTRARIO AL CIERRE</a:t>
            </a:r>
          </a:p>
        </p:txBody>
      </p:sp>
      <p:sp>
        <p:nvSpPr>
          <p:cNvPr id="34" name="opening-theory">
            <a:extLst>
              <a:ext uri="{FF2B5EF4-FFF2-40B4-BE49-F238E27FC236}">
                <a16:creationId xmlns:a16="http://schemas.microsoft.com/office/drawing/2014/main" id="{1F3F5428-CA8C-4165-94E9-895E88AFE61D}"/>
              </a:ext>
            </a:extLst>
          </p:cNvPr>
          <p:cNvSpPr>
            <a:spLocks noGrp="1"/>
          </p:cNvSpPr>
          <p:nvPr/>
        </p:nvSpPr>
        <p:spPr>
          <a:xfrm>
            <a:off x="2047875" y="1695450"/>
            <a:ext cx="8096250" cy="723900"/>
          </a:xfrm>
          <a:prstGeom prst="rect">
            <a:avLst/>
          </a:prstGeom>
          <a:noFill/>
          <a:ln w="0">
            <a:noFill/>
            <a:prstDash val="solid"/>
          </a:ln>
        </p:spPr>
        <p:txBody>
          <a:bodyPr lIns="47625" tIns="19050" rIns="47625" bIns="19050" anchor="ctr">
            <a:normAutofit/>
          </a:bodyPr>
          <a:lstStyle/>
          <a:p>
            <a:pPr algn="ctr">
              <a:buNone/>
              <a:defRPr sz="1538">
                <a:solidFill>
                  <a:srgbClr val="111820"/>
                </a:solidFill>
                <a:latin typeface="Calibri"/>
                <a:ea typeface="Calibri"/>
                <a:cs typeface="Calibri"/>
              </a:defRPr>
            </a:pPr>
            <a:r>
              <a:rPr sz="1538">
                <a:solidFill>
                  <a:srgbClr val="111820"/>
                </a:solidFill>
                <a:latin typeface="Calibri"/>
                <a:ea typeface="Calibri"/>
                <a:cs typeface="Calibri"/>
              </a:rPr>
              <a:t>Con los saldos obtenidos en el cierre se realiza la apertura del siguiente ejercicio.</a:t>
            </a:r>
          </a:p>
          <a:p>
            <a:pPr algn="ctr">
              <a:buNone/>
              <a:defRPr sz="1538">
                <a:solidFill>
                  <a:srgbClr val="111820"/>
                </a:solidFill>
                <a:latin typeface="Calibri"/>
                <a:ea typeface="Calibri"/>
                <a:cs typeface="Calibri"/>
              </a:defRPr>
            </a:pPr>
            <a:r>
              <a:rPr sz="1538">
                <a:solidFill>
                  <a:srgbClr val="111820"/>
                </a:solidFill>
                <a:latin typeface="Calibri"/>
                <a:ea typeface="Calibri"/>
                <a:cs typeface="Calibri"/>
              </a:rPr>
              <a:t>Abrir una cuenta es colocar el saldo en el lado contrario al que se anotó al cerrarla.</a:t>
            </a:r>
          </a:p>
        </p:txBody>
      </p:sp>
      <p:sp>
        <p:nvSpPr>
          <p:cNvPr id="35" name="opening-1-horizontal">
            <a:extLst>
              <a:ext uri="{FF2B5EF4-FFF2-40B4-BE49-F238E27FC236}">
                <a16:creationId xmlns:a16="http://schemas.microsoft.com/office/drawing/2014/main" id="{1593952D-51D2-47D4-87C2-E1D30DFA605D}"/>
              </a:ext>
            </a:extLst>
          </p:cNvPr>
          <p:cNvSpPr>
            <a:spLocks noGrp="1"/>
          </p:cNvSpPr>
          <p:nvPr/>
        </p:nvSpPr>
        <p:spPr>
          <a:xfrm>
            <a:off x="1743075" y="2905125"/>
            <a:ext cx="4019550" cy="0"/>
          </a:xfrm>
          <a:prstGeom prst="line">
            <a:avLst/>
          </a:prstGeom>
          <a:noFill/>
          <a:ln w="19050">
            <a:solidFill>
              <a:srgbClr val="102C4A"/>
            </a:solidFill>
            <a:prstDash val="solid"/>
          </a:ln>
        </p:spPr>
        <p:txBody>
          <a:bodyPr/>
          <a:lstStyle/>
          <a:p>
            <a:endParaRPr lang="es-ES"/>
          </a:p>
        </p:txBody>
      </p:sp>
      <p:sp>
        <p:nvSpPr>
          <p:cNvPr id="36" name="opening-1-vertical">
            <a:extLst>
              <a:ext uri="{FF2B5EF4-FFF2-40B4-BE49-F238E27FC236}">
                <a16:creationId xmlns:a16="http://schemas.microsoft.com/office/drawing/2014/main" id="{0EC6623A-C7B7-4F61-844D-AE1852B8968F}"/>
              </a:ext>
            </a:extLst>
          </p:cNvPr>
          <p:cNvSpPr>
            <a:spLocks noGrp="1"/>
          </p:cNvSpPr>
          <p:nvPr/>
        </p:nvSpPr>
        <p:spPr>
          <a:xfrm>
            <a:off x="3752850" y="2905125"/>
            <a:ext cx="0" cy="692150"/>
          </a:xfrm>
          <a:prstGeom prst="line">
            <a:avLst/>
          </a:prstGeom>
          <a:noFill/>
          <a:ln w="19050">
            <a:solidFill>
              <a:srgbClr val="102C4A"/>
            </a:solidFill>
            <a:prstDash val="solid"/>
          </a:ln>
        </p:spPr>
        <p:txBody>
          <a:bodyPr/>
          <a:lstStyle/>
          <a:p>
            <a:endParaRPr lang="es-ES"/>
          </a:p>
        </p:txBody>
      </p:sp>
      <p:sp>
        <p:nvSpPr>
          <p:cNvPr id="37" name="opening-1-d">
            <a:extLst>
              <a:ext uri="{FF2B5EF4-FFF2-40B4-BE49-F238E27FC236}">
                <a16:creationId xmlns:a16="http://schemas.microsoft.com/office/drawing/2014/main" id="{F738FA7C-01F2-4E82-A3C1-20B4B394D8BB}"/>
              </a:ext>
            </a:extLst>
          </p:cNvPr>
          <p:cNvSpPr>
            <a:spLocks noGrp="1"/>
          </p:cNvSpPr>
          <p:nvPr/>
        </p:nvSpPr>
        <p:spPr>
          <a:xfrm>
            <a:off x="1571625" y="26574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38" name="opening-1-title">
            <a:extLst>
              <a:ext uri="{FF2B5EF4-FFF2-40B4-BE49-F238E27FC236}">
                <a16:creationId xmlns:a16="http://schemas.microsoft.com/office/drawing/2014/main" id="{21FA2E7B-012F-42CB-9F7B-F995BBE08166}"/>
              </a:ext>
            </a:extLst>
          </p:cNvPr>
          <p:cNvSpPr>
            <a:spLocks noGrp="1"/>
          </p:cNvSpPr>
          <p:nvPr/>
        </p:nvSpPr>
        <p:spPr>
          <a:xfrm>
            <a:off x="1971675" y="26193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Bancos</a:t>
            </a:r>
          </a:p>
        </p:txBody>
      </p:sp>
      <p:sp>
        <p:nvSpPr>
          <p:cNvPr id="39" name="opening-1-h">
            <a:extLst>
              <a:ext uri="{FF2B5EF4-FFF2-40B4-BE49-F238E27FC236}">
                <a16:creationId xmlns:a16="http://schemas.microsoft.com/office/drawing/2014/main" id="{01738692-92D3-4E5C-9C1B-B225694886BF}"/>
              </a:ext>
            </a:extLst>
          </p:cNvPr>
          <p:cNvSpPr>
            <a:spLocks noGrp="1"/>
          </p:cNvSpPr>
          <p:nvPr/>
        </p:nvSpPr>
        <p:spPr>
          <a:xfrm>
            <a:off x="5591175" y="26574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0" name="opening-1-left">
            <a:extLst>
              <a:ext uri="{FF2B5EF4-FFF2-40B4-BE49-F238E27FC236}">
                <a16:creationId xmlns:a16="http://schemas.microsoft.com/office/drawing/2014/main" id="{71C40522-B322-4113-BEE5-77AB0E1B6369}"/>
              </a:ext>
            </a:extLst>
          </p:cNvPr>
          <p:cNvSpPr>
            <a:spLocks noGrp="1"/>
          </p:cNvSpPr>
          <p:nvPr/>
        </p:nvSpPr>
        <p:spPr>
          <a:xfrm>
            <a:off x="1743075" y="2933700"/>
            <a:ext cx="1933575" cy="644525"/>
          </a:xfrm>
          <a:prstGeom prst="rect">
            <a:avLst/>
          </a:prstGeom>
          <a:noFill/>
          <a:ln w="0">
            <a:noFill/>
            <a:prstDash val="solid"/>
          </a:ln>
        </p:spPr>
        <p:txBody>
          <a:bodyPr lIns="9525" tIns="9525" rIns="66675" bIns="9525" anchor="t">
            <a:normAutofit/>
          </a:bodyPr>
          <a:lstStyle/>
          <a:p>
            <a:pPr algn="r">
              <a:buNone/>
              <a:defRPr sz="1125">
                <a:solidFill>
                  <a:srgbClr val="111820"/>
                </a:solidFill>
                <a:latin typeface="Calibri"/>
                <a:ea typeface="Calibri"/>
                <a:cs typeface="Calibri"/>
              </a:defRPr>
            </a:pPr>
            <a:r>
              <a:rPr sz="1125">
                <a:solidFill>
                  <a:srgbClr val="111820"/>
                </a:solidFill>
                <a:latin typeface="Calibri"/>
                <a:ea typeface="Calibri"/>
                <a:cs typeface="Calibri"/>
              </a:rPr>
              <a:t>AP  4.000</a:t>
            </a:r>
          </a:p>
        </p:txBody>
      </p:sp>
      <p:sp>
        <p:nvSpPr>
          <p:cNvPr id="41" name="opening-2-horizontal">
            <a:extLst>
              <a:ext uri="{FF2B5EF4-FFF2-40B4-BE49-F238E27FC236}">
                <a16:creationId xmlns:a16="http://schemas.microsoft.com/office/drawing/2014/main" id="{3A73EAF4-763C-42DA-94EF-3E098EE8632E}"/>
              </a:ext>
            </a:extLst>
          </p:cNvPr>
          <p:cNvSpPr>
            <a:spLocks noGrp="1"/>
          </p:cNvSpPr>
          <p:nvPr/>
        </p:nvSpPr>
        <p:spPr>
          <a:xfrm>
            <a:off x="6429375" y="2905125"/>
            <a:ext cx="4019550" cy="0"/>
          </a:xfrm>
          <a:prstGeom prst="line">
            <a:avLst/>
          </a:prstGeom>
          <a:noFill/>
          <a:ln w="19050">
            <a:solidFill>
              <a:srgbClr val="102C4A"/>
            </a:solidFill>
            <a:prstDash val="solid"/>
          </a:ln>
        </p:spPr>
        <p:txBody>
          <a:bodyPr/>
          <a:lstStyle/>
          <a:p>
            <a:endParaRPr lang="es-ES"/>
          </a:p>
        </p:txBody>
      </p:sp>
      <p:sp>
        <p:nvSpPr>
          <p:cNvPr id="42" name="opening-2-vertical">
            <a:extLst>
              <a:ext uri="{FF2B5EF4-FFF2-40B4-BE49-F238E27FC236}">
                <a16:creationId xmlns:a16="http://schemas.microsoft.com/office/drawing/2014/main" id="{FD8B714B-6B23-4A4F-8F82-498D89F30504}"/>
              </a:ext>
            </a:extLst>
          </p:cNvPr>
          <p:cNvSpPr>
            <a:spLocks noGrp="1"/>
          </p:cNvSpPr>
          <p:nvPr/>
        </p:nvSpPr>
        <p:spPr>
          <a:xfrm>
            <a:off x="8439150" y="2905125"/>
            <a:ext cx="0" cy="692150"/>
          </a:xfrm>
          <a:prstGeom prst="line">
            <a:avLst/>
          </a:prstGeom>
          <a:noFill/>
          <a:ln w="19050">
            <a:solidFill>
              <a:srgbClr val="102C4A"/>
            </a:solidFill>
            <a:prstDash val="solid"/>
          </a:ln>
        </p:spPr>
        <p:txBody>
          <a:bodyPr/>
          <a:lstStyle/>
          <a:p>
            <a:endParaRPr lang="es-ES"/>
          </a:p>
        </p:txBody>
      </p:sp>
      <p:sp>
        <p:nvSpPr>
          <p:cNvPr id="43" name="opening-2-d">
            <a:extLst>
              <a:ext uri="{FF2B5EF4-FFF2-40B4-BE49-F238E27FC236}">
                <a16:creationId xmlns:a16="http://schemas.microsoft.com/office/drawing/2014/main" id="{4A77CEB4-8C95-41CC-B954-9750E88B001D}"/>
              </a:ext>
            </a:extLst>
          </p:cNvPr>
          <p:cNvSpPr>
            <a:spLocks noGrp="1"/>
          </p:cNvSpPr>
          <p:nvPr/>
        </p:nvSpPr>
        <p:spPr>
          <a:xfrm>
            <a:off x="6257925" y="26574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44" name="opening-2-title">
            <a:extLst>
              <a:ext uri="{FF2B5EF4-FFF2-40B4-BE49-F238E27FC236}">
                <a16:creationId xmlns:a16="http://schemas.microsoft.com/office/drawing/2014/main" id="{876C2BBA-330C-4F53-98DB-3D4D5B74AA90}"/>
              </a:ext>
            </a:extLst>
          </p:cNvPr>
          <p:cNvSpPr>
            <a:spLocks noGrp="1"/>
          </p:cNvSpPr>
          <p:nvPr/>
        </p:nvSpPr>
        <p:spPr>
          <a:xfrm>
            <a:off x="6657975" y="261937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Capital</a:t>
            </a:r>
          </a:p>
        </p:txBody>
      </p:sp>
      <p:sp>
        <p:nvSpPr>
          <p:cNvPr id="45" name="opening-2-h">
            <a:extLst>
              <a:ext uri="{FF2B5EF4-FFF2-40B4-BE49-F238E27FC236}">
                <a16:creationId xmlns:a16="http://schemas.microsoft.com/office/drawing/2014/main" id="{A427CB5C-FAA3-4357-95CF-542C76CE5880}"/>
              </a:ext>
            </a:extLst>
          </p:cNvPr>
          <p:cNvSpPr>
            <a:spLocks noGrp="1"/>
          </p:cNvSpPr>
          <p:nvPr/>
        </p:nvSpPr>
        <p:spPr>
          <a:xfrm>
            <a:off x="10277475" y="265747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46" name="opening-2-right">
            <a:extLst>
              <a:ext uri="{FF2B5EF4-FFF2-40B4-BE49-F238E27FC236}">
                <a16:creationId xmlns:a16="http://schemas.microsoft.com/office/drawing/2014/main" id="{F815D234-1DF2-4949-A348-044457BFFD51}"/>
              </a:ext>
            </a:extLst>
          </p:cNvPr>
          <p:cNvSpPr>
            <a:spLocks noGrp="1"/>
          </p:cNvSpPr>
          <p:nvPr/>
        </p:nvSpPr>
        <p:spPr>
          <a:xfrm>
            <a:off x="8505825" y="2933700"/>
            <a:ext cx="1943100" cy="644525"/>
          </a:xfrm>
          <a:prstGeom prst="rect">
            <a:avLst/>
          </a:prstGeom>
          <a:noFill/>
          <a:ln w="0">
            <a:noFill/>
            <a:prstDash val="solid"/>
          </a:ln>
        </p:spPr>
        <p:txBody>
          <a:bodyPr lIns="66675" tIns="9525" rIns="9525" bIns="9525" anchor="t">
            <a:normAutofit/>
          </a:bodyPr>
          <a:lstStyle/>
          <a:p>
            <a:pPr algn="l">
              <a:buNone/>
              <a:defRPr sz="1125">
                <a:solidFill>
                  <a:srgbClr val="111820"/>
                </a:solidFill>
                <a:latin typeface="Calibri"/>
                <a:ea typeface="Calibri"/>
                <a:cs typeface="Calibri"/>
              </a:defRPr>
            </a:pPr>
            <a:r>
              <a:rPr sz="1125">
                <a:solidFill>
                  <a:srgbClr val="111820"/>
                </a:solidFill>
                <a:latin typeface="Calibri"/>
                <a:ea typeface="Calibri"/>
                <a:cs typeface="Calibri"/>
              </a:rPr>
              <a:t>1.000  AP</a:t>
            </a:r>
          </a:p>
        </p:txBody>
      </p:sp>
      <p:sp>
        <p:nvSpPr>
          <p:cNvPr id="47" name="opening-3-horizontal">
            <a:extLst>
              <a:ext uri="{FF2B5EF4-FFF2-40B4-BE49-F238E27FC236}">
                <a16:creationId xmlns:a16="http://schemas.microsoft.com/office/drawing/2014/main" id="{76E90CCE-F7EE-40E3-BDCD-64A739ED9280}"/>
              </a:ext>
            </a:extLst>
          </p:cNvPr>
          <p:cNvSpPr>
            <a:spLocks noGrp="1"/>
          </p:cNvSpPr>
          <p:nvPr/>
        </p:nvSpPr>
        <p:spPr>
          <a:xfrm>
            <a:off x="1743075" y="3930650"/>
            <a:ext cx="4019550" cy="0"/>
          </a:xfrm>
          <a:prstGeom prst="line">
            <a:avLst/>
          </a:prstGeom>
          <a:noFill/>
          <a:ln w="19050">
            <a:solidFill>
              <a:srgbClr val="102C4A"/>
            </a:solidFill>
            <a:prstDash val="solid"/>
          </a:ln>
        </p:spPr>
        <p:txBody>
          <a:bodyPr/>
          <a:lstStyle/>
          <a:p>
            <a:endParaRPr lang="es-ES"/>
          </a:p>
        </p:txBody>
      </p:sp>
      <p:sp>
        <p:nvSpPr>
          <p:cNvPr id="48" name="opening-3-vertical">
            <a:extLst>
              <a:ext uri="{FF2B5EF4-FFF2-40B4-BE49-F238E27FC236}">
                <a16:creationId xmlns:a16="http://schemas.microsoft.com/office/drawing/2014/main" id="{391F0A37-99C9-4E1F-8BCE-D84350DC54F7}"/>
              </a:ext>
            </a:extLst>
          </p:cNvPr>
          <p:cNvSpPr>
            <a:spLocks noGrp="1"/>
          </p:cNvSpPr>
          <p:nvPr/>
        </p:nvSpPr>
        <p:spPr>
          <a:xfrm>
            <a:off x="3752850" y="3930650"/>
            <a:ext cx="0" cy="692150"/>
          </a:xfrm>
          <a:prstGeom prst="line">
            <a:avLst/>
          </a:prstGeom>
          <a:noFill/>
          <a:ln w="19050">
            <a:solidFill>
              <a:srgbClr val="102C4A"/>
            </a:solidFill>
            <a:prstDash val="solid"/>
          </a:ln>
        </p:spPr>
        <p:txBody>
          <a:bodyPr/>
          <a:lstStyle/>
          <a:p>
            <a:endParaRPr lang="es-ES"/>
          </a:p>
        </p:txBody>
      </p:sp>
      <p:sp>
        <p:nvSpPr>
          <p:cNvPr id="49" name="opening-3-d">
            <a:extLst>
              <a:ext uri="{FF2B5EF4-FFF2-40B4-BE49-F238E27FC236}">
                <a16:creationId xmlns:a16="http://schemas.microsoft.com/office/drawing/2014/main" id="{9B81A62D-4CA8-4930-913D-768BDB5E1731}"/>
              </a:ext>
            </a:extLst>
          </p:cNvPr>
          <p:cNvSpPr>
            <a:spLocks noGrp="1"/>
          </p:cNvSpPr>
          <p:nvPr/>
        </p:nvSpPr>
        <p:spPr>
          <a:xfrm>
            <a:off x="1571625" y="36830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0" name="opening-3-title">
            <a:extLst>
              <a:ext uri="{FF2B5EF4-FFF2-40B4-BE49-F238E27FC236}">
                <a16:creationId xmlns:a16="http://schemas.microsoft.com/office/drawing/2014/main" id="{7E217A3F-02A4-4A2D-8D55-16123B10DD5B}"/>
              </a:ext>
            </a:extLst>
          </p:cNvPr>
          <p:cNvSpPr>
            <a:spLocks noGrp="1"/>
          </p:cNvSpPr>
          <p:nvPr/>
        </p:nvSpPr>
        <p:spPr>
          <a:xfrm>
            <a:off x="1971675" y="3644900"/>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Equipos informáticos</a:t>
            </a:r>
          </a:p>
        </p:txBody>
      </p:sp>
      <p:sp>
        <p:nvSpPr>
          <p:cNvPr id="51" name="opening-3-h">
            <a:extLst>
              <a:ext uri="{FF2B5EF4-FFF2-40B4-BE49-F238E27FC236}">
                <a16:creationId xmlns:a16="http://schemas.microsoft.com/office/drawing/2014/main" id="{3F9429E7-14E4-467C-8150-16964E6A80FB}"/>
              </a:ext>
            </a:extLst>
          </p:cNvPr>
          <p:cNvSpPr>
            <a:spLocks noGrp="1"/>
          </p:cNvSpPr>
          <p:nvPr/>
        </p:nvSpPr>
        <p:spPr>
          <a:xfrm>
            <a:off x="5591175" y="36830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2" name="opening-3-left">
            <a:extLst>
              <a:ext uri="{FF2B5EF4-FFF2-40B4-BE49-F238E27FC236}">
                <a16:creationId xmlns:a16="http://schemas.microsoft.com/office/drawing/2014/main" id="{D4077D79-364F-4F33-BE98-16F7FFBE0BA5}"/>
              </a:ext>
            </a:extLst>
          </p:cNvPr>
          <p:cNvSpPr>
            <a:spLocks noGrp="1"/>
          </p:cNvSpPr>
          <p:nvPr/>
        </p:nvSpPr>
        <p:spPr>
          <a:xfrm>
            <a:off x="1743075" y="3959225"/>
            <a:ext cx="1933575" cy="644525"/>
          </a:xfrm>
          <a:prstGeom prst="rect">
            <a:avLst/>
          </a:prstGeom>
          <a:noFill/>
          <a:ln w="0">
            <a:noFill/>
            <a:prstDash val="solid"/>
          </a:ln>
        </p:spPr>
        <p:txBody>
          <a:bodyPr lIns="9525" tIns="9525" rIns="66675" bIns="9525" anchor="t">
            <a:normAutofit/>
          </a:bodyPr>
          <a:lstStyle/>
          <a:p>
            <a:pPr algn="r">
              <a:buNone/>
              <a:defRPr sz="1125">
                <a:solidFill>
                  <a:srgbClr val="111820"/>
                </a:solidFill>
                <a:latin typeface="Calibri"/>
                <a:ea typeface="Calibri"/>
                <a:cs typeface="Calibri"/>
              </a:defRPr>
            </a:pPr>
            <a:r>
              <a:rPr sz="1125">
                <a:solidFill>
                  <a:srgbClr val="111820"/>
                </a:solidFill>
                <a:latin typeface="Calibri"/>
                <a:ea typeface="Calibri"/>
                <a:cs typeface="Calibri"/>
              </a:rPr>
              <a:t>AP  4.000</a:t>
            </a:r>
          </a:p>
        </p:txBody>
      </p:sp>
      <p:sp>
        <p:nvSpPr>
          <p:cNvPr id="53" name="opening-4-horizontal">
            <a:extLst>
              <a:ext uri="{FF2B5EF4-FFF2-40B4-BE49-F238E27FC236}">
                <a16:creationId xmlns:a16="http://schemas.microsoft.com/office/drawing/2014/main" id="{AB4EA991-6118-4A41-81A0-B0133F5EEC8D}"/>
              </a:ext>
            </a:extLst>
          </p:cNvPr>
          <p:cNvSpPr>
            <a:spLocks noGrp="1"/>
          </p:cNvSpPr>
          <p:nvPr/>
        </p:nvSpPr>
        <p:spPr>
          <a:xfrm>
            <a:off x="6429375" y="3930650"/>
            <a:ext cx="4019550" cy="0"/>
          </a:xfrm>
          <a:prstGeom prst="line">
            <a:avLst/>
          </a:prstGeom>
          <a:noFill/>
          <a:ln w="19050">
            <a:solidFill>
              <a:srgbClr val="102C4A"/>
            </a:solidFill>
            <a:prstDash val="solid"/>
          </a:ln>
        </p:spPr>
        <p:txBody>
          <a:bodyPr/>
          <a:lstStyle/>
          <a:p>
            <a:endParaRPr lang="es-ES"/>
          </a:p>
        </p:txBody>
      </p:sp>
      <p:sp>
        <p:nvSpPr>
          <p:cNvPr id="54" name="opening-4-vertical">
            <a:extLst>
              <a:ext uri="{FF2B5EF4-FFF2-40B4-BE49-F238E27FC236}">
                <a16:creationId xmlns:a16="http://schemas.microsoft.com/office/drawing/2014/main" id="{71816A65-AAD7-4C55-BDD2-218405537807}"/>
              </a:ext>
            </a:extLst>
          </p:cNvPr>
          <p:cNvSpPr>
            <a:spLocks noGrp="1"/>
          </p:cNvSpPr>
          <p:nvPr/>
        </p:nvSpPr>
        <p:spPr>
          <a:xfrm>
            <a:off x="8439150" y="3930650"/>
            <a:ext cx="0" cy="692150"/>
          </a:xfrm>
          <a:prstGeom prst="line">
            <a:avLst/>
          </a:prstGeom>
          <a:noFill/>
          <a:ln w="19050">
            <a:solidFill>
              <a:srgbClr val="102C4A"/>
            </a:solidFill>
            <a:prstDash val="solid"/>
          </a:ln>
        </p:spPr>
        <p:txBody>
          <a:bodyPr/>
          <a:lstStyle/>
          <a:p>
            <a:endParaRPr lang="es-ES"/>
          </a:p>
        </p:txBody>
      </p:sp>
      <p:sp>
        <p:nvSpPr>
          <p:cNvPr id="55" name="opening-4-d">
            <a:extLst>
              <a:ext uri="{FF2B5EF4-FFF2-40B4-BE49-F238E27FC236}">
                <a16:creationId xmlns:a16="http://schemas.microsoft.com/office/drawing/2014/main" id="{901C8936-E55D-4EB8-961F-2E12DDE8CB4C}"/>
              </a:ext>
            </a:extLst>
          </p:cNvPr>
          <p:cNvSpPr>
            <a:spLocks noGrp="1"/>
          </p:cNvSpPr>
          <p:nvPr/>
        </p:nvSpPr>
        <p:spPr>
          <a:xfrm>
            <a:off x="6257925" y="36830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56" name="opening-4-title">
            <a:extLst>
              <a:ext uri="{FF2B5EF4-FFF2-40B4-BE49-F238E27FC236}">
                <a16:creationId xmlns:a16="http://schemas.microsoft.com/office/drawing/2014/main" id="{C2832DD7-4380-42B0-A979-39AE4FE62951}"/>
              </a:ext>
            </a:extLst>
          </p:cNvPr>
          <p:cNvSpPr>
            <a:spLocks noGrp="1"/>
          </p:cNvSpPr>
          <p:nvPr/>
        </p:nvSpPr>
        <p:spPr>
          <a:xfrm>
            <a:off x="6657975" y="3644900"/>
            <a:ext cx="3562350" cy="285750"/>
          </a:xfrm>
          <a:prstGeom prst="rect">
            <a:avLst/>
          </a:prstGeom>
          <a:noFill/>
          <a:ln w="0">
            <a:noFill/>
            <a:prstDash val="solid"/>
          </a:ln>
        </p:spPr>
        <p:txBody>
          <a:bodyPr lIns="19050" tIns="0" rIns="19050" bIns="0" anchor="ctr">
            <a:normAutofit fontScale="90727" lnSpcReduction="20000"/>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Deuda por préstamos</a:t>
            </a:r>
          </a:p>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recibidos</a:t>
            </a:r>
          </a:p>
        </p:txBody>
      </p:sp>
      <p:sp>
        <p:nvSpPr>
          <p:cNvPr id="57" name="opening-4-h">
            <a:extLst>
              <a:ext uri="{FF2B5EF4-FFF2-40B4-BE49-F238E27FC236}">
                <a16:creationId xmlns:a16="http://schemas.microsoft.com/office/drawing/2014/main" id="{36E97211-3B5F-42AD-B074-62CF31947F04}"/>
              </a:ext>
            </a:extLst>
          </p:cNvPr>
          <p:cNvSpPr>
            <a:spLocks noGrp="1"/>
          </p:cNvSpPr>
          <p:nvPr/>
        </p:nvSpPr>
        <p:spPr>
          <a:xfrm>
            <a:off x="10277475" y="3683000"/>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58" name="opening-4-right">
            <a:extLst>
              <a:ext uri="{FF2B5EF4-FFF2-40B4-BE49-F238E27FC236}">
                <a16:creationId xmlns:a16="http://schemas.microsoft.com/office/drawing/2014/main" id="{2BE1A822-CF74-4A32-ACFD-31307B7214FF}"/>
              </a:ext>
            </a:extLst>
          </p:cNvPr>
          <p:cNvSpPr>
            <a:spLocks noGrp="1"/>
          </p:cNvSpPr>
          <p:nvPr/>
        </p:nvSpPr>
        <p:spPr>
          <a:xfrm>
            <a:off x="8505825" y="3959225"/>
            <a:ext cx="1943100" cy="644525"/>
          </a:xfrm>
          <a:prstGeom prst="rect">
            <a:avLst/>
          </a:prstGeom>
          <a:noFill/>
          <a:ln w="0">
            <a:noFill/>
            <a:prstDash val="solid"/>
          </a:ln>
        </p:spPr>
        <p:txBody>
          <a:bodyPr lIns="66675" tIns="9525" rIns="9525" bIns="9525" anchor="t">
            <a:normAutofit/>
          </a:bodyPr>
          <a:lstStyle/>
          <a:p>
            <a:pPr algn="l">
              <a:buNone/>
              <a:defRPr sz="1125">
                <a:solidFill>
                  <a:srgbClr val="111820"/>
                </a:solidFill>
                <a:latin typeface="Calibri"/>
                <a:ea typeface="Calibri"/>
                <a:cs typeface="Calibri"/>
              </a:defRPr>
            </a:pPr>
            <a:r>
              <a:rPr sz="1125">
                <a:solidFill>
                  <a:srgbClr val="111820"/>
                </a:solidFill>
                <a:latin typeface="Calibri"/>
                <a:ea typeface="Calibri"/>
                <a:cs typeface="Calibri"/>
              </a:rPr>
              <a:t>10.000  AP</a:t>
            </a:r>
          </a:p>
        </p:txBody>
      </p:sp>
      <p:sp>
        <p:nvSpPr>
          <p:cNvPr id="59" name="opening-5-horizontal">
            <a:extLst>
              <a:ext uri="{FF2B5EF4-FFF2-40B4-BE49-F238E27FC236}">
                <a16:creationId xmlns:a16="http://schemas.microsoft.com/office/drawing/2014/main" id="{8ED3ADF4-9BFA-4F1A-8B0F-D8D7242D80B4}"/>
              </a:ext>
            </a:extLst>
          </p:cNvPr>
          <p:cNvSpPr>
            <a:spLocks noGrp="1"/>
          </p:cNvSpPr>
          <p:nvPr/>
        </p:nvSpPr>
        <p:spPr>
          <a:xfrm>
            <a:off x="1743075" y="4956175"/>
            <a:ext cx="4019550" cy="0"/>
          </a:xfrm>
          <a:prstGeom prst="line">
            <a:avLst/>
          </a:prstGeom>
          <a:noFill/>
          <a:ln w="19050">
            <a:solidFill>
              <a:srgbClr val="102C4A"/>
            </a:solidFill>
            <a:prstDash val="solid"/>
          </a:ln>
        </p:spPr>
        <p:txBody>
          <a:bodyPr/>
          <a:lstStyle/>
          <a:p>
            <a:endParaRPr lang="es-ES"/>
          </a:p>
        </p:txBody>
      </p:sp>
      <p:sp>
        <p:nvSpPr>
          <p:cNvPr id="60" name="opening-5-vertical">
            <a:extLst>
              <a:ext uri="{FF2B5EF4-FFF2-40B4-BE49-F238E27FC236}">
                <a16:creationId xmlns:a16="http://schemas.microsoft.com/office/drawing/2014/main" id="{F1EA71D4-E0D7-4265-B95E-A7EB76821133}"/>
              </a:ext>
            </a:extLst>
          </p:cNvPr>
          <p:cNvSpPr>
            <a:spLocks noGrp="1"/>
          </p:cNvSpPr>
          <p:nvPr/>
        </p:nvSpPr>
        <p:spPr>
          <a:xfrm>
            <a:off x="3752850" y="4956175"/>
            <a:ext cx="0" cy="692150"/>
          </a:xfrm>
          <a:prstGeom prst="line">
            <a:avLst/>
          </a:prstGeom>
          <a:noFill/>
          <a:ln w="19050">
            <a:solidFill>
              <a:srgbClr val="102C4A"/>
            </a:solidFill>
            <a:prstDash val="solid"/>
          </a:ln>
        </p:spPr>
        <p:txBody>
          <a:bodyPr/>
          <a:lstStyle/>
          <a:p>
            <a:endParaRPr lang="es-ES"/>
          </a:p>
        </p:txBody>
      </p:sp>
      <p:sp>
        <p:nvSpPr>
          <p:cNvPr id="61" name="opening-5-d">
            <a:extLst>
              <a:ext uri="{FF2B5EF4-FFF2-40B4-BE49-F238E27FC236}">
                <a16:creationId xmlns:a16="http://schemas.microsoft.com/office/drawing/2014/main" id="{A13DDDEF-FD72-4D37-88DF-7685E7DE2771}"/>
              </a:ext>
            </a:extLst>
          </p:cNvPr>
          <p:cNvSpPr>
            <a:spLocks noGrp="1"/>
          </p:cNvSpPr>
          <p:nvPr/>
        </p:nvSpPr>
        <p:spPr>
          <a:xfrm>
            <a:off x="1571625" y="47085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2" name="opening-5-title">
            <a:extLst>
              <a:ext uri="{FF2B5EF4-FFF2-40B4-BE49-F238E27FC236}">
                <a16:creationId xmlns:a16="http://schemas.microsoft.com/office/drawing/2014/main" id="{2D92E69D-35B0-46CA-8450-4E1553BEC40D}"/>
              </a:ext>
            </a:extLst>
          </p:cNvPr>
          <p:cNvSpPr>
            <a:spLocks noGrp="1"/>
          </p:cNvSpPr>
          <p:nvPr/>
        </p:nvSpPr>
        <p:spPr>
          <a:xfrm>
            <a:off x="1971675" y="46704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Mercaderías</a:t>
            </a:r>
          </a:p>
        </p:txBody>
      </p:sp>
      <p:sp>
        <p:nvSpPr>
          <p:cNvPr id="63" name="opening-5-h">
            <a:extLst>
              <a:ext uri="{FF2B5EF4-FFF2-40B4-BE49-F238E27FC236}">
                <a16:creationId xmlns:a16="http://schemas.microsoft.com/office/drawing/2014/main" id="{F4FC0CB2-C126-4DD0-8825-4A92B41652E9}"/>
              </a:ext>
            </a:extLst>
          </p:cNvPr>
          <p:cNvSpPr>
            <a:spLocks noGrp="1"/>
          </p:cNvSpPr>
          <p:nvPr/>
        </p:nvSpPr>
        <p:spPr>
          <a:xfrm>
            <a:off x="5591175" y="47085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64" name="opening-5-left">
            <a:extLst>
              <a:ext uri="{FF2B5EF4-FFF2-40B4-BE49-F238E27FC236}">
                <a16:creationId xmlns:a16="http://schemas.microsoft.com/office/drawing/2014/main" id="{33F727BF-E03D-4972-A638-49DA4D01EA0C}"/>
              </a:ext>
            </a:extLst>
          </p:cNvPr>
          <p:cNvSpPr>
            <a:spLocks noGrp="1"/>
          </p:cNvSpPr>
          <p:nvPr/>
        </p:nvSpPr>
        <p:spPr>
          <a:xfrm>
            <a:off x="1743075" y="4984750"/>
            <a:ext cx="1933575" cy="644525"/>
          </a:xfrm>
          <a:prstGeom prst="rect">
            <a:avLst/>
          </a:prstGeom>
          <a:noFill/>
          <a:ln w="0">
            <a:noFill/>
            <a:prstDash val="solid"/>
          </a:ln>
        </p:spPr>
        <p:txBody>
          <a:bodyPr lIns="9525" tIns="9525" rIns="66675" bIns="9525" anchor="t">
            <a:normAutofit/>
          </a:bodyPr>
          <a:lstStyle/>
          <a:p>
            <a:pPr algn="r">
              <a:buNone/>
              <a:defRPr sz="1125">
                <a:solidFill>
                  <a:srgbClr val="111820"/>
                </a:solidFill>
                <a:latin typeface="Calibri"/>
                <a:ea typeface="Calibri"/>
                <a:cs typeface="Calibri"/>
              </a:defRPr>
            </a:pPr>
            <a:r>
              <a:rPr sz="1125">
                <a:solidFill>
                  <a:srgbClr val="111820"/>
                </a:solidFill>
                <a:latin typeface="Calibri"/>
                <a:ea typeface="Calibri"/>
                <a:cs typeface="Calibri"/>
              </a:rPr>
              <a:t>AP  6.000</a:t>
            </a:r>
          </a:p>
        </p:txBody>
      </p:sp>
      <p:sp>
        <p:nvSpPr>
          <p:cNvPr id="65" name="opening-6-horizontal">
            <a:extLst>
              <a:ext uri="{FF2B5EF4-FFF2-40B4-BE49-F238E27FC236}">
                <a16:creationId xmlns:a16="http://schemas.microsoft.com/office/drawing/2014/main" id="{661A1FBD-03FC-41DC-AA11-8966D1461D18}"/>
              </a:ext>
            </a:extLst>
          </p:cNvPr>
          <p:cNvSpPr>
            <a:spLocks noGrp="1"/>
          </p:cNvSpPr>
          <p:nvPr/>
        </p:nvSpPr>
        <p:spPr>
          <a:xfrm>
            <a:off x="6429375" y="4956175"/>
            <a:ext cx="4019550" cy="0"/>
          </a:xfrm>
          <a:prstGeom prst="line">
            <a:avLst/>
          </a:prstGeom>
          <a:noFill/>
          <a:ln w="19050">
            <a:solidFill>
              <a:srgbClr val="102C4A"/>
            </a:solidFill>
            <a:prstDash val="solid"/>
          </a:ln>
        </p:spPr>
        <p:txBody>
          <a:bodyPr/>
          <a:lstStyle/>
          <a:p>
            <a:endParaRPr lang="es-ES"/>
          </a:p>
        </p:txBody>
      </p:sp>
      <p:sp>
        <p:nvSpPr>
          <p:cNvPr id="66" name="opening-6-vertical">
            <a:extLst>
              <a:ext uri="{FF2B5EF4-FFF2-40B4-BE49-F238E27FC236}">
                <a16:creationId xmlns:a16="http://schemas.microsoft.com/office/drawing/2014/main" id="{06B29842-B894-4026-96AA-C5FF03816805}"/>
              </a:ext>
            </a:extLst>
          </p:cNvPr>
          <p:cNvSpPr>
            <a:spLocks noGrp="1"/>
          </p:cNvSpPr>
          <p:nvPr/>
        </p:nvSpPr>
        <p:spPr>
          <a:xfrm>
            <a:off x="8439150" y="4956175"/>
            <a:ext cx="0" cy="692150"/>
          </a:xfrm>
          <a:prstGeom prst="line">
            <a:avLst/>
          </a:prstGeom>
          <a:noFill/>
          <a:ln w="19050">
            <a:solidFill>
              <a:srgbClr val="102C4A"/>
            </a:solidFill>
            <a:prstDash val="solid"/>
          </a:ln>
        </p:spPr>
        <p:txBody>
          <a:bodyPr/>
          <a:lstStyle/>
          <a:p>
            <a:endParaRPr lang="es-ES"/>
          </a:p>
        </p:txBody>
      </p:sp>
      <p:sp>
        <p:nvSpPr>
          <p:cNvPr id="67" name="opening-6-d">
            <a:extLst>
              <a:ext uri="{FF2B5EF4-FFF2-40B4-BE49-F238E27FC236}">
                <a16:creationId xmlns:a16="http://schemas.microsoft.com/office/drawing/2014/main" id="{441972C8-480A-494F-95C5-34EF32189343}"/>
              </a:ext>
            </a:extLst>
          </p:cNvPr>
          <p:cNvSpPr>
            <a:spLocks noGrp="1"/>
          </p:cNvSpPr>
          <p:nvPr/>
        </p:nvSpPr>
        <p:spPr>
          <a:xfrm>
            <a:off x="6257925" y="47085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D</a:t>
            </a:r>
          </a:p>
        </p:txBody>
      </p:sp>
      <p:sp>
        <p:nvSpPr>
          <p:cNvPr id="68" name="opening-6-title">
            <a:extLst>
              <a:ext uri="{FF2B5EF4-FFF2-40B4-BE49-F238E27FC236}">
                <a16:creationId xmlns:a16="http://schemas.microsoft.com/office/drawing/2014/main" id="{9694692F-58A9-4FB3-BDDF-6EF51F733700}"/>
              </a:ext>
            </a:extLst>
          </p:cNvPr>
          <p:cNvSpPr>
            <a:spLocks noGrp="1"/>
          </p:cNvSpPr>
          <p:nvPr/>
        </p:nvSpPr>
        <p:spPr>
          <a:xfrm>
            <a:off x="6657975" y="4670425"/>
            <a:ext cx="3562350" cy="285750"/>
          </a:xfrm>
          <a:prstGeom prst="rect">
            <a:avLst/>
          </a:prstGeom>
          <a:noFill/>
          <a:ln w="0">
            <a:noFill/>
            <a:prstDash val="solid"/>
          </a:ln>
        </p:spPr>
        <p:txBody>
          <a:bodyPr lIns="19050" tIns="0" rIns="19050" bIns="0" anchor="ctr">
            <a:normAutofit/>
          </a:bodyPr>
          <a:lstStyle/>
          <a:p>
            <a:pPr algn="ctr">
              <a:buNone/>
              <a:defRPr sz="1238" b="1">
                <a:solidFill>
                  <a:srgbClr val="102C4A"/>
                </a:solidFill>
                <a:latin typeface="Calibri"/>
                <a:ea typeface="Calibri"/>
                <a:cs typeface="Calibri"/>
              </a:defRPr>
            </a:pPr>
            <a:r>
              <a:rPr sz="1238" b="1">
                <a:solidFill>
                  <a:srgbClr val="102C4A"/>
                </a:solidFill>
                <a:latin typeface="Calibri"/>
                <a:ea typeface="Calibri"/>
                <a:cs typeface="Calibri"/>
              </a:rPr>
              <a:t>Proveedores</a:t>
            </a:r>
          </a:p>
        </p:txBody>
      </p:sp>
      <p:sp>
        <p:nvSpPr>
          <p:cNvPr id="69" name="opening-6-h">
            <a:extLst>
              <a:ext uri="{FF2B5EF4-FFF2-40B4-BE49-F238E27FC236}">
                <a16:creationId xmlns:a16="http://schemas.microsoft.com/office/drawing/2014/main" id="{586B94DB-0C58-49BA-A3BA-039C1893EC66}"/>
              </a:ext>
            </a:extLst>
          </p:cNvPr>
          <p:cNvSpPr>
            <a:spLocks noGrp="1"/>
          </p:cNvSpPr>
          <p:nvPr/>
        </p:nvSpPr>
        <p:spPr>
          <a:xfrm>
            <a:off x="10277475" y="4708525"/>
            <a:ext cx="342900" cy="238125"/>
          </a:xfrm>
          <a:prstGeom prst="rect">
            <a:avLst/>
          </a:prstGeom>
          <a:noFill/>
          <a:ln w="0">
            <a:noFill/>
            <a:prstDash val="solid"/>
          </a:ln>
        </p:spPr>
        <p:txBody>
          <a:bodyPr lIns="0" tIns="0" rIns="0" bIns="0" anchor="ctr">
            <a:normAutofit/>
          </a:bodyPr>
          <a:lstStyle/>
          <a:p>
            <a:pPr algn="ctr">
              <a:buNone/>
              <a:defRPr sz="1238">
                <a:solidFill>
                  <a:srgbClr val="102C4A"/>
                </a:solidFill>
                <a:latin typeface="Calibri"/>
                <a:ea typeface="Calibri"/>
                <a:cs typeface="Calibri"/>
              </a:defRPr>
            </a:pPr>
            <a:r>
              <a:rPr sz="1238">
                <a:solidFill>
                  <a:srgbClr val="102C4A"/>
                </a:solidFill>
                <a:latin typeface="Calibri"/>
                <a:ea typeface="Calibri"/>
                <a:cs typeface="Calibri"/>
              </a:rPr>
              <a:t>H</a:t>
            </a:r>
          </a:p>
        </p:txBody>
      </p:sp>
      <p:sp>
        <p:nvSpPr>
          <p:cNvPr id="70" name="opening-6-right">
            <a:extLst>
              <a:ext uri="{FF2B5EF4-FFF2-40B4-BE49-F238E27FC236}">
                <a16:creationId xmlns:a16="http://schemas.microsoft.com/office/drawing/2014/main" id="{E4F4E805-D01B-4280-BC9D-5B200804070C}"/>
              </a:ext>
            </a:extLst>
          </p:cNvPr>
          <p:cNvSpPr>
            <a:spLocks noGrp="1"/>
          </p:cNvSpPr>
          <p:nvPr/>
        </p:nvSpPr>
        <p:spPr>
          <a:xfrm>
            <a:off x="8505825" y="4984750"/>
            <a:ext cx="1943100" cy="644525"/>
          </a:xfrm>
          <a:prstGeom prst="rect">
            <a:avLst/>
          </a:prstGeom>
          <a:noFill/>
          <a:ln w="0">
            <a:noFill/>
            <a:prstDash val="solid"/>
          </a:ln>
        </p:spPr>
        <p:txBody>
          <a:bodyPr lIns="66675" tIns="9525" rIns="9525" bIns="9525" anchor="t">
            <a:normAutofit/>
          </a:bodyPr>
          <a:lstStyle/>
          <a:p>
            <a:pPr algn="l">
              <a:buNone/>
              <a:defRPr sz="1125">
                <a:solidFill>
                  <a:srgbClr val="111820"/>
                </a:solidFill>
                <a:latin typeface="Calibri"/>
                <a:ea typeface="Calibri"/>
                <a:cs typeface="Calibri"/>
              </a:defRPr>
            </a:pPr>
            <a:r>
              <a:rPr sz="1125">
                <a:solidFill>
                  <a:srgbClr val="111820"/>
                </a:solidFill>
                <a:latin typeface="Calibri"/>
                <a:ea typeface="Calibri"/>
                <a:cs typeface="Calibri"/>
              </a:rPr>
              <a:t>3.000  AP</a:t>
            </a:r>
          </a:p>
        </p:txBody>
      </p:sp>
    </p:spTree>
    <p:extLst>
      <p:ext uri="{BB962C8B-B14F-4D97-AF65-F5344CB8AC3E}">
        <p14:creationId xmlns:p14="http://schemas.microsoft.com/office/powerpoint/2010/main" val="879069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EJERCICIO 2</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28</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Registra las operaciones en los libros mayores, cierra las cuentas, obtén el Balance final y prepara la apertura siguiente.</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SIGUE LOS CINCO PASOS DEL EJEMPLO ANTERIOR.</a:t>
            </a:r>
          </a:p>
        </p:txBody>
      </p:sp>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 83</a:t>
            </a:r>
          </a:p>
        </p:txBody>
      </p:sp>
      <p:pic>
        <p:nvPicPr>
          <p:cNvPr id="21" name="Imagen 20"/>
          <p:cNvPicPr>
            <a:picLocks noChangeAspect="1"/>
          </p:cNvPicPr>
          <p:nvPr/>
        </p:nvPicPr>
        <p:blipFill>
          <a:blip r:embed="rId3"/>
          <a:stretch/>
        </p:blipFill>
        <p:spPr>
          <a:xfrm>
            <a:off x="771525" y="581025"/>
            <a:ext cx="762000" cy="762000"/>
          </a:xfrm>
          <a:prstGeom prst="ellipse">
            <a:avLst/>
          </a:prstGeom>
        </p:spPr>
      </p:pic>
    </p:spTree>
    <p:extLst>
      <p:ext uri="{BB962C8B-B14F-4D97-AF65-F5344CB8AC3E}">
        <p14:creationId xmlns:p14="http://schemas.microsoft.com/office/powerpoint/2010/main" val="879069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lIns="57150" tIns="19050" rIns="57150" bIns="19050" anchor="ctr">
            <a:normAutofit/>
          </a:bodyPr>
          <a:lstStyle/>
          <a:p>
            <a:pPr algn="l">
              <a:buNone/>
              <a:defRPr sz="2625" b="1">
                <a:solidFill>
                  <a:srgbClr val="111820"/>
                </a:solidFill>
                <a:latin typeface="Calibri"/>
                <a:ea typeface="Calibri"/>
                <a:cs typeface="Calibri"/>
              </a:defRPr>
            </a:pPr>
            <a:r>
              <a:rPr sz="2625" b="1">
                <a:solidFill>
                  <a:srgbClr val="111820"/>
                </a:solidFill>
                <a:latin typeface="Calibri"/>
                <a:ea typeface="Calibri"/>
                <a:cs typeface="Calibri"/>
              </a:rPr>
              <a:t>2.3. EL LIBRO DIARIO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lIns="57150" tIns="19050" rIns="57150" bIns="19050" anchor="ctr">
            <a:normAutofit/>
          </a:bodyP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29</a:t>
            </a:r>
          </a:p>
        </p:txBody>
      </p:sp>
      <p:pic>
        <p:nvPicPr>
          <p:cNvPr id="368" name="Imagen 367"/>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lIns="57150" tIns="19050" rIns="57150" bIns="19050" anchor="ctr">
            <a:normAutofit/>
          </a:bodyPr>
          <a:lstStyle/>
          <a:p>
            <a:pPr algn="l">
              <a:buNone/>
              <a:defRPr sz="1350" b="1">
                <a:solidFill>
                  <a:srgbClr val="138CFF"/>
                </a:solidFill>
                <a:latin typeface="Calibri"/>
                <a:ea typeface="Calibri"/>
                <a:cs typeface="Calibri"/>
              </a:defRPr>
            </a:pPr>
            <a:r>
              <a:rPr sz="1350" b="1">
                <a:solidFill>
                  <a:srgbClr val="138CFF"/>
                </a:solidFill>
                <a:latin typeface="Calibri"/>
                <a:ea typeface="Calibri"/>
                <a:cs typeface="Calibri"/>
              </a:rPr>
              <a:t>DEBE A LA IZQUIERDA · HABER A LA DERECHA · LA «a» ES UN SIGNO FORMAL</a:t>
            </a:r>
          </a:p>
        </p:txBody>
      </p:sp>
      <p:sp>
        <p:nvSpPr>
          <p:cNvPr id="12" name="editable-account-definition-panel">
            <a:extLst>
              <a:ext uri="{FF2B5EF4-FFF2-40B4-BE49-F238E27FC236}">
                <a16:creationId xmlns:a16="http://schemas.microsoft.com/office/drawing/2014/main" id="{C1F4F15B-3D9A-4D80-A72B-A24C7CCFDA94}"/>
              </a:ext>
            </a:extLst>
          </p:cNvPr>
          <p:cNvSpPr>
            <a:spLocks noGrp="1"/>
          </p:cNvSpPr>
          <p:nvPr/>
        </p:nvSpPr>
        <p:spPr>
          <a:xfrm>
            <a:off x="2190750" y="1581150"/>
            <a:ext cx="7810500" cy="571500"/>
          </a:xfrm>
          <a:prstGeom prst="roundRect">
            <a:avLst>
              <a:gd name="adj" fmla="val 20690"/>
            </a:avLst>
          </a:prstGeom>
          <a:noFill/>
          <a:ln w="9525">
            <a:solidFill>
              <a:srgbClr val="D9EAF7"/>
            </a:solidFill>
            <a:prstDash val="solid"/>
          </a:ln>
        </p:spPr>
        <p:txBody>
          <a:bodyPr lIns="57150" tIns="19050" rIns="57150" bIns="19050" anchor="ctr">
            <a:normAutofit/>
          </a:bodyPr>
          <a:lstStyle/>
          <a:p>
            <a:endParaRPr/>
          </a:p>
        </p:txBody>
      </p:sp>
      <p:sp>
        <p:nvSpPr>
          <p:cNvPr id="13" name="editable-account-definition">
            <a:extLst>
              <a:ext uri="{FF2B5EF4-FFF2-40B4-BE49-F238E27FC236}">
                <a16:creationId xmlns:a16="http://schemas.microsoft.com/office/drawing/2014/main" id="{5F04276C-EED9-448B-8341-EB163F5076E8}"/>
              </a:ext>
            </a:extLst>
          </p:cNvPr>
          <p:cNvSpPr>
            <a:spLocks noGrp="1"/>
          </p:cNvSpPr>
          <p:nvPr/>
        </p:nvSpPr>
        <p:spPr>
          <a:xfrm>
            <a:off x="2428875" y="1638300"/>
            <a:ext cx="7334250" cy="457200"/>
          </a:xfrm>
          <a:prstGeom prst="rect">
            <a:avLst/>
          </a:prstGeom>
          <a:noFill/>
          <a:ln w="0">
            <a:noFill/>
            <a:prstDash val="solid"/>
          </a:ln>
        </p:spPr>
        <p:txBody>
          <a:bodyPr lIns="57150" tIns="19050" rIns="57150" bIns="19050" anchor="ctr">
            <a:normAutofit/>
          </a:bodyPr>
          <a:lstStyle/>
          <a:p>
            <a:pPr algn="ctr">
              <a:buNone/>
              <a:defRPr sz="1350" b="0">
                <a:solidFill>
                  <a:srgbClr val="111820"/>
                </a:solidFill>
                <a:latin typeface="Calibri"/>
                <a:ea typeface="Calibri"/>
                <a:cs typeface="Calibri"/>
              </a:defRPr>
            </a:pPr>
            <a:r>
              <a:rPr sz="1350" b="0">
                <a:solidFill>
                  <a:srgbClr val="111820"/>
                </a:solidFill>
                <a:latin typeface="Calibri"/>
                <a:ea typeface="Calibri"/>
                <a:cs typeface="Calibri"/>
              </a:rPr>
              <a:t>En el libro Diario aparecen unidas todas las cuentas que intervienen en cada operación.</a:t>
            </a:r>
          </a:p>
        </p:txBody>
      </p:sp>
      <p:sp>
        <p:nvSpPr>
          <p:cNvPr id="14" name="editable-debe-area">
            <a:extLst>
              <a:ext uri="{FF2B5EF4-FFF2-40B4-BE49-F238E27FC236}">
                <a16:creationId xmlns:a16="http://schemas.microsoft.com/office/drawing/2014/main" id="{9672C874-FFE1-4B1C-9165-BD30BA7DB864}"/>
              </a:ext>
            </a:extLst>
          </p:cNvPr>
          <p:cNvSpPr>
            <a:spLocks noGrp="1"/>
          </p:cNvSpPr>
          <p:nvPr/>
        </p:nvSpPr>
        <p:spPr>
          <a:xfrm>
            <a:off x="1809750" y="3981450"/>
            <a:ext cx="4000500" cy="1200150"/>
          </a:xfrm>
          <a:prstGeom prst="rect">
            <a:avLst/>
          </a:prstGeom>
          <a:noFill/>
          <a:ln w="9525">
            <a:solidFill>
              <a:srgbClr val="D9EAF7"/>
            </a:solidFill>
            <a:prstDash val="solid"/>
          </a:ln>
        </p:spPr>
        <p:txBody>
          <a:bodyPr lIns="57150" tIns="19050" rIns="57150" bIns="19050" anchor="ctr">
            <a:normAutofit/>
          </a:bodyPr>
          <a:lstStyle/>
          <a:p>
            <a:endParaRPr/>
          </a:p>
        </p:txBody>
      </p:sp>
      <p:sp>
        <p:nvSpPr>
          <p:cNvPr id="15" name="editable-haber-area">
            <a:extLst>
              <a:ext uri="{FF2B5EF4-FFF2-40B4-BE49-F238E27FC236}">
                <a16:creationId xmlns:a16="http://schemas.microsoft.com/office/drawing/2014/main" id="{C149EC52-2E10-4FED-B616-6B0699F82A41}"/>
              </a:ext>
            </a:extLst>
          </p:cNvPr>
          <p:cNvSpPr>
            <a:spLocks noGrp="1"/>
          </p:cNvSpPr>
          <p:nvPr/>
        </p:nvSpPr>
        <p:spPr>
          <a:xfrm>
            <a:off x="6381750" y="3981450"/>
            <a:ext cx="4000500" cy="1200150"/>
          </a:xfrm>
          <a:prstGeom prst="rect">
            <a:avLst/>
          </a:prstGeom>
          <a:noFill/>
          <a:ln w="9525">
            <a:solidFill>
              <a:srgbClr val="D9EAF7"/>
            </a:solidFill>
            <a:prstDash val="solid"/>
          </a:ln>
        </p:spPr>
        <p:txBody>
          <a:bodyPr lIns="57150" tIns="19050" rIns="57150" bIns="19050" anchor="ctr">
            <a:normAutofit/>
          </a:bodyPr>
          <a:lstStyle/>
          <a:p>
            <a:endParaRPr/>
          </a:p>
        </p:txBody>
      </p:sp>
      <p:sp>
        <p:nvSpPr>
          <p:cNvPr id="16" name="editable-t-horizontal-line">
            <a:extLst>
              <a:ext uri="{FF2B5EF4-FFF2-40B4-BE49-F238E27FC236}">
                <a16:creationId xmlns:a16="http://schemas.microsoft.com/office/drawing/2014/main" id="{963114FF-E85E-4FE4-A110-331A31941AB3}"/>
              </a:ext>
            </a:extLst>
          </p:cNvPr>
          <p:cNvSpPr>
            <a:spLocks noGrp="1"/>
          </p:cNvSpPr>
          <p:nvPr/>
        </p:nvSpPr>
        <p:spPr>
          <a:xfrm>
            <a:off x="1809750" y="4400550"/>
            <a:ext cx="8572500" cy="0"/>
          </a:xfrm>
          <a:prstGeom prst="line">
            <a:avLst/>
          </a:prstGeom>
          <a:noFill/>
          <a:ln w="19050">
            <a:solidFill>
              <a:srgbClr val="102C4A"/>
            </a:solidFill>
            <a:prstDash val="solid"/>
          </a:ln>
        </p:spPr>
        <p:txBody>
          <a:bodyPr/>
          <a:lstStyle/>
          <a:p>
            <a:endParaRPr lang="es-ES"/>
          </a:p>
        </p:txBody>
      </p:sp>
      <p:sp>
        <p:nvSpPr>
          <p:cNvPr id="17" name="editable-t-vertical-line">
            <a:extLst>
              <a:ext uri="{FF2B5EF4-FFF2-40B4-BE49-F238E27FC236}">
                <a16:creationId xmlns:a16="http://schemas.microsoft.com/office/drawing/2014/main" id="{D04E5AAB-3654-45B2-B882-E8D2185030AD}"/>
              </a:ext>
            </a:extLst>
          </p:cNvPr>
          <p:cNvSpPr>
            <a:spLocks noGrp="1"/>
          </p:cNvSpPr>
          <p:nvPr/>
        </p:nvSpPr>
        <p:spPr>
          <a:xfrm>
            <a:off x="6086475" y="4448175"/>
            <a:ext cx="9525" cy="9525"/>
          </a:xfrm>
          <a:prstGeom prst="line">
            <a:avLst/>
          </a:prstGeom>
          <a:noFill/>
          <a:ln w="0">
            <a:solidFill>
              <a:srgbClr val="FFFFFF"/>
            </a:solidFill>
            <a:prstDash val="solid"/>
          </a:ln>
        </p:spPr>
        <p:txBody>
          <a:bodyPr/>
          <a:lstStyle/>
          <a:p>
            <a:endParaRPr lang="es-ES"/>
          </a:p>
        </p:txBody>
      </p:sp>
      <p:sp>
        <p:nvSpPr>
          <p:cNvPr id="18" name="editable-account-title">
            <a:extLst>
              <a:ext uri="{FF2B5EF4-FFF2-40B4-BE49-F238E27FC236}">
                <a16:creationId xmlns:a16="http://schemas.microsoft.com/office/drawing/2014/main" id="{C5F9096F-4CC0-4EF9-AABA-2593B9473AC4}"/>
              </a:ext>
            </a:extLst>
          </p:cNvPr>
          <p:cNvSpPr>
            <a:spLocks noGrp="1"/>
          </p:cNvSpPr>
          <p:nvPr/>
        </p:nvSpPr>
        <p:spPr>
          <a:xfrm>
            <a:off x="2381250" y="2209800"/>
            <a:ext cx="7429500" cy="266700"/>
          </a:xfrm>
          <a:prstGeom prst="rect">
            <a:avLst/>
          </a:prstGeom>
          <a:noFill/>
          <a:ln w="0">
            <a:noFill/>
            <a:prstDash val="solid"/>
          </a:ln>
        </p:spPr>
        <p:txBody>
          <a:bodyPr lIns="57150" tIns="19050" rIns="57150"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FORMATO CLÁSICO DEL LIBRO DIARIO</a:t>
            </a:r>
          </a:p>
        </p:txBody>
      </p:sp>
      <p:sp>
        <p:nvSpPr>
          <p:cNvPr id="19" name="editable-debe-label">
            <a:extLst>
              <a:ext uri="{FF2B5EF4-FFF2-40B4-BE49-F238E27FC236}">
                <a16:creationId xmlns:a16="http://schemas.microsoft.com/office/drawing/2014/main" id="{D67BA186-2815-46ED-BC17-A0B90CB00573}"/>
              </a:ext>
            </a:extLst>
          </p:cNvPr>
          <p:cNvSpPr>
            <a:spLocks noGrp="1"/>
          </p:cNvSpPr>
          <p:nvPr/>
        </p:nvSpPr>
        <p:spPr>
          <a:xfrm>
            <a:off x="1952625" y="4048125"/>
            <a:ext cx="3714750" cy="285750"/>
          </a:xfrm>
          <a:prstGeom prst="rect">
            <a:avLst/>
          </a:prstGeom>
          <a:noFill/>
          <a:ln w="0">
            <a:noFill/>
            <a:prstDash val="solid"/>
          </a:ln>
        </p:spPr>
        <p:txBody>
          <a:bodyPr lIns="57150" tIns="19050" rIns="57150"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ANOTACIONES EN EL DEBE</a:t>
            </a:r>
          </a:p>
        </p:txBody>
      </p:sp>
      <p:sp>
        <p:nvSpPr>
          <p:cNvPr id="20" name="editable-debe-explanation">
            <a:extLst>
              <a:ext uri="{FF2B5EF4-FFF2-40B4-BE49-F238E27FC236}">
                <a16:creationId xmlns:a16="http://schemas.microsoft.com/office/drawing/2014/main" id="{C21B478C-C19E-4B0D-A49A-5DB02DC1F7FB}"/>
              </a:ext>
            </a:extLst>
          </p:cNvPr>
          <p:cNvSpPr>
            <a:spLocks noGrp="1"/>
          </p:cNvSpPr>
          <p:nvPr/>
        </p:nvSpPr>
        <p:spPr>
          <a:xfrm>
            <a:off x="1952625" y="4505325"/>
            <a:ext cx="3714750" cy="476250"/>
          </a:xfrm>
          <a:prstGeom prst="rect">
            <a:avLst/>
          </a:prstGeom>
          <a:noFill/>
          <a:ln w="0">
            <a:noFill/>
            <a:prstDash val="solid"/>
          </a:ln>
        </p:spPr>
        <p:txBody>
          <a:bodyPr lIns="57150" tIns="19050" rIns="57150" bIns="19050" anchor="ctr">
            <a:normAutofit/>
          </a:bodyPr>
          <a:lstStyle/>
          <a:p>
            <a:pPr algn="ctr">
              <a:buNone/>
              <a:defRPr sz="1350" b="0">
                <a:solidFill>
                  <a:srgbClr val="111820"/>
                </a:solidFill>
                <a:latin typeface="Calibri"/>
                <a:ea typeface="Calibri"/>
                <a:cs typeface="Calibri"/>
              </a:defRPr>
            </a:pPr>
            <a:r>
              <a:rPr sz="1350" b="0">
                <a:solidFill>
                  <a:srgbClr val="111820"/>
                </a:solidFill>
                <a:latin typeface="Calibri"/>
                <a:ea typeface="Calibri"/>
                <a:cs typeface="Calibri"/>
              </a:rPr>
              <a:t>Importe        Nombre de la cuenta</a:t>
            </a:r>
          </a:p>
        </p:txBody>
      </p:sp>
      <p:sp>
        <p:nvSpPr>
          <p:cNvPr id="21" name="editable-haber-label">
            <a:extLst>
              <a:ext uri="{FF2B5EF4-FFF2-40B4-BE49-F238E27FC236}">
                <a16:creationId xmlns:a16="http://schemas.microsoft.com/office/drawing/2014/main" id="{470C306F-F74F-44B7-A7EA-032D614BC996}"/>
              </a:ext>
            </a:extLst>
          </p:cNvPr>
          <p:cNvSpPr>
            <a:spLocks noGrp="1"/>
          </p:cNvSpPr>
          <p:nvPr/>
        </p:nvSpPr>
        <p:spPr>
          <a:xfrm>
            <a:off x="6524625" y="4048125"/>
            <a:ext cx="3714750" cy="285750"/>
          </a:xfrm>
          <a:prstGeom prst="rect">
            <a:avLst/>
          </a:prstGeom>
          <a:noFill/>
          <a:ln w="0">
            <a:noFill/>
            <a:prstDash val="solid"/>
          </a:ln>
        </p:spPr>
        <p:txBody>
          <a:bodyPr lIns="57150" tIns="19050" rIns="57150" bIns="19050" anchor="ctr">
            <a:normAutofit/>
          </a:bodyPr>
          <a:lstStyle/>
          <a:p>
            <a:pPr algn="ctr">
              <a:buNone/>
              <a:defRPr sz="1350" b="1">
                <a:solidFill>
                  <a:srgbClr val="138CFF"/>
                </a:solidFill>
                <a:latin typeface="Calibri"/>
                <a:ea typeface="Calibri"/>
                <a:cs typeface="Calibri"/>
              </a:defRPr>
            </a:pPr>
            <a:r>
              <a:rPr sz="1350" b="1">
                <a:solidFill>
                  <a:srgbClr val="138CFF"/>
                </a:solidFill>
                <a:latin typeface="Calibri"/>
                <a:ea typeface="Calibri"/>
                <a:cs typeface="Calibri"/>
              </a:rPr>
              <a:t>ANOTACIONES EN EL HABER</a:t>
            </a:r>
          </a:p>
        </p:txBody>
      </p:sp>
      <p:sp>
        <p:nvSpPr>
          <p:cNvPr id="22" name="editable-haber-explanation">
            <a:extLst>
              <a:ext uri="{FF2B5EF4-FFF2-40B4-BE49-F238E27FC236}">
                <a16:creationId xmlns:a16="http://schemas.microsoft.com/office/drawing/2014/main" id="{6AB4239C-E230-4419-9A71-1EEF03FCB4ED}"/>
              </a:ext>
            </a:extLst>
          </p:cNvPr>
          <p:cNvSpPr>
            <a:spLocks noGrp="1"/>
          </p:cNvSpPr>
          <p:nvPr/>
        </p:nvSpPr>
        <p:spPr>
          <a:xfrm>
            <a:off x="6524625" y="4505325"/>
            <a:ext cx="3714750" cy="476250"/>
          </a:xfrm>
          <a:prstGeom prst="rect">
            <a:avLst/>
          </a:prstGeom>
          <a:noFill/>
          <a:ln w="0">
            <a:noFill/>
            <a:prstDash val="solid"/>
          </a:ln>
        </p:spPr>
        <p:txBody>
          <a:bodyPr lIns="57150" tIns="19050" rIns="57150" bIns="19050" anchor="ctr">
            <a:normAutofit/>
          </a:bodyPr>
          <a:lstStyle/>
          <a:p>
            <a:pPr algn="ctr">
              <a:buNone/>
              <a:defRPr sz="1350" b="0">
                <a:solidFill>
                  <a:srgbClr val="111820"/>
                </a:solidFill>
                <a:latin typeface="Calibri"/>
                <a:ea typeface="Calibri"/>
                <a:cs typeface="Calibri"/>
              </a:defRPr>
            </a:pPr>
            <a:r>
              <a:rPr sz="1350" b="0">
                <a:solidFill>
                  <a:srgbClr val="111820"/>
                </a:solidFill>
                <a:latin typeface="Calibri"/>
                <a:ea typeface="Calibri"/>
                <a:cs typeface="Calibri"/>
              </a:rPr>
              <a:t>Nombre de la cuenta        Importe</a:t>
            </a:r>
          </a:p>
        </p:txBody>
      </p:sp>
      <p:sp>
        <p:nvSpPr>
          <p:cNvPr id="23" name="editable-cargar-arrow">
            <a:extLst>
              <a:ext uri="{FF2B5EF4-FFF2-40B4-BE49-F238E27FC236}">
                <a16:creationId xmlns:a16="http://schemas.microsoft.com/office/drawing/2014/main" id="{FAB67448-3FD8-4B2B-91B7-EEF5282C561A}"/>
              </a:ext>
            </a:extLst>
          </p:cNvPr>
          <p:cNvSpPr>
            <a:spLocks noGrp="1"/>
          </p:cNvSpPr>
          <p:nvPr/>
        </p:nvSpPr>
        <p:spPr>
          <a:xfrm>
            <a:off x="5810250" y="4333875"/>
            <a:ext cx="571500" cy="533400"/>
          </a:xfrm>
          <a:prstGeom prst="rect">
            <a:avLst/>
          </a:prstGeom>
          <a:solidFill>
            <a:srgbClr val="FFFFFF"/>
          </a:solidFill>
          <a:ln w="0">
            <a:solidFill>
              <a:srgbClr val="FFFFFF"/>
            </a:solidFill>
            <a:prstDash val="solid"/>
          </a:ln>
        </p:spPr>
        <p:txBody>
          <a:bodyPr lIns="0" tIns="0" rIns="0" bIns="0" anchor="ctr">
            <a:normAutofit/>
          </a:bodyPr>
          <a:lstStyle/>
          <a:p>
            <a:pPr algn="ctr">
              <a:buNone/>
              <a:defRPr sz="2550" b="1">
                <a:solidFill>
                  <a:srgbClr val="138CFF"/>
                </a:solidFill>
                <a:latin typeface="Calibri"/>
                <a:ea typeface="Calibri"/>
                <a:cs typeface="Calibri"/>
              </a:defRPr>
            </a:pPr>
            <a:r>
              <a:rPr sz="2550" b="1">
                <a:solidFill>
                  <a:srgbClr val="138CFF"/>
                </a:solidFill>
                <a:latin typeface="Calibri"/>
                <a:ea typeface="Calibri"/>
                <a:cs typeface="Calibri"/>
              </a:rPr>
              <a:t>a</a:t>
            </a:r>
          </a:p>
        </p:txBody>
      </p:sp>
      <p:sp>
        <p:nvSpPr>
          <p:cNvPr id="24" name="editable-abonar-arrow">
            <a:extLst>
              <a:ext uri="{FF2B5EF4-FFF2-40B4-BE49-F238E27FC236}">
                <a16:creationId xmlns:a16="http://schemas.microsoft.com/office/drawing/2014/main" id="{4D7603C4-5EB1-4046-8EDC-1155ADB5E59C}"/>
              </a:ext>
            </a:extLst>
          </p:cNvPr>
          <p:cNvSpPr>
            <a:spLocks noGrp="1"/>
          </p:cNvSpPr>
          <p:nvPr/>
        </p:nvSpPr>
        <p:spPr>
          <a:xfrm>
            <a:off x="10763250" y="5238750"/>
            <a:ext cx="9525" cy="9525"/>
          </a:xfrm>
          <a:prstGeom prst="rect">
            <a:avLst/>
          </a:prstGeom>
          <a:noFill/>
          <a:ln w="0">
            <a:solidFill>
              <a:srgbClr val="FFFFFF"/>
            </a:solidFill>
            <a:prstDash val="solid"/>
          </a:ln>
        </p:spPr>
        <p:txBody>
          <a:bodyPr lIns="57150" tIns="19050" rIns="57150" bIns="19050" anchor="ctr">
            <a:normAutofit fontScale="25000" lnSpcReduction="20000"/>
          </a:bodyPr>
          <a:lstStyle/>
          <a:p>
            <a:pPr algn="ctr">
              <a:buNone/>
              <a:defRPr sz="1650" b="1">
                <a:solidFill>
                  <a:srgbClr val="138CFF"/>
                </a:solidFill>
                <a:latin typeface="Calibri"/>
                <a:ea typeface="Calibri"/>
                <a:cs typeface="Calibri"/>
              </a:defRPr>
            </a:pPr>
            <a:endParaRPr/>
          </a:p>
        </p:txBody>
      </p:sp>
      <p:sp>
        <p:nvSpPr>
          <p:cNvPr id="25" name="editable-cargar-panel">
            <a:extLst>
              <a:ext uri="{FF2B5EF4-FFF2-40B4-BE49-F238E27FC236}">
                <a16:creationId xmlns:a16="http://schemas.microsoft.com/office/drawing/2014/main" id="{154A9C74-0597-4966-85FF-25DB6835CB89}"/>
              </a:ext>
            </a:extLst>
          </p:cNvPr>
          <p:cNvSpPr>
            <a:spLocks noGrp="1"/>
          </p:cNvSpPr>
          <p:nvPr/>
        </p:nvSpPr>
        <p:spPr>
          <a:xfrm>
            <a:off x="1666875" y="2552700"/>
            <a:ext cx="4333875" cy="952500"/>
          </a:xfrm>
          <a:prstGeom prst="roundRect">
            <a:avLst>
              <a:gd name="adj" fmla="val 8929"/>
            </a:avLst>
          </a:prstGeom>
          <a:noFill/>
          <a:ln w="9525">
            <a:solidFill>
              <a:srgbClr val="D9EAF7"/>
            </a:solidFill>
            <a:prstDash val="solid"/>
          </a:ln>
        </p:spPr>
        <p:txBody>
          <a:bodyPr lIns="57150" tIns="19050" rIns="57150" bIns="19050" anchor="ctr">
            <a:normAutofit/>
          </a:bodyPr>
          <a:lstStyle/>
          <a:p>
            <a:endParaRPr/>
          </a:p>
        </p:txBody>
      </p:sp>
      <p:sp>
        <p:nvSpPr>
          <p:cNvPr id="26" name="editable-cargar-accent">
            <a:extLst>
              <a:ext uri="{FF2B5EF4-FFF2-40B4-BE49-F238E27FC236}">
                <a16:creationId xmlns:a16="http://schemas.microsoft.com/office/drawing/2014/main" id="{B21DDD5F-A190-4290-8E54-DDF70D6A272D}"/>
              </a:ext>
            </a:extLst>
          </p:cNvPr>
          <p:cNvSpPr>
            <a:spLocks noGrp="1"/>
          </p:cNvSpPr>
          <p:nvPr/>
        </p:nvSpPr>
        <p:spPr>
          <a:xfrm>
            <a:off x="1666875" y="2552700"/>
            <a:ext cx="76200" cy="952500"/>
          </a:xfrm>
          <a:prstGeom prst="rect">
            <a:avLst/>
          </a:prstGeom>
          <a:solidFill>
            <a:srgbClr val="138CFF"/>
          </a:solidFill>
          <a:ln w="0">
            <a:solidFill>
              <a:srgbClr val="138CFF"/>
            </a:solidFill>
            <a:prstDash val="solid"/>
          </a:ln>
        </p:spPr>
        <p:txBody>
          <a:bodyPr lIns="57150" tIns="19050" rIns="57150" bIns="19050" anchor="ctr">
            <a:normAutofit/>
          </a:bodyPr>
          <a:lstStyle/>
          <a:p>
            <a:endParaRPr/>
          </a:p>
        </p:txBody>
      </p:sp>
      <p:sp>
        <p:nvSpPr>
          <p:cNvPr id="27" name="editable-cargar-label">
            <a:extLst>
              <a:ext uri="{FF2B5EF4-FFF2-40B4-BE49-F238E27FC236}">
                <a16:creationId xmlns:a16="http://schemas.microsoft.com/office/drawing/2014/main" id="{FFAC270A-C737-462C-B9E5-CF9671A7FE91}"/>
              </a:ext>
            </a:extLst>
          </p:cNvPr>
          <p:cNvSpPr>
            <a:spLocks noGrp="1"/>
          </p:cNvSpPr>
          <p:nvPr/>
        </p:nvSpPr>
        <p:spPr>
          <a:xfrm>
            <a:off x="1885950" y="2609850"/>
            <a:ext cx="3905250" cy="238125"/>
          </a:xfrm>
          <a:prstGeom prst="rect">
            <a:avLst/>
          </a:prstGeom>
          <a:noFill/>
          <a:ln w="0">
            <a:noFill/>
            <a:prstDash val="solid"/>
          </a:ln>
        </p:spPr>
        <p:txBody>
          <a:bodyPr lIns="57150" tIns="19050" rIns="57150" bIns="19050" anchor="ctr">
            <a:normAutofit fontScale="97222"/>
          </a:bodyPr>
          <a:lstStyle/>
          <a:p>
            <a:pPr algn="l">
              <a:buNone/>
              <a:defRPr sz="1350" b="1">
                <a:solidFill>
                  <a:srgbClr val="138CFF"/>
                </a:solidFill>
                <a:latin typeface="Calibri"/>
                <a:ea typeface="Calibri"/>
                <a:cs typeface="Calibri"/>
              </a:defRPr>
            </a:pPr>
            <a:r>
              <a:rPr sz="1350" b="1">
                <a:solidFill>
                  <a:srgbClr val="138CFF"/>
                </a:solidFill>
                <a:latin typeface="Calibri"/>
                <a:ea typeface="Calibri"/>
                <a:cs typeface="Calibri"/>
              </a:rPr>
              <a:t>LA LETRA «a»</a:t>
            </a:r>
          </a:p>
        </p:txBody>
      </p:sp>
      <p:sp>
        <p:nvSpPr>
          <p:cNvPr id="28" name="editable-cargar-explanation">
            <a:extLst>
              <a:ext uri="{FF2B5EF4-FFF2-40B4-BE49-F238E27FC236}">
                <a16:creationId xmlns:a16="http://schemas.microsoft.com/office/drawing/2014/main" id="{8FF0481E-CCD0-4179-AFAF-BE5364A0EC30}"/>
              </a:ext>
            </a:extLst>
          </p:cNvPr>
          <p:cNvSpPr>
            <a:spLocks noGrp="1"/>
          </p:cNvSpPr>
          <p:nvPr/>
        </p:nvSpPr>
        <p:spPr>
          <a:xfrm>
            <a:off x="1885950" y="2867025"/>
            <a:ext cx="3905250" cy="552450"/>
          </a:xfrm>
          <a:prstGeom prst="rect">
            <a:avLst/>
          </a:prstGeom>
          <a:noFill/>
          <a:ln w="0">
            <a:noFill/>
            <a:prstDash val="solid"/>
          </a:ln>
        </p:spPr>
        <p:txBody>
          <a:bodyPr lIns="57150" tIns="19050" rIns="57150" bIns="19050" anchor="t">
            <a:normAutofit/>
          </a:bodyPr>
          <a:lstStyle/>
          <a:p>
            <a:pPr algn="l">
              <a:buNone/>
              <a:defRPr sz="1163" b="0">
                <a:solidFill>
                  <a:srgbClr val="111820"/>
                </a:solidFill>
                <a:latin typeface="Calibri"/>
                <a:ea typeface="Calibri"/>
                <a:cs typeface="Calibri"/>
              </a:defRPr>
            </a:pPr>
            <a:r>
              <a:rPr sz="1163" b="0">
                <a:solidFill>
                  <a:srgbClr val="111820"/>
                </a:solidFill>
                <a:latin typeface="Calibri"/>
                <a:ea typeface="Calibri"/>
                <a:cs typeface="Calibri"/>
              </a:rPr>
              <a:t>Separa las anotaciones del Debe y del Haber. No tiene significado económico: es un signo puramente formal.</a:t>
            </a:r>
          </a:p>
        </p:txBody>
      </p:sp>
      <p:sp>
        <p:nvSpPr>
          <p:cNvPr id="29" name="editable-abonar-panel">
            <a:extLst>
              <a:ext uri="{FF2B5EF4-FFF2-40B4-BE49-F238E27FC236}">
                <a16:creationId xmlns:a16="http://schemas.microsoft.com/office/drawing/2014/main" id="{259FBBFC-40A1-46D1-994E-C54BED124773}"/>
              </a:ext>
            </a:extLst>
          </p:cNvPr>
          <p:cNvSpPr>
            <a:spLocks noGrp="1"/>
          </p:cNvSpPr>
          <p:nvPr/>
        </p:nvSpPr>
        <p:spPr>
          <a:xfrm>
            <a:off x="6191250" y="2552700"/>
            <a:ext cx="4333875" cy="952500"/>
          </a:xfrm>
          <a:prstGeom prst="roundRect">
            <a:avLst>
              <a:gd name="adj" fmla="val 8929"/>
            </a:avLst>
          </a:prstGeom>
          <a:noFill/>
          <a:ln w="9525">
            <a:solidFill>
              <a:srgbClr val="D9EAF7"/>
            </a:solidFill>
            <a:prstDash val="solid"/>
          </a:ln>
        </p:spPr>
        <p:txBody>
          <a:bodyPr lIns="57150" tIns="19050" rIns="57150" bIns="19050" anchor="ctr">
            <a:normAutofit/>
          </a:bodyPr>
          <a:lstStyle/>
          <a:p>
            <a:endParaRPr/>
          </a:p>
        </p:txBody>
      </p:sp>
      <p:sp>
        <p:nvSpPr>
          <p:cNvPr id="30" name="editable-abonar-accent">
            <a:extLst>
              <a:ext uri="{FF2B5EF4-FFF2-40B4-BE49-F238E27FC236}">
                <a16:creationId xmlns:a16="http://schemas.microsoft.com/office/drawing/2014/main" id="{763BD555-515C-4FDB-8765-C94E86660AE3}"/>
              </a:ext>
            </a:extLst>
          </p:cNvPr>
          <p:cNvSpPr>
            <a:spLocks noGrp="1"/>
          </p:cNvSpPr>
          <p:nvPr/>
        </p:nvSpPr>
        <p:spPr>
          <a:xfrm>
            <a:off x="6191250" y="2552700"/>
            <a:ext cx="76200" cy="952500"/>
          </a:xfrm>
          <a:prstGeom prst="rect">
            <a:avLst/>
          </a:prstGeom>
          <a:solidFill>
            <a:srgbClr val="138CFF"/>
          </a:solidFill>
          <a:ln w="0">
            <a:solidFill>
              <a:srgbClr val="138CFF"/>
            </a:solidFill>
            <a:prstDash val="solid"/>
          </a:ln>
        </p:spPr>
        <p:txBody>
          <a:bodyPr lIns="57150" tIns="19050" rIns="57150" bIns="19050" anchor="ctr">
            <a:normAutofit/>
          </a:bodyPr>
          <a:lstStyle/>
          <a:p>
            <a:endParaRPr/>
          </a:p>
        </p:txBody>
      </p:sp>
      <p:sp>
        <p:nvSpPr>
          <p:cNvPr id="31" name="editable-abonar-label">
            <a:extLst>
              <a:ext uri="{FF2B5EF4-FFF2-40B4-BE49-F238E27FC236}">
                <a16:creationId xmlns:a16="http://schemas.microsoft.com/office/drawing/2014/main" id="{0A0DDBA5-AB1E-410D-A825-E501894FEE0A}"/>
              </a:ext>
            </a:extLst>
          </p:cNvPr>
          <p:cNvSpPr>
            <a:spLocks noGrp="1"/>
          </p:cNvSpPr>
          <p:nvPr/>
        </p:nvSpPr>
        <p:spPr>
          <a:xfrm>
            <a:off x="6410325" y="2609850"/>
            <a:ext cx="3905250" cy="238125"/>
          </a:xfrm>
          <a:prstGeom prst="rect">
            <a:avLst/>
          </a:prstGeom>
          <a:noFill/>
          <a:ln w="0">
            <a:noFill/>
            <a:prstDash val="solid"/>
          </a:ln>
        </p:spPr>
        <p:txBody>
          <a:bodyPr lIns="57150" tIns="19050" rIns="57150" bIns="19050" anchor="ctr">
            <a:normAutofit fontScale="97222"/>
          </a:bodyPr>
          <a:lstStyle/>
          <a:p>
            <a:pPr algn="l">
              <a:buNone/>
              <a:defRPr sz="1350" b="1">
                <a:solidFill>
                  <a:srgbClr val="138CFF"/>
                </a:solidFill>
                <a:latin typeface="Calibri"/>
                <a:ea typeface="Calibri"/>
                <a:cs typeface="Calibri"/>
              </a:defRPr>
            </a:pPr>
            <a:r>
              <a:rPr sz="1350" b="1">
                <a:solidFill>
                  <a:srgbClr val="138CFF"/>
                </a:solidFill>
                <a:latin typeface="Calibri"/>
                <a:ea typeface="Calibri"/>
                <a:cs typeface="Calibri"/>
              </a:rPr>
              <a:t>POSICIÓN EN LA HOJA</a:t>
            </a:r>
          </a:p>
        </p:txBody>
      </p:sp>
      <p:sp>
        <p:nvSpPr>
          <p:cNvPr id="32" name="editable-abonar-explanation">
            <a:extLst>
              <a:ext uri="{FF2B5EF4-FFF2-40B4-BE49-F238E27FC236}">
                <a16:creationId xmlns:a16="http://schemas.microsoft.com/office/drawing/2014/main" id="{788BE135-3229-457D-8C1B-6CE5DD3D5ED1}"/>
              </a:ext>
            </a:extLst>
          </p:cNvPr>
          <p:cNvSpPr>
            <a:spLocks noGrp="1"/>
          </p:cNvSpPr>
          <p:nvPr/>
        </p:nvSpPr>
        <p:spPr>
          <a:xfrm>
            <a:off x="6410325" y="2867025"/>
            <a:ext cx="3905250" cy="552450"/>
          </a:xfrm>
          <a:prstGeom prst="rect">
            <a:avLst/>
          </a:prstGeom>
          <a:noFill/>
          <a:ln w="0">
            <a:noFill/>
            <a:prstDash val="solid"/>
          </a:ln>
        </p:spPr>
        <p:txBody>
          <a:bodyPr lIns="57150" tIns="19050" rIns="57150" bIns="19050" anchor="t">
            <a:normAutofit fontScale="99354"/>
          </a:bodyPr>
          <a:lstStyle/>
          <a:p>
            <a:pPr algn="l">
              <a:buNone/>
              <a:defRPr sz="1163" b="0">
                <a:solidFill>
                  <a:srgbClr val="111820"/>
                </a:solidFill>
                <a:latin typeface="Calibri"/>
                <a:ea typeface="Calibri"/>
                <a:cs typeface="Calibri"/>
              </a:defRPr>
            </a:pPr>
            <a:r>
              <a:rPr sz="1163" b="0">
                <a:solidFill>
                  <a:srgbClr val="111820"/>
                </a:solidFill>
                <a:latin typeface="Calibri"/>
                <a:ea typeface="Calibri"/>
                <a:cs typeface="Calibri"/>
              </a:rPr>
              <a:t>La parte izquierda se utiliza para las anotaciones en el Debe y la parte derecha para las anotaciones en el Haber.</a:t>
            </a:r>
          </a:p>
        </p:txBody>
      </p:sp>
      <p:cxnSp>
        <p:nvCxnSpPr>
          <p:cNvPr id="392" name="Conector recto de flecha 391"/>
          <p:cNvCxnSpPr>
            <a:stCxn id="31" idx="0"/>
            <a:endCxn id="19" idx="2"/>
          </p:cNvCxnSpPr>
          <p:nvPr/>
        </p:nvCxnSpPr>
        <p:spPr>
          <a:xfrm flipH="1">
            <a:off x="3810000" y="2609850"/>
            <a:ext cx="4552950" cy="1724025"/>
          </a:xfrm>
          <a:prstGeom prst="straightConnector1">
            <a:avLst/>
          </a:prstGeom>
          <a:ln w="0">
            <a:solidFill>
              <a:srgbClr val="FFFFFF"/>
            </a:solidFill>
            <a:prstDash val="solid"/>
            <a:tailEnd type="arrow" w="med" len="med"/>
          </a:ln>
        </p:spPr>
      </p:cxnSp>
      <p:cxnSp>
        <p:nvCxnSpPr>
          <p:cNvPr id="393" name="Conector recto de flecha 392"/>
          <p:cNvCxnSpPr>
            <a:stCxn id="31" idx="0"/>
            <a:endCxn id="21" idx="2"/>
          </p:cNvCxnSpPr>
          <p:nvPr/>
        </p:nvCxnSpPr>
        <p:spPr>
          <a:xfrm>
            <a:off x="8362950" y="2609850"/>
            <a:ext cx="19050" cy="1724025"/>
          </a:xfrm>
          <a:prstGeom prst="straightConnector1">
            <a:avLst/>
          </a:prstGeom>
          <a:ln w="0">
            <a:solidFill>
              <a:srgbClr val="FFFFFF"/>
            </a:solidFill>
            <a:prstDash val="solid"/>
            <a:tailEnd type="arrow" w="med" len="med"/>
          </a:ln>
        </p:spPr>
      </p:cxnSp>
      <p:cxnSp>
        <p:nvCxnSpPr>
          <p:cNvPr id="394" name="Conector recto de flecha 393"/>
          <p:cNvCxnSpPr>
            <a:stCxn id="29" idx="2"/>
            <a:endCxn id="19" idx="0"/>
          </p:cNvCxnSpPr>
          <p:nvPr/>
        </p:nvCxnSpPr>
        <p:spPr>
          <a:xfrm flipH="1">
            <a:off x="3810000" y="3505200"/>
            <a:ext cx="4548188" cy="542925"/>
          </a:xfrm>
          <a:prstGeom prst="straightConnector1">
            <a:avLst/>
          </a:prstGeom>
          <a:ln w="20479">
            <a:solidFill>
              <a:srgbClr val="138CFF"/>
            </a:solidFill>
            <a:prstDash val="solid"/>
            <a:tailEnd type="arrow" w="med" len="med"/>
          </a:ln>
        </p:spPr>
      </p:cxnSp>
      <p:cxnSp>
        <p:nvCxnSpPr>
          <p:cNvPr id="395" name="Conector recto de flecha 394"/>
          <p:cNvCxnSpPr>
            <a:stCxn id="29" idx="2"/>
            <a:endCxn id="21" idx="0"/>
          </p:cNvCxnSpPr>
          <p:nvPr/>
        </p:nvCxnSpPr>
        <p:spPr>
          <a:xfrm>
            <a:off x="8358188" y="3505200"/>
            <a:ext cx="23813" cy="542925"/>
          </a:xfrm>
          <a:prstGeom prst="straightConnector1">
            <a:avLst/>
          </a:prstGeom>
          <a:ln w="20479">
            <a:solidFill>
              <a:srgbClr val="138CFF"/>
            </a:solidFill>
            <a:prstDash val="solid"/>
            <a:tailEnd type="arrow" w="med" len="med"/>
          </a:ln>
        </p:spPr>
      </p:cxnSp>
    </p:spTree>
    <p:extLst>
      <p:ext uri="{BB962C8B-B14F-4D97-AF65-F5344CB8AC3E}">
        <p14:creationId xmlns:p14="http://schemas.microsoft.com/office/powerpoint/2010/main" val="879069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lIns="57150" tIns="19050" rIns="57150" bIns="19050" anchor="ctr">
            <a:normAutofit/>
          </a:bodyPr>
          <a:lstStyle/>
          <a:p>
            <a:pPr algn="l">
              <a:buNone/>
              <a:defRPr sz="2625" b="1">
                <a:solidFill>
                  <a:srgbClr val="111820"/>
                </a:solidFill>
                <a:latin typeface="Calibri"/>
                <a:ea typeface="Calibri"/>
                <a:cs typeface="Calibri"/>
              </a:defRPr>
            </a:pPr>
            <a:r>
              <a:rPr sz="2625" b="1">
                <a:solidFill>
                  <a:srgbClr val="111820"/>
                </a:solidFill>
                <a:latin typeface="Calibri"/>
                <a:ea typeface="Calibri"/>
                <a:cs typeface="Calibri"/>
              </a:rPr>
              <a:t>2.3. PAGO A PROVEEDORES: T Y DIARIO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lIns="57150" tIns="19050" rIns="57150" bIns="19050" anchor="ctr">
            <a:normAutofit/>
          </a:bodyP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30</a:t>
            </a:r>
          </a:p>
        </p:txBody>
      </p:sp>
      <p:pic>
        <p:nvPicPr>
          <p:cNvPr id="79" name="Imagen 78"/>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476375"/>
            <a:ext cx="9620250" cy="4429125"/>
          </a:xfrm>
          <a:prstGeom prst="rect">
            <a:avLst/>
          </a:prstGeom>
          <a:solidFill>
            <a:srgbClr val="FFFFFF"/>
          </a:solidFill>
          <a:ln w="9525">
            <a:solidFill>
              <a:srgbClr val="102C4A"/>
            </a:solidFill>
          </a:ln>
        </p:spPr>
        <p:txBody>
          <a:bodyPr/>
          <a:lstStyle/>
          <a:p>
            <a:endParaRPr lang="es-ES"/>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981700"/>
            <a:ext cx="9620250" cy="285750"/>
          </a:xfrm>
          <a:prstGeom prst="rect">
            <a:avLst/>
          </a:prstGeom>
          <a:noFill/>
          <a:ln w="0">
            <a:noFill/>
          </a:ln>
        </p:spPr>
        <p:txBody>
          <a:bodyPr lIns="57150" tIns="19050" rIns="57150" bIns="19050" anchor="ctr">
            <a:normAutofit/>
          </a:bodyPr>
          <a:lstStyle/>
          <a:p>
            <a:pPr algn="l">
              <a:buNone/>
              <a:defRPr sz="1275" b="1">
                <a:solidFill>
                  <a:srgbClr val="138CFF"/>
                </a:solidFill>
                <a:latin typeface="Calibri"/>
                <a:ea typeface="Calibri"/>
                <a:cs typeface="Calibri"/>
              </a:defRPr>
            </a:pPr>
            <a:r>
              <a:rPr sz="1275" b="1">
                <a:solidFill>
                  <a:srgbClr val="138CFF"/>
                </a:solidFill>
                <a:latin typeface="Calibri"/>
                <a:ea typeface="Calibri"/>
                <a:cs typeface="Calibri"/>
              </a:rPr>
              <a:t>PROVEEDORES ↓ → DEBE · BANCOS ↓ → HABER · MISMA OPERACIÓN EN LOS TRES FORMATOS</a:t>
            </a:r>
          </a:p>
        </p:txBody>
      </p:sp>
      <p:sp>
        <p:nvSpPr>
          <p:cNvPr id="34" name="op5-statement">
            <a:extLst>
              <a:ext uri="{FF2B5EF4-FFF2-40B4-BE49-F238E27FC236}">
                <a16:creationId xmlns:a16="http://schemas.microsoft.com/office/drawing/2014/main" id="{CA5AE5EB-1D01-4092-983D-0B3809FD4CF9}"/>
              </a:ext>
            </a:extLst>
          </p:cNvPr>
          <p:cNvSpPr>
            <a:spLocks noGrp="1"/>
          </p:cNvSpPr>
          <p:nvPr/>
        </p:nvSpPr>
        <p:spPr>
          <a:xfrm>
            <a:off x="1666875" y="1562100"/>
            <a:ext cx="8858250" cy="400050"/>
          </a:xfrm>
          <a:prstGeom prst="rect">
            <a:avLst/>
          </a:prstGeom>
          <a:noFill/>
          <a:ln w="0">
            <a:noFill/>
            <a:prstDash val="solid"/>
          </a:ln>
        </p:spPr>
        <p:txBody>
          <a:bodyPr lIns="57150" tIns="19050" rIns="57150" bIns="19050" anchor="ctr">
            <a:normAutofit/>
          </a:bodyPr>
          <a:lstStyle/>
          <a:p>
            <a:pPr algn="ctr">
              <a:buNone/>
              <a:defRPr sz="1350" b="1">
                <a:solidFill>
                  <a:srgbClr val="111820"/>
                </a:solidFill>
                <a:latin typeface="Calibri"/>
                <a:ea typeface="Calibri"/>
                <a:cs typeface="Calibri"/>
              </a:defRPr>
            </a:pPr>
            <a:r>
              <a:rPr sz="1350" b="1">
                <a:solidFill>
                  <a:srgbClr val="111820"/>
                </a:solidFill>
                <a:latin typeface="Calibri"/>
                <a:ea typeface="Calibri"/>
                <a:cs typeface="Calibri"/>
              </a:rPr>
              <a:t>Pago de 1.000,00 € a proveedores mediante transferencia bancaria.</a:t>
            </a:r>
          </a:p>
        </p:txBody>
      </p:sp>
      <p:sp>
        <p:nvSpPr>
          <p:cNvPr id="35" name="op5-accounts">
            <a:extLst>
              <a:ext uri="{FF2B5EF4-FFF2-40B4-BE49-F238E27FC236}">
                <a16:creationId xmlns:a16="http://schemas.microsoft.com/office/drawing/2014/main" id="{C78E2312-575E-4DDC-9F7C-F6D00B223BA9}"/>
              </a:ext>
            </a:extLst>
          </p:cNvPr>
          <p:cNvSpPr>
            <a:spLocks noGrp="1"/>
          </p:cNvSpPr>
          <p:nvPr/>
        </p:nvSpPr>
        <p:spPr>
          <a:xfrm>
            <a:off x="1666875" y="1981200"/>
            <a:ext cx="8858250" cy="266700"/>
          </a:xfrm>
          <a:prstGeom prst="rect">
            <a:avLst/>
          </a:prstGeom>
          <a:noFill/>
          <a:ln w="0">
            <a:noFill/>
            <a:prstDash val="solid"/>
          </a:ln>
        </p:spPr>
        <p:txBody>
          <a:bodyPr lIns="57150" tIns="19050" rIns="57150" bIns="19050" anchor="ctr">
            <a:normAutofit/>
          </a:bodyPr>
          <a:lstStyle/>
          <a:p>
            <a:pPr algn="ctr">
              <a:buNone/>
              <a:defRPr sz="1275" b="1">
                <a:solidFill>
                  <a:srgbClr val="138CFF"/>
                </a:solidFill>
                <a:latin typeface="Calibri"/>
                <a:ea typeface="Calibri"/>
                <a:cs typeface="Calibri"/>
              </a:defRPr>
            </a:pPr>
            <a:r>
              <a:rPr sz="1275" b="1">
                <a:solidFill>
                  <a:srgbClr val="138CFF"/>
                </a:solidFill>
                <a:latin typeface="Calibri"/>
                <a:ea typeface="Calibri"/>
                <a:cs typeface="Calibri"/>
              </a:rPr>
              <a:t>1 · LIBROS MAYORES (CUENTAS EN T)</a:t>
            </a:r>
          </a:p>
        </p:txBody>
      </p:sp>
      <p:sp>
        <p:nvSpPr>
          <p:cNvPr id="36" name="op5-1-horizontal">
            <a:extLst>
              <a:ext uri="{FF2B5EF4-FFF2-40B4-BE49-F238E27FC236}">
                <a16:creationId xmlns:a16="http://schemas.microsoft.com/office/drawing/2014/main" id="{03A5C229-B467-42D3-BB3F-98D648FBE173}"/>
              </a:ext>
            </a:extLst>
          </p:cNvPr>
          <p:cNvSpPr>
            <a:spLocks noGrp="1"/>
          </p:cNvSpPr>
          <p:nvPr/>
        </p:nvSpPr>
        <p:spPr>
          <a:xfrm>
            <a:off x="2286000" y="2657475"/>
            <a:ext cx="3143250" cy="0"/>
          </a:xfrm>
          <a:prstGeom prst="line">
            <a:avLst/>
          </a:prstGeom>
          <a:noFill/>
          <a:ln w="19050">
            <a:solidFill>
              <a:srgbClr val="102C4A"/>
            </a:solidFill>
            <a:prstDash val="solid"/>
          </a:ln>
        </p:spPr>
        <p:txBody>
          <a:bodyPr/>
          <a:lstStyle/>
          <a:p>
            <a:endParaRPr lang="es-ES"/>
          </a:p>
        </p:txBody>
      </p:sp>
      <p:sp>
        <p:nvSpPr>
          <p:cNvPr id="37" name="op5-1-vertical">
            <a:extLst>
              <a:ext uri="{FF2B5EF4-FFF2-40B4-BE49-F238E27FC236}">
                <a16:creationId xmlns:a16="http://schemas.microsoft.com/office/drawing/2014/main" id="{1BA56B3C-4B08-4E1C-83F4-C54957D09987}"/>
              </a:ext>
            </a:extLst>
          </p:cNvPr>
          <p:cNvSpPr>
            <a:spLocks noGrp="1"/>
          </p:cNvSpPr>
          <p:nvPr/>
        </p:nvSpPr>
        <p:spPr>
          <a:xfrm>
            <a:off x="3857625" y="2657475"/>
            <a:ext cx="0" cy="723900"/>
          </a:xfrm>
          <a:prstGeom prst="line">
            <a:avLst/>
          </a:prstGeom>
          <a:noFill/>
          <a:ln w="19050">
            <a:solidFill>
              <a:srgbClr val="102C4A"/>
            </a:solidFill>
            <a:prstDash val="solid"/>
          </a:ln>
        </p:spPr>
        <p:txBody>
          <a:bodyPr/>
          <a:lstStyle/>
          <a:p>
            <a:endParaRPr lang="es-ES"/>
          </a:p>
        </p:txBody>
      </p:sp>
      <p:sp>
        <p:nvSpPr>
          <p:cNvPr id="38" name="op5-1-d">
            <a:extLst>
              <a:ext uri="{FF2B5EF4-FFF2-40B4-BE49-F238E27FC236}">
                <a16:creationId xmlns:a16="http://schemas.microsoft.com/office/drawing/2014/main" id="{D20C293D-42CB-40EB-AB9B-201166760523}"/>
              </a:ext>
            </a:extLst>
          </p:cNvPr>
          <p:cNvSpPr>
            <a:spLocks noGrp="1"/>
          </p:cNvSpPr>
          <p:nvPr/>
        </p:nvSpPr>
        <p:spPr>
          <a:xfrm>
            <a:off x="2114550" y="2400300"/>
            <a:ext cx="342900" cy="238125"/>
          </a:xfrm>
          <a:prstGeom prst="rect">
            <a:avLst/>
          </a:prstGeom>
          <a:noFill/>
          <a:ln w="0">
            <a:noFill/>
            <a:prstDash val="solid"/>
          </a:ln>
        </p:spPr>
        <p:txBody>
          <a:bodyPr lIns="57150" tIns="19050" rIns="57150" bIns="19050" anchor="ctr">
            <a:normAutofit/>
          </a:bodyPr>
          <a:lstStyle/>
          <a:p>
            <a:pPr algn="ctr">
              <a:buNone/>
              <a:defRPr sz="1200" b="0">
                <a:solidFill>
                  <a:srgbClr val="111820"/>
                </a:solidFill>
                <a:latin typeface="Calibri"/>
                <a:ea typeface="Calibri"/>
                <a:cs typeface="Calibri"/>
              </a:defRPr>
            </a:pPr>
            <a:r>
              <a:rPr sz="1200" b="0">
                <a:solidFill>
                  <a:srgbClr val="111820"/>
                </a:solidFill>
                <a:latin typeface="Calibri"/>
                <a:ea typeface="Calibri"/>
                <a:cs typeface="Calibri"/>
              </a:rPr>
              <a:t>D</a:t>
            </a:r>
          </a:p>
        </p:txBody>
      </p:sp>
      <p:sp>
        <p:nvSpPr>
          <p:cNvPr id="39" name="op5-1-title">
            <a:extLst>
              <a:ext uri="{FF2B5EF4-FFF2-40B4-BE49-F238E27FC236}">
                <a16:creationId xmlns:a16="http://schemas.microsoft.com/office/drawing/2014/main" id="{D0D2426F-509E-434A-92B0-0A658C5636E9}"/>
              </a:ext>
            </a:extLst>
          </p:cNvPr>
          <p:cNvSpPr>
            <a:spLocks noGrp="1"/>
          </p:cNvSpPr>
          <p:nvPr/>
        </p:nvSpPr>
        <p:spPr>
          <a:xfrm>
            <a:off x="2524125" y="2362200"/>
            <a:ext cx="2667000" cy="285750"/>
          </a:xfrm>
          <a:prstGeom prst="rect">
            <a:avLst/>
          </a:prstGeom>
          <a:noFill/>
          <a:ln w="0">
            <a:noFill/>
            <a:prstDash val="solid"/>
          </a:ln>
        </p:spPr>
        <p:txBody>
          <a:bodyPr lIns="57150" tIns="19050" rIns="57150" bIns="19050" anchor="ctr">
            <a:normAutofit/>
          </a:bodyPr>
          <a:lstStyle/>
          <a:p>
            <a:pPr algn="ctr">
              <a:buNone/>
              <a:defRPr sz="1275" b="1">
                <a:solidFill>
                  <a:srgbClr val="111820"/>
                </a:solidFill>
                <a:latin typeface="Calibri"/>
                <a:ea typeface="Calibri"/>
                <a:cs typeface="Calibri"/>
              </a:defRPr>
            </a:pPr>
            <a:r>
              <a:rPr sz="1275" b="1">
                <a:solidFill>
                  <a:srgbClr val="111820"/>
                </a:solidFill>
                <a:latin typeface="Calibri"/>
                <a:ea typeface="Calibri"/>
                <a:cs typeface="Calibri"/>
              </a:rPr>
              <a:t>Bancos</a:t>
            </a:r>
          </a:p>
        </p:txBody>
      </p:sp>
      <p:sp>
        <p:nvSpPr>
          <p:cNvPr id="40" name="op5-1-h">
            <a:extLst>
              <a:ext uri="{FF2B5EF4-FFF2-40B4-BE49-F238E27FC236}">
                <a16:creationId xmlns:a16="http://schemas.microsoft.com/office/drawing/2014/main" id="{F262261E-F09E-48EF-B7F5-0B140C7C4AA3}"/>
              </a:ext>
            </a:extLst>
          </p:cNvPr>
          <p:cNvSpPr>
            <a:spLocks noGrp="1"/>
          </p:cNvSpPr>
          <p:nvPr/>
        </p:nvSpPr>
        <p:spPr>
          <a:xfrm>
            <a:off x="5257800" y="2400300"/>
            <a:ext cx="342900" cy="238125"/>
          </a:xfrm>
          <a:prstGeom prst="rect">
            <a:avLst/>
          </a:prstGeom>
          <a:noFill/>
          <a:ln w="0">
            <a:noFill/>
            <a:prstDash val="solid"/>
          </a:ln>
        </p:spPr>
        <p:txBody>
          <a:bodyPr lIns="57150" tIns="19050" rIns="57150" bIns="19050" anchor="ctr">
            <a:normAutofit/>
          </a:bodyPr>
          <a:lstStyle/>
          <a:p>
            <a:pPr algn="ctr">
              <a:buNone/>
              <a:defRPr sz="1200" b="0">
                <a:solidFill>
                  <a:srgbClr val="111820"/>
                </a:solidFill>
                <a:latin typeface="Calibri"/>
                <a:ea typeface="Calibri"/>
                <a:cs typeface="Calibri"/>
              </a:defRPr>
            </a:pPr>
            <a:r>
              <a:rPr sz="1200" b="0">
                <a:solidFill>
                  <a:srgbClr val="111820"/>
                </a:solidFill>
                <a:latin typeface="Calibri"/>
                <a:ea typeface="Calibri"/>
                <a:cs typeface="Calibri"/>
              </a:rPr>
              <a:t>H</a:t>
            </a:r>
          </a:p>
        </p:txBody>
      </p:sp>
      <p:sp>
        <p:nvSpPr>
          <p:cNvPr id="41" name="op5-1-left">
            <a:extLst>
              <a:ext uri="{FF2B5EF4-FFF2-40B4-BE49-F238E27FC236}">
                <a16:creationId xmlns:a16="http://schemas.microsoft.com/office/drawing/2014/main" id="{D389ED66-E0E8-4A41-868A-A350293624D5}"/>
              </a:ext>
            </a:extLst>
          </p:cNvPr>
          <p:cNvSpPr>
            <a:spLocks noGrp="1"/>
          </p:cNvSpPr>
          <p:nvPr/>
        </p:nvSpPr>
        <p:spPr>
          <a:xfrm>
            <a:off x="2286000" y="2705100"/>
            <a:ext cx="1476375" cy="571500"/>
          </a:xfrm>
          <a:prstGeom prst="rect">
            <a:avLst/>
          </a:prstGeom>
          <a:noFill/>
          <a:ln w="0">
            <a:noFill/>
            <a:prstDash val="solid"/>
          </a:ln>
        </p:spPr>
        <p:txBody>
          <a:bodyPr lIns="57150" tIns="19050" rIns="57150" bIns="19050" anchor="ctr">
            <a:normAutofit/>
          </a:bodyPr>
          <a:lstStyle/>
          <a:p>
            <a:pPr algn="r">
              <a:buNone/>
              <a:defRPr sz="1065">
                <a:solidFill>
                  <a:srgbClr val="111820"/>
                </a:solidFill>
                <a:latin typeface="Calibri"/>
                <a:ea typeface="Calibri"/>
                <a:cs typeface="Calibri"/>
              </a:defRPr>
            </a:pPr>
            <a:endParaRPr/>
          </a:p>
        </p:txBody>
      </p:sp>
      <p:sp>
        <p:nvSpPr>
          <p:cNvPr id="42" name="op5-1-right">
            <a:extLst>
              <a:ext uri="{FF2B5EF4-FFF2-40B4-BE49-F238E27FC236}">
                <a16:creationId xmlns:a16="http://schemas.microsoft.com/office/drawing/2014/main" id="{1EE91883-8097-4DA4-B1C9-A625BDDE9378}"/>
              </a:ext>
            </a:extLst>
          </p:cNvPr>
          <p:cNvSpPr>
            <a:spLocks noGrp="1"/>
          </p:cNvSpPr>
          <p:nvPr/>
        </p:nvSpPr>
        <p:spPr>
          <a:xfrm>
            <a:off x="3952875" y="2705100"/>
            <a:ext cx="1476375" cy="571500"/>
          </a:xfrm>
          <a:prstGeom prst="rect">
            <a:avLst/>
          </a:prstGeom>
          <a:noFill/>
          <a:ln w="0">
            <a:noFill/>
            <a:prstDash val="solid"/>
          </a:ln>
        </p:spPr>
        <p:txBody>
          <a:bodyPr lIns="57150" tIns="19050" rIns="57150" bIns="19050" anchor="t">
            <a:normAutofit/>
          </a:bodyPr>
          <a:lstStyle/>
          <a:p>
            <a:pPr algn="l">
              <a:buNone/>
              <a:defRPr sz="1200" b="0">
                <a:solidFill>
                  <a:srgbClr val="111820"/>
                </a:solidFill>
                <a:latin typeface="Calibri"/>
                <a:ea typeface="Calibri"/>
                <a:cs typeface="Calibri"/>
              </a:defRPr>
            </a:pPr>
            <a:r>
              <a:rPr sz="1200" b="0">
                <a:solidFill>
                  <a:srgbClr val="111820"/>
                </a:solidFill>
                <a:latin typeface="Calibri"/>
                <a:ea typeface="Calibri"/>
                <a:cs typeface="Calibri"/>
              </a:rPr>
              <a:t>1.000,00</a:t>
            </a:r>
          </a:p>
        </p:txBody>
      </p:sp>
      <p:sp>
        <p:nvSpPr>
          <p:cNvPr id="43" name="op5-2-horizontal">
            <a:extLst>
              <a:ext uri="{FF2B5EF4-FFF2-40B4-BE49-F238E27FC236}">
                <a16:creationId xmlns:a16="http://schemas.microsoft.com/office/drawing/2014/main" id="{FEC659A1-7147-406C-BB18-753A1AF7AEDB}"/>
              </a:ext>
            </a:extLst>
          </p:cNvPr>
          <p:cNvSpPr>
            <a:spLocks noGrp="1"/>
          </p:cNvSpPr>
          <p:nvPr/>
        </p:nvSpPr>
        <p:spPr>
          <a:xfrm>
            <a:off x="6762750" y="2657475"/>
            <a:ext cx="3143250" cy="0"/>
          </a:xfrm>
          <a:prstGeom prst="line">
            <a:avLst/>
          </a:prstGeom>
          <a:noFill/>
          <a:ln w="19050">
            <a:solidFill>
              <a:srgbClr val="102C4A"/>
            </a:solidFill>
            <a:prstDash val="solid"/>
          </a:ln>
        </p:spPr>
        <p:txBody>
          <a:bodyPr/>
          <a:lstStyle/>
          <a:p>
            <a:endParaRPr lang="es-ES"/>
          </a:p>
        </p:txBody>
      </p:sp>
      <p:sp>
        <p:nvSpPr>
          <p:cNvPr id="44" name="op5-2-vertical">
            <a:extLst>
              <a:ext uri="{FF2B5EF4-FFF2-40B4-BE49-F238E27FC236}">
                <a16:creationId xmlns:a16="http://schemas.microsoft.com/office/drawing/2014/main" id="{2F78C288-3783-4F8C-A666-C29EC0E4C2AE}"/>
              </a:ext>
            </a:extLst>
          </p:cNvPr>
          <p:cNvSpPr>
            <a:spLocks noGrp="1"/>
          </p:cNvSpPr>
          <p:nvPr/>
        </p:nvSpPr>
        <p:spPr>
          <a:xfrm>
            <a:off x="8334375" y="2657475"/>
            <a:ext cx="0" cy="723900"/>
          </a:xfrm>
          <a:prstGeom prst="line">
            <a:avLst/>
          </a:prstGeom>
          <a:noFill/>
          <a:ln w="19050">
            <a:solidFill>
              <a:srgbClr val="102C4A"/>
            </a:solidFill>
            <a:prstDash val="solid"/>
          </a:ln>
        </p:spPr>
        <p:txBody>
          <a:bodyPr/>
          <a:lstStyle/>
          <a:p>
            <a:endParaRPr lang="es-ES"/>
          </a:p>
        </p:txBody>
      </p:sp>
      <p:sp>
        <p:nvSpPr>
          <p:cNvPr id="45" name="op5-2-d">
            <a:extLst>
              <a:ext uri="{FF2B5EF4-FFF2-40B4-BE49-F238E27FC236}">
                <a16:creationId xmlns:a16="http://schemas.microsoft.com/office/drawing/2014/main" id="{EC234E76-4284-4536-97FB-B48358281C22}"/>
              </a:ext>
            </a:extLst>
          </p:cNvPr>
          <p:cNvSpPr>
            <a:spLocks noGrp="1"/>
          </p:cNvSpPr>
          <p:nvPr/>
        </p:nvSpPr>
        <p:spPr>
          <a:xfrm>
            <a:off x="6591300" y="2400300"/>
            <a:ext cx="342900" cy="238125"/>
          </a:xfrm>
          <a:prstGeom prst="rect">
            <a:avLst/>
          </a:prstGeom>
          <a:noFill/>
          <a:ln w="0">
            <a:noFill/>
            <a:prstDash val="solid"/>
          </a:ln>
        </p:spPr>
        <p:txBody>
          <a:bodyPr lIns="57150" tIns="19050" rIns="57150" bIns="19050" anchor="ctr">
            <a:normAutofit/>
          </a:bodyPr>
          <a:lstStyle/>
          <a:p>
            <a:pPr algn="ctr">
              <a:buNone/>
              <a:defRPr sz="1200" b="0">
                <a:solidFill>
                  <a:srgbClr val="111820"/>
                </a:solidFill>
                <a:latin typeface="Calibri"/>
                <a:ea typeface="Calibri"/>
                <a:cs typeface="Calibri"/>
              </a:defRPr>
            </a:pPr>
            <a:r>
              <a:rPr sz="1200" b="0">
                <a:solidFill>
                  <a:srgbClr val="111820"/>
                </a:solidFill>
                <a:latin typeface="Calibri"/>
                <a:ea typeface="Calibri"/>
                <a:cs typeface="Calibri"/>
              </a:rPr>
              <a:t>D</a:t>
            </a:r>
          </a:p>
        </p:txBody>
      </p:sp>
      <p:sp>
        <p:nvSpPr>
          <p:cNvPr id="46" name="op5-2-title">
            <a:extLst>
              <a:ext uri="{FF2B5EF4-FFF2-40B4-BE49-F238E27FC236}">
                <a16:creationId xmlns:a16="http://schemas.microsoft.com/office/drawing/2014/main" id="{08FD94A1-7143-4E75-926A-685C10122307}"/>
              </a:ext>
            </a:extLst>
          </p:cNvPr>
          <p:cNvSpPr>
            <a:spLocks noGrp="1"/>
          </p:cNvSpPr>
          <p:nvPr/>
        </p:nvSpPr>
        <p:spPr>
          <a:xfrm>
            <a:off x="7000875" y="2362200"/>
            <a:ext cx="2667000" cy="285750"/>
          </a:xfrm>
          <a:prstGeom prst="rect">
            <a:avLst/>
          </a:prstGeom>
          <a:noFill/>
          <a:ln w="0">
            <a:noFill/>
            <a:prstDash val="solid"/>
          </a:ln>
        </p:spPr>
        <p:txBody>
          <a:bodyPr lIns="57150" tIns="19050" rIns="57150" bIns="19050" anchor="ctr">
            <a:normAutofit/>
          </a:bodyPr>
          <a:lstStyle/>
          <a:p>
            <a:pPr algn="ctr">
              <a:buNone/>
              <a:defRPr sz="1275" b="1">
                <a:solidFill>
                  <a:srgbClr val="111820"/>
                </a:solidFill>
                <a:latin typeface="Calibri"/>
                <a:ea typeface="Calibri"/>
                <a:cs typeface="Calibri"/>
              </a:defRPr>
            </a:pPr>
            <a:r>
              <a:rPr sz="1275" b="1">
                <a:solidFill>
                  <a:srgbClr val="111820"/>
                </a:solidFill>
                <a:latin typeface="Calibri"/>
                <a:ea typeface="Calibri"/>
                <a:cs typeface="Calibri"/>
              </a:rPr>
              <a:t>Proveedores</a:t>
            </a:r>
          </a:p>
        </p:txBody>
      </p:sp>
      <p:sp>
        <p:nvSpPr>
          <p:cNvPr id="47" name="op5-2-h">
            <a:extLst>
              <a:ext uri="{FF2B5EF4-FFF2-40B4-BE49-F238E27FC236}">
                <a16:creationId xmlns:a16="http://schemas.microsoft.com/office/drawing/2014/main" id="{6A400280-7047-461C-8BE6-0A8DE2216491}"/>
              </a:ext>
            </a:extLst>
          </p:cNvPr>
          <p:cNvSpPr>
            <a:spLocks noGrp="1"/>
          </p:cNvSpPr>
          <p:nvPr/>
        </p:nvSpPr>
        <p:spPr>
          <a:xfrm>
            <a:off x="9734550" y="2400300"/>
            <a:ext cx="342900" cy="238125"/>
          </a:xfrm>
          <a:prstGeom prst="rect">
            <a:avLst/>
          </a:prstGeom>
          <a:noFill/>
          <a:ln w="0">
            <a:noFill/>
            <a:prstDash val="solid"/>
          </a:ln>
        </p:spPr>
        <p:txBody>
          <a:bodyPr lIns="57150" tIns="19050" rIns="57150" bIns="19050" anchor="ctr">
            <a:normAutofit/>
          </a:bodyPr>
          <a:lstStyle/>
          <a:p>
            <a:pPr algn="ctr">
              <a:buNone/>
              <a:defRPr sz="1200" b="0">
                <a:solidFill>
                  <a:srgbClr val="111820"/>
                </a:solidFill>
                <a:latin typeface="Calibri"/>
                <a:ea typeface="Calibri"/>
                <a:cs typeface="Calibri"/>
              </a:defRPr>
            </a:pPr>
            <a:r>
              <a:rPr sz="1200" b="0">
                <a:solidFill>
                  <a:srgbClr val="111820"/>
                </a:solidFill>
                <a:latin typeface="Calibri"/>
                <a:ea typeface="Calibri"/>
                <a:cs typeface="Calibri"/>
              </a:rPr>
              <a:t>H</a:t>
            </a:r>
          </a:p>
        </p:txBody>
      </p:sp>
      <p:sp>
        <p:nvSpPr>
          <p:cNvPr id="48" name="op5-2-right">
            <a:extLst>
              <a:ext uri="{FF2B5EF4-FFF2-40B4-BE49-F238E27FC236}">
                <a16:creationId xmlns:a16="http://schemas.microsoft.com/office/drawing/2014/main" id="{8E42AAD5-AE23-4D77-8953-97457C21F6D3}"/>
              </a:ext>
            </a:extLst>
          </p:cNvPr>
          <p:cNvSpPr>
            <a:spLocks noGrp="1"/>
          </p:cNvSpPr>
          <p:nvPr/>
        </p:nvSpPr>
        <p:spPr>
          <a:xfrm>
            <a:off x="8429625" y="2705100"/>
            <a:ext cx="1476375" cy="571500"/>
          </a:xfrm>
          <a:prstGeom prst="rect">
            <a:avLst/>
          </a:prstGeom>
          <a:noFill/>
          <a:ln w="0">
            <a:noFill/>
            <a:prstDash val="solid"/>
          </a:ln>
        </p:spPr>
        <p:txBody>
          <a:bodyPr lIns="57150" tIns="19050" rIns="57150" bIns="19050" anchor="ctr">
            <a:normAutofit/>
          </a:bodyPr>
          <a:lstStyle/>
          <a:p>
            <a:pPr algn="l">
              <a:buNone/>
              <a:defRPr sz="1065">
                <a:solidFill>
                  <a:srgbClr val="111820"/>
                </a:solidFill>
                <a:latin typeface="Calibri"/>
                <a:ea typeface="Calibri"/>
                <a:cs typeface="Calibri"/>
              </a:defRPr>
            </a:pPr>
            <a:endParaRPr/>
          </a:p>
        </p:txBody>
      </p:sp>
      <p:sp>
        <p:nvSpPr>
          <p:cNvPr id="49" name="op5-3-horizontal">
            <a:extLst>
              <a:ext uri="{FF2B5EF4-FFF2-40B4-BE49-F238E27FC236}">
                <a16:creationId xmlns:a16="http://schemas.microsoft.com/office/drawing/2014/main" id="{D471B067-4FD8-4B78-9677-98984AEBA051}"/>
              </a:ext>
            </a:extLst>
          </p:cNvPr>
          <p:cNvSpPr>
            <a:spLocks noGrp="1"/>
          </p:cNvSpPr>
          <p:nvPr/>
        </p:nvSpPr>
        <p:spPr>
          <a:xfrm>
            <a:off x="1743075" y="3819525"/>
            <a:ext cx="8705850" cy="0"/>
          </a:xfrm>
          <a:prstGeom prst="line">
            <a:avLst/>
          </a:prstGeom>
          <a:noFill/>
          <a:ln w="14288">
            <a:solidFill>
              <a:srgbClr val="102C4A"/>
            </a:solidFill>
            <a:prstDash val="solid"/>
          </a:ln>
        </p:spPr>
        <p:txBody>
          <a:bodyPr/>
          <a:lstStyle/>
          <a:p>
            <a:endParaRPr lang="es-ES"/>
          </a:p>
        </p:txBody>
      </p:sp>
      <p:sp>
        <p:nvSpPr>
          <p:cNvPr id="50" name="op5-3-vertical">
            <a:extLst>
              <a:ext uri="{FF2B5EF4-FFF2-40B4-BE49-F238E27FC236}">
                <a16:creationId xmlns:a16="http://schemas.microsoft.com/office/drawing/2014/main" id="{61EF09AB-2B00-4140-88C7-51D14ED38B06}"/>
              </a:ext>
            </a:extLst>
          </p:cNvPr>
          <p:cNvSpPr>
            <a:spLocks noGrp="1"/>
          </p:cNvSpPr>
          <p:nvPr/>
        </p:nvSpPr>
        <p:spPr>
          <a:xfrm>
            <a:off x="3238500" y="3819525"/>
            <a:ext cx="0" cy="495300"/>
          </a:xfrm>
          <a:prstGeom prst="line">
            <a:avLst/>
          </a:prstGeom>
          <a:noFill/>
          <a:ln w="9525">
            <a:solidFill>
              <a:srgbClr val="102C4A"/>
            </a:solidFill>
            <a:prstDash val="solid"/>
          </a:ln>
        </p:spPr>
        <p:txBody>
          <a:bodyPr/>
          <a:lstStyle/>
          <a:p>
            <a:endParaRPr lang="es-ES"/>
          </a:p>
        </p:txBody>
      </p:sp>
      <p:sp>
        <p:nvSpPr>
          <p:cNvPr id="51" name="op5-3-d">
            <a:extLst>
              <a:ext uri="{FF2B5EF4-FFF2-40B4-BE49-F238E27FC236}">
                <a16:creationId xmlns:a16="http://schemas.microsoft.com/office/drawing/2014/main" id="{79C3FCD4-30BB-4983-9749-F80390DEBAAB}"/>
              </a:ext>
            </a:extLst>
          </p:cNvPr>
          <p:cNvSpPr>
            <a:spLocks noGrp="1"/>
          </p:cNvSpPr>
          <p:nvPr/>
        </p:nvSpPr>
        <p:spPr>
          <a:xfrm>
            <a:off x="1809750" y="3886200"/>
            <a:ext cx="1333500" cy="342900"/>
          </a:xfrm>
          <a:prstGeom prst="rect">
            <a:avLst/>
          </a:prstGeom>
          <a:noFill/>
          <a:ln w="0">
            <a:noFill/>
            <a:prstDash val="solid"/>
          </a:ln>
        </p:spPr>
        <p:txBody>
          <a:bodyPr lIns="57150" tIns="19050" rIns="57150" bIns="19050" anchor="ctr">
            <a:normAutofit/>
          </a:bodyPr>
          <a:lstStyle/>
          <a:p>
            <a:pPr algn="r">
              <a:buNone/>
              <a:defRPr sz="1275" b="0">
                <a:solidFill>
                  <a:srgbClr val="111820"/>
                </a:solidFill>
                <a:latin typeface="Calibri"/>
                <a:ea typeface="Calibri"/>
                <a:cs typeface="Calibri"/>
              </a:defRPr>
            </a:pPr>
            <a:r>
              <a:rPr sz="1275" b="0">
                <a:solidFill>
                  <a:srgbClr val="111820"/>
                </a:solidFill>
                <a:latin typeface="Calibri"/>
                <a:ea typeface="Calibri"/>
                <a:cs typeface="Calibri"/>
              </a:rPr>
              <a:t>1.000,00</a:t>
            </a:r>
          </a:p>
        </p:txBody>
      </p:sp>
      <p:sp>
        <p:nvSpPr>
          <p:cNvPr id="52" name="op5-3-title">
            <a:extLst>
              <a:ext uri="{FF2B5EF4-FFF2-40B4-BE49-F238E27FC236}">
                <a16:creationId xmlns:a16="http://schemas.microsoft.com/office/drawing/2014/main" id="{028F2D32-5AFE-44A3-BE83-2DDFC69852A1}"/>
              </a:ext>
            </a:extLst>
          </p:cNvPr>
          <p:cNvSpPr>
            <a:spLocks noGrp="1"/>
          </p:cNvSpPr>
          <p:nvPr/>
        </p:nvSpPr>
        <p:spPr>
          <a:xfrm>
            <a:off x="1743075" y="3486150"/>
            <a:ext cx="8705850" cy="266700"/>
          </a:xfrm>
          <a:prstGeom prst="rect">
            <a:avLst/>
          </a:prstGeom>
          <a:noFill/>
          <a:ln w="0">
            <a:noFill/>
            <a:prstDash val="solid"/>
          </a:ln>
        </p:spPr>
        <p:txBody>
          <a:bodyPr lIns="57150" tIns="19050" rIns="57150" bIns="19050" anchor="ctr">
            <a:normAutofit/>
          </a:bodyPr>
          <a:lstStyle/>
          <a:p>
            <a:pPr algn="ctr">
              <a:buNone/>
              <a:defRPr sz="1275" b="1">
                <a:solidFill>
                  <a:srgbClr val="138CFF"/>
                </a:solidFill>
                <a:latin typeface="Calibri"/>
                <a:ea typeface="Calibri"/>
                <a:cs typeface="Calibri"/>
              </a:defRPr>
            </a:pPr>
            <a:r>
              <a:rPr sz="1275" b="1">
                <a:solidFill>
                  <a:srgbClr val="138CFF"/>
                </a:solidFill>
                <a:latin typeface="Calibri"/>
                <a:ea typeface="Calibri"/>
                <a:cs typeface="Calibri"/>
              </a:rPr>
              <a:t>2 · LIBRO DIARIO — FORMATO CLÁSICO</a:t>
            </a:r>
          </a:p>
        </p:txBody>
      </p:sp>
      <p:sp>
        <p:nvSpPr>
          <p:cNvPr id="53" name="op5-3-h">
            <a:extLst>
              <a:ext uri="{FF2B5EF4-FFF2-40B4-BE49-F238E27FC236}">
                <a16:creationId xmlns:a16="http://schemas.microsoft.com/office/drawing/2014/main" id="{52BE285E-9CEB-421D-8A31-87CBF8E21BE9}"/>
              </a:ext>
            </a:extLst>
          </p:cNvPr>
          <p:cNvSpPr>
            <a:spLocks noGrp="1"/>
          </p:cNvSpPr>
          <p:nvPr/>
        </p:nvSpPr>
        <p:spPr>
          <a:xfrm>
            <a:off x="3381375" y="3886200"/>
            <a:ext cx="2095500" cy="342900"/>
          </a:xfrm>
          <a:prstGeom prst="rect">
            <a:avLst/>
          </a:prstGeom>
          <a:noFill/>
          <a:ln w="0">
            <a:noFill/>
            <a:prstDash val="solid"/>
          </a:ln>
        </p:spPr>
        <p:txBody>
          <a:bodyPr lIns="57150" tIns="19050" rIns="57150" bIns="19050" anchor="ctr">
            <a:normAutofit/>
          </a:bodyPr>
          <a:lstStyle/>
          <a:p>
            <a:pPr algn="l">
              <a:buNone/>
              <a:defRPr sz="1275" b="1">
                <a:solidFill>
                  <a:srgbClr val="111820"/>
                </a:solidFill>
                <a:latin typeface="Calibri"/>
                <a:ea typeface="Calibri"/>
                <a:cs typeface="Calibri"/>
              </a:defRPr>
            </a:pPr>
            <a:r>
              <a:rPr sz="1275" b="1">
                <a:solidFill>
                  <a:srgbClr val="111820"/>
                </a:solidFill>
                <a:latin typeface="Calibri"/>
                <a:ea typeface="Calibri"/>
                <a:cs typeface="Calibri"/>
              </a:rPr>
              <a:t>Proveedores</a:t>
            </a:r>
          </a:p>
        </p:txBody>
      </p:sp>
      <p:sp>
        <p:nvSpPr>
          <p:cNvPr id="54" name="op5-3-left">
            <a:extLst>
              <a:ext uri="{FF2B5EF4-FFF2-40B4-BE49-F238E27FC236}">
                <a16:creationId xmlns:a16="http://schemas.microsoft.com/office/drawing/2014/main" id="{944BC5F5-53D5-41F7-8AE6-FD2BB07020A4}"/>
              </a:ext>
            </a:extLst>
          </p:cNvPr>
          <p:cNvSpPr>
            <a:spLocks noGrp="1"/>
          </p:cNvSpPr>
          <p:nvPr/>
        </p:nvSpPr>
        <p:spPr>
          <a:xfrm>
            <a:off x="6762750" y="2705100"/>
            <a:ext cx="1476375" cy="571500"/>
          </a:xfrm>
          <a:prstGeom prst="rect">
            <a:avLst/>
          </a:prstGeom>
          <a:noFill/>
          <a:ln w="0">
            <a:noFill/>
            <a:prstDash val="solid"/>
          </a:ln>
        </p:spPr>
        <p:txBody>
          <a:bodyPr lIns="57150" tIns="19050" rIns="57150" bIns="19050" anchor="t">
            <a:normAutofit/>
          </a:bodyPr>
          <a:lstStyle/>
          <a:p>
            <a:pPr algn="r">
              <a:buNone/>
              <a:defRPr sz="1200" b="0">
                <a:solidFill>
                  <a:srgbClr val="111820"/>
                </a:solidFill>
                <a:latin typeface="Calibri"/>
                <a:ea typeface="Calibri"/>
                <a:cs typeface="Calibri"/>
              </a:defRPr>
            </a:pPr>
            <a:r>
              <a:rPr sz="1200" b="0">
                <a:solidFill>
                  <a:srgbClr val="111820"/>
                </a:solidFill>
                <a:latin typeface="Calibri"/>
                <a:ea typeface="Calibri"/>
                <a:cs typeface="Calibri"/>
              </a:rPr>
              <a:t>1.000,00</a:t>
            </a:r>
          </a:p>
        </p:txBody>
      </p:sp>
      <p:sp>
        <p:nvSpPr>
          <p:cNvPr id="55" name="op5-4-horizontal">
            <a:extLst>
              <a:ext uri="{FF2B5EF4-FFF2-40B4-BE49-F238E27FC236}">
                <a16:creationId xmlns:a16="http://schemas.microsoft.com/office/drawing/2014/main" id="{B73E5B44-A112-4614-89EA-3C2559996316}"/>
              </a:ext>
            </a:extLst>
          </p:cNvPr>
          <p:cNvSpPr>
            <a:spLocks noGrp="1"/>
          </p:cNvSpPr>
          <p:nvPr/>
        </p:nvSpPr>
        <p:spPr>
          <a:xfrm>
            <a:off x="1743075" y="4314825"/>
            <a:ext cx="8705850" cy="0"/>
          </a:xfrm>
          <a:prstGeom prst="line">
            <a:avLst/>
          </a:prstGeom>
          <a:noFill/>
          <a:ln w="14288">
            <a:solidFill>
              <a:srgbClr val="102C4A"/>
            </a:solidFill>
            <a:prstDash val="solid"/>
          </a:ln>
        </p:spPr>
        <p:txBody>
          <a:bodyPr/>
          <a:lstStyle/>
          <a:p>
            <a:endParaRPr lang="es-ES"/>
          </a:p>
        </p:txBody>
      </p:sp>
      <p:sp>
        <p:nvSpPr>
          <p:cNvPr id="56" name="op5-4-vertical">
            <a:extLst>
              <a:ext uri="{FF2B5EF4-FFF2-40B4-BE49-F238E27FC236}">
                <a16:creationId xmlns:a16="http://schemas.microsoft.com/office/drawing/2014/main" id="{B3B57FAB-1DC3-486E-BFF3-17620DDC596C}"/>
              </a:ext>
            </a:extLst>
          </p:cNvPr>
          <p:cNvSpPr>
            <a:spLocks noGrp="1"/>
          </p:cNvSpPr>
          <p:nvPr/>
        </p:nvSpPr>
        <p:spPr>
          <a:xfrm>
            <a:off x="8810625" y="3819525"/>
            <a:ext cx="0" cy="495300"/>
          </a:xfrm>
          <a:prstGeom prst="line">
            <a:avLst/>
          </a:prstGeom>
          <a:noFill/>
          <a:ln w="9525">
            <a:solidFill>
              <a:srgbClr val="102C4A"/>
            </a:solidFill>
            <a:prstDash val="solid"/>
          </a:ln>
        </p:spPr>
        <p:txBody>
          <a:bodyPr/>
          <a:lstStyle/>
          <a:p>
            <a:endParaRPr lang="es-ES"/>
          </a:p>
        </p:txBody>
      </p:sp>
      <p:sp>
        <p:nvSpPr>
          <p:cNvPr id="57" name="op5-4-d">
            <a:extLst>
              <a:ext uri="{FF2B5EF4-FFF2-40B4-BE49-F238E27FC236}">
                <a16:creationId xmlns:a16="http://schemas.microsoft.com/office/drawing/2014/main" id="{90CF18D1-0F12-462F-99DC-ED7B7AEC8276}"/>
              </a:ext>
            </a:extLst>
          </p:cNvPr>
          <p:cNvSpPr>
            <a:spLocks noGrp="1"/>
          </p:cNvSpPr>
          <p:nvPr/>
        </p:nvSpPr>
        <p:spPr>
          <a:xfrm>
            <a:off x="5667375" y="3886200"/>
            <a:ext cx="381000" cy="342900"/>
          </a:xfrm>
          <a:prstGeom prst="rect">
            <a:avLst/>
          </a:prstGeom>
          <a:noFill/>
          <a:ln w="0">
            <a:noFill/>
            <a:prstDash val="solid"/>
          </a:ln>
        </p:spPr>
        <p:txBody>
          <a:bodyPr lIns="57150" tIns="19050" rIns="57150" bIns="19050" anchor="ctr">
            <a:normAutofit/>
          </a:bodyPr>
          <a:lstStyle/>
          <a:p>
            <a:pPr algn="ctr">
              <a:buNone/>
              <a:defRPr sz="1275" b="0">
                <a:solidFill>
                  <a:srgbClr val="111820"/>
                </a:solidFill>
                <a:latin typeface="Calibri"/>
                <a:ea typeface="Calibri"/>
                <a:cs typeface="Calibri"/>
              </a:defRPr>
            </a:pPr>
            <a:r>
              <a:rPr sz="1275" b="0">
                <a:solidFill>
                  <a:srgbClr val="111820"/>
                </a:solidFill>
                <a:latin typeface="Calibri"/>
                <a:ea typeface="Calibri"/>
                <a:cs typeface="Calibri"/>
              </a:rPr>
              <a:t>a</a:t>
            </a:r>
          </a:p>
        </p:txBody>
      </p:sp>
      <p:sp>
        <p:nvSpPr>
          <p:cNvPr id="58" name="op5-4-title">
            <a:extLst>
              <a:ext uri="{FF2B5EF4-FFF2-40B4-BE49-F238E27FC236}">
                <a16:creationId xmlns:a16="http://schemas.microsoft.com/office/drawing/2014/main" id="{5106B500-403B-4742-997F-DA6638DF80D0}"/>
              </a:ext>
            </a:extLst>
          </p:cNvPr>
          <p:cNvSpPr>
            <a:spLocks noGrp="1"/>
          </p:cNvSpPr>
          <p:nvPr/>
        </p:nvSpPr>
        <p:spPr>
          <a:xfrm>
            <a:off x="6238875" y="3886200"/>
            <a:ext cx="2095500" cy="342900"/>
          </a:xfrm>
          <a:prstGeom prst="rect">
            <a:avLst/>
          </a:prstGeom>
          <a:noFill/>
          <a:ln w="0">
            <a:noFill/>
            <a:prstDash val="solid"/>
          </a:ln>
        </p:spPr>
        <p:txBody>
          <a:bodyPr lIns="57150" tIns="19050" rIns="57150" bIns="19050" anchor="ctr">
            <a:normAutofit/>
          </a:bodyPr>
          <a:lstStyle/>
          <a:p>
            <a:pPr algn="l">
              <a:buNone/>
              <a:defRPr sz="1275" b="1">
                <a:solidFill>
                  <a:srgbClr val="111820"/>
                </a:solidFill>
                <a:latin typeface="Calibri"/>
                <a:ea typeface="Calibri"/>
                <a:cs typeface="Calibri"/>
              </a:defRPr>
            </a:pPr>
            <a:r>
              <a:rPr sz="1275" b="1">
                <a:solidFill>
                  <a:srgbClr val="111820"/>
                </a:solidFill>
                <a:latin typeface="Calibri"/>
                <a:ea typeface="Calibri"/>
                <a:cs typeface="Calibri"/>
              </a:rPr>
              <a:t>Bancos</a:t>
            </a:r>
          </a:p>
        </p:txBody>
      </p:sp>
      <p:sp>
        <p:nvSpPr>
          <p:cNvPr id="59" name="op5-4-h">
            <a:extLst>
              <a:ext uri="{FF2B5EF4-FFF2-40B4-BE49-F238E27FC236}">
                <a16:creationId xmlns:a16="http://schemas.microsoft.com/office/drawing/2014/main" id="{71FD13B7-F3B7-4728-AA19-D017EEF85478}"/>
              </a:ext>
            </a:extLst>
          </p:cNvPr>
          <p:cNvSpPr>
            <a:spLocks noGrp="1"/>
          </p:cNvSpPr>
          <p:nvPr/>
        </p:nvSpPr>
        <p:spPr>
          <a:xfrm>
            <a:off x="8953500" y="3886200"/>
            <a:ext cx="1333500" cy="342900"/>
          </a:xfrm>
          <a:prstGeom prst="rect">
            <a:avLst/>
          </a:prstGeom>
          <a:noFill/>
          <a:ln w="0">
            <a:noFill/>
            <a:prstDash val="solid"/>
          </a:ln>
        </p:spPr>
        <p:txBody>
          <a:bodyPr lIns="57150" tIns="19050" rIns="57150" bIns="19050" anchor="ctr">
            <a:normAutofit/>
          </a:bodyPr>
          <a:lstStyle/>
          <a:p>
            <a:pPr algn="r">
              <a:buNone/>
              <a:defRPr sz="1275" b="0">
                <a:solidFill>
                  <a:srgbClr val="111820"/>
                </a:solidFill>
                <a:latin typeface="Calibri"/>
                <a:ea typeface="Calibri"/>
                <a:cs typeface="Calibri"/>
              </a:defRPr>
            </a:pPr>
            <a:r>
              <a:rPr sz="1275" b="0">
                <a:solidFill>
                  <a:srgbClr val="111820"/>
                </a:solidFill>
                <a:latin typeface="Calibri"/>
                <a:ea typeface="Calibri"/>
                <a:cs typeface="Calibri"/>
              </a:rPr>
              <a:t>1.000,00</a:t>
            </a:r>
          </a:p>
        </p:txBody>
      </p:sp>
      <p:sp>
        <p:nvSpPr>
          <p:cNvPr id="60" name="op5-4-right">
            <a:extLst>
              <a:ext uri="{FF2B5EF4-FFF2-40B4-BE49-F238E27FC236}">
                <a16:creationId xmlns:a16="http://schemas.microsoft.com/office/drawing/2014/main" id="{525634F9-97D4-4D67-B194-00B4C549294C}"/>
              </a:ext>
            </a:extLst>
          </p:cNvPr>
          <p:cNvSpPr>
            <a:spLocks noGrp="1"/>
          </p:cNvSpPr>
          <p:nvPr/>
        </p:nvSpPr>
        <p:spPr>
          <a:xfrm>
            <a:off x="10382250" y="3886200"/>
            <a:ext cx="9525" cy="9525"/>
          </a:xfrm>
          <a:prstGeom prst="rect">
            <a:avLst/>
          </a:prstGeom>
          <a:noFill/>
          <a:ln w="0">
            <a:noFill/>
            <a:prstDash val="solid"/>
          </a:ln>
        </p:spPr>
        <p:txBody>
          <a:bodyPr lIns="57150" tIns="19050" rIns="57150" bIns="19050" anchor="ctr">
            <a:normAutofit fontScale="25000" lnSpcReduction="20000"/>
          </a:bodyPr>
          <a:lstStyle/>
          <a:p>
            <a:pPr algn="l">
              <a:buNone/>
              <a:defRPr sz="1065">
                <a:solidFill>
                  <a:srgbClr val="111820"/>
                </a:solidFill>
                <a:latin typeface="Calibri"/>
                <a:ea typeface="Calibri"/>
                <a:cs typeface="Calibri"/>
              </a:defRPr>
            </a:pPr>
            <a:endParaRPr/>
          </a:p>
        </p:txBody>
      </p:sp>
      <p:sp>
        <p:nvSpPr>
          <p:cNvPr id="61" name="op5-5-horizontal">
            <a:extLst>
              <a:ext uri="{FF2B5EF4-FFF2-40B4-BE49-F238E27FC236}">
                <a16:creationId xmlns:a16="http://schemas.microsoft.com/office/drawing/2014/main" id="{291D0E28-8315-4898-BF99-95E92A5367A6}"/>
              </a:ext>
            </a:extLst>
          </p:cNvPr>
          <p:cNvSpPr>
            <a:spLocks noGrp="1"/>
          </p:cNvSpPr>
          <p:nvPr/>
        </p:nvSpPr>
        <p:spPr>
          <a:xfrm>
            <a:off x="1743075" y="4848225"/>
            <a:ext cx="8705850" cy="0"/>
          </a:xfrm>
          <a:prstGeom prst="line">
            <a:avLst/>
          </a:prstGeom>
          <a:noFill/>
          <a:ln w="14288">
            <a:solidFill>
              <a:srgbClr val="102C4A"/>
            </a:solidFill>
            <a:prstDash val="solid"/>
          </a:ln>
        </p:spPr>
        <p:txBody>
          <a:bodyPr/>
          <a:lstStyle/>
          <a:p>
            <a:endParaRPr lang="es-ES"/>
          </a:p>
        </p:txBody>
      </p:sp>
      <p:sp>
        <p:nvSpPr>
          <p:cNvPr id="62" name="op5-5-vertical">
            <a:extLst>
              <a:ext uri="{FF2B5EF4-FFF2-40B4-BE49-F238E27FC236}">
                <a16:creationId xmlns:a16="http://schemas.microsoft.com/office/drawing/2014/main" id="{500D9561-0659-417B-A35E-649BE0E6A2C1}"/>
              </a:ext>
            </a:extLst>
          </p:cNvPr>
          <p:cNvSpPr>
            <a:spLocks noGrp="1"/>
          </p:cNvSpPr>
          <p:nvPr/>
        </p:nvSpPr>
        <p:spPr>
          <a:xfrm>
            <a:off x="6191250" y="4848225"/>
            <a:ext cx="0" cy="914400"/>
          </a:xfrm>
          <a:prstGeom prst="line">
            <a:avLst/>
          </a:prstGeom>
          <a:noFill/>
          <a:ln w="9525">
            <a:solidFill>
              <a:srgbClr val="102C4A"/>
            </a:solidFill>
            <a:prstDash val="solid"/>
          </a:ln>
        </p:spPr>
        <p:txBody>
          <a:bodyPr/>
          <a:lstStyle/>
          <a:p>
            <a:endParaRPr lang="es-ES"/>
          </a:p>
        </p:txBody>
      </p:sp>
      <p:sp>
        <p:nvSpPr>
          <p:cNvPr id="63" name="op5-5-d">
            <a:extLst>
              <a:ext uri="{FF2B5EF4-FFF2-40B4-BE49-F238E27FC236}">
                <a16:creationId xmlns:a16="http://schemas.microsoft.com/office/drawing/2014/main" id="{CE1A76C0-D5FD-441E-8220-A62F325AE555}"/>
              </a:ext>
            </a:extLst>
          </p:cNvPr>
          <p:cNvSpPr>
            <a:spLocks noGrp="1"/>
          </p:cNvSpPr>
          <p:nvPr/>
        </p:nvSpPr>
        <p:spPr>
          <a:xfrm>
            <a:off x="1809750" y="4895850"/>
            <a:ext cx="4191000" cy="247650"/>
          </a:xfrm>
          <a:prstGeom prst="rect">
            <a:avLst/>
          </a:prstGeom>
          <a:solidFill>
            <a:srgbClr val="E8EEF3"/>
          </a:solidFill>
          <a:ln w="0">
            <a:noFill/>
            <a:prstDash val="solid"/>
          </a:ln>
        </p:spPr>
        <p:txBody>
          <a:bodyPr lIns="57150" tIns="19050" rIns="57150" bIns="19050" anchor="ctr">
            <a:normAutofit/>
          </a:bodyPr>
          <a:lstStyle/>
          <a:p>
            <a:pPr algn="l">
              <a:buNone/>
              <a:defRPr sz="1200" b="1">
                <a:solidFill>
                  <a:srgbClr val="111820"/>
                </a:solidFill>
                <a:latin typeface="Calibri"/>
                <a:ea typeface="Calibri"/>
                <a:cs typeface="Calibri"/>
              </a:defRPr>
            </a:pPr>
            <a:r>
              <a:rPr sz="1200" b="1">
                <a:solidFill>
                  <a:srgbClr val="111820"/>
                </a:solidFill>
                <a:latin typeface="Calibri"/>
                <a:ea typeface="Calibri"/>
                <a:cs typeface="Calibri"/>
              </a:rPr>
              <a:t>Cuenta</a:t>
            </a:r>
          </a:p>
        </p:txBody>
      </p:sp>
      <p:sp>
        <p:nvSpPr>
          <p:cNvPr id="64" name="op5-5-title">
            <a:extLst>
              <a:ext uri="{FF2B5EF4-FFF2-40B4-BE49-F238E27FC236}">
                <a16:creationId xmlns:a16="http://schemas.microsoft.com/office/drawing/2014/main" id="{E088A2B3-5773-45AD-905B-ED4BD35EAFF3}"/>
              </a:ext>
            </a:extLst>
          </p:cNvPr>
          <p:cNvSpPr>
            <a:spLocks noGrp="1"/>
          </p:cNvSpPr>
          <p:nvPr/>
        </p:nvSpPr>
        <p:spPr>
          <a:xfrm>
            <a:off x="1743075" y="4514850"/>
            <a:ext cx="8705850" cy="266700"/>
          </a:xfrm>
          <a:prstGeom prst="rect">
            <a:avLst/>
          </a:prstGeom>
          <a:noFill/>
          <a:ln w="0">
            <a:noFill/>
            <a:prstDash val="solid"/>
          </a:ln>
        </p:spPr>
        <p:txBody>
          <a:bodyPr lIns="57150" tIns="19050" rIns="57150" bIns="19050" anchor="ctr">
            <a:normAutofit/>
          </a:bodyPr>
          <a:lstStyle/>
          <a:p>
            <a:pPr algn="ctr">
              <a:buNone/>
              <a:defRPr sz="1275" b="1">
                <a:solidFill>
                  <a:srgbClr val="138CFF"/>
                </a:solidFill>
                <a:latin typeface="Calibri"/>
                <a:ea typeface="Calibri"/>
                <a:cs typeface="Calibri"/>
              </a:defRPr>
            </a:pPr>
            <a:r>
              <a:rPr sz="1275" b="1">
                <a:solidFill>
                  <a:srgbClr val="138CFF"/>
                </a:solidFill>
                <a:latin typeface="Calibri"/>
                <a:ea typeface="Calibri"/>
                <a:cs typeface="Calibri"/>
              </a:rPr>
              <a:t>3 · LIBRO DIARIO — FORMATO AMERICANO</a:t>
            </a:r>
          </a:p>
        </p:txBody>
      </p:sp>
      <p:sp>
        <p:nvSpPr>
          <p:cNvPr id="65" name="op5-5-h">
            <a:extLst>
              <a:ext uri="{FF2B5EF4-FFF2-40B4-BE49-F238E27FC236}">
                <a16:creationId xmlns:a16="http://schemas.microsoft.com/office/drawing/2014/main" id="{EA416E01-49E3-4837-A4E1-2F335F575000}"/>
              </a:ext>
            </a:extLst>
          </p:cNvPr>
          <p:cNvSpPr>
            <a:spLocks noGrp="1"/>
          </p:cNvSpPr>
          <p:nvPr/>
        </p:nvSpPr>
        <p:spPr>
          <a:xfrm>
            <a:off x="6191250" y="4895850"/>
            <a:ext cx="2143125" cy="247650"/>
          </a:xfrm>
          <a:prstGeom prst="rect">
            <a:avLst/>
          </a:prstGeom>
          <a:solidFill>
            <a:srgbClr val="E8EEF3"/>
          </a:solidFill>
          <a:ln w="0">
            <a:noFill/>
            <a:prstDash val="solid"/>
          </a:ln>
        </p:spPr>
        <p:txBody>
          <a:bodyPr lIns="57150" tIns="19050" rIns="57150" bIns="19050" anchor="ctr">
            <a:normAutofit/>
          </a:bodyPr>
          <a:lstStyle/>
          <a:p>
            <a:pPr algn="ctr">
              <a:buNone/>
              <a:defRPr sz="1200" b="1">
                <a:solidFill>
                  <a:srgbClr val="111820"/>
                </a:solidFill>
                <a:latin typeface="Calibri"/>
                <a:ea typeface="Calibri"/>
                <a:cs typeface="Calibri"/>
              </a:defRPr>
            </a:pPr>
            <a:r>
              <a:rPr sz="1200" b="1">
                <a:solidFill>
                  <a:srgbClr val="111820"/>
                </a:solidFill>
                <a:latin typeface="Calibri"/>
                <a:ea typeface="Calibri"/>
                <a:cs typeface="Calibri"/>
              </a:rPr>
              <a:t>Debe</a:t>
            </a:r>
          </a:p>
        </p:txBody>
      </p:sp>
      <p:sp>
        <p:nvSpPr>
          <p:cNvPr id="66" name="op5-5-left">
            <a:extLst>
              <a:ext uri="{FF2B5EF4-FFF2-40B4-BE49-F238E27FC236}">
                <a16:creationId xmlns:a16="http://schemas.microsoft.com/office/drawing/2014/main" id="{99D66208-10B4-40AE-B808-DDB7B879D7A1}"/>
              </a:ext>
            </a:extLst>
          </p:cNvPr>
          <p:cNvSpPr>
            <a:spLocks noGrp="1"/>
          </p:cNvSpPr>
          <p:nvPr/>
        </p:nvSpPr>
        <p:spPr>
          <a:xfrm>
            <a:off x="1809750" y="5191125"/>
            <a:ext cx="4191000" cy="514350"/>
          </a:xfrm>
          <a:prstGeom prst="rect">
            <a:avLst/>
          </a:prstGeom>
          <a:noFill/>
          <a:ln w="0">
            <a:noFill/>
            <a:prstDash val="solid"/>
          </a:ln>
        </p:spPr>
        <p:txBody>
          <a:bodyPr lIns="57150" tIns="19050" rIns="57150" bIns="19050" anchor="t">
            <a:normAutofit/>
          </a:bodyPr>
          <a:lstStyle/>
          <a:p>
            <a:pPr algn="l">
              <a:buNone/>
              <a:defRPr sz="1200" b="0">
                <a:solidFill>
                  <a:srgbClr val="111820"/>
                </a:solidFill>
                <a:latin typeface="Calibri"/>
                <a:ea typeface="Calibri"/>
                <a:cs typeface="Calibri"/>
              </a:defRPr>
            </a:pPr>
            <a:r>
              <a:rPr sz="1200" b="0">
                <a:solidFill>
                  <a:srgbClr val="111820"/>
                </a:solidFill>
                <a:latin typeface="Calibri"/>
                <a:ea typeface="Calibri"/>
                <a:cs typeface="Calibri"/>
              </a:rPr>
              <a:t>Proveedores</a:t>
            </a:r>
          </a:p>
          <a:p>
            <a:pPr algn="l">
              <a:buNone/>
              <a:defRPr sz="1200" b="0">
                <a:solidFill>
                  <a:srgbClr val="111820"/>
                </a:solidFill>
                <a:latin typeface="Calibri"/>
                <a:ea typeface="Calibri"/>
                <a:cs typeface="Calibri"/>
              </a:defRPr>
            </a:pPr>
            <a:r>
              <a:rPr sz="1200" b="0">
                <a:solidFill>
                  <a:srgbClr val="111820"/>
                </a:solidFill>
                <a:latin typeface="Calibri"/>
                <a:ea typeface="Calibri"/>
                <a:cs typeface="Calibri"/>
              </a:rPr>
              <a:t>Bancos</a:t>
            </a:r>
          </a:p>
        </p:txBody>
      </p:sp>
      <p:sp>
        <p:nvSpPr>
          <p:cNvPr id="67" name="op5-6-horizontal">
            <a:extLst>
              <a:ext uri="{FF2B5EF4-FFF2-40B4-BE49-F238E27FC236}">
                <a16:creationId xmlns:a16="http://schemas.microsoft.com/office/drawing/2014/main" id="{8919A9D7-63BB-435D-A6F8-A6D93B8271F9}"/>
              </a:ext>
            </a:extLst>
          </p:cNvPr>
          <p:cNvSpPr>
            <a:spLocks noGrp="1"/>
          </p:cNvSpPr>
          <p:nvPr/>
        </p:nvSpPr>
        <p:spPr>
          <a:xfrm>
            <a:off x="1743075" y="5762625"/>
            <a:ext cx="8705850" cy="0"/>
          </a:xfrm>
          <a:prstGeom prst="line">
            <a:avLst/>
          </a:prstGeom>
          <a:noFill/>
          <a:ln w="14288">
            <a:solidFill>
              <a:srgbClr val="102C4A"/>
            </a:solidFill>
            <a:prstDash val="solid"/>
          </a:ln>
        </p:spPr>
        <p:txBody>
          <a:bodyPr/>
          <a:lstStyle/>
          <a:p>
            <a:endParaRPr lang="es-ES"/>
          </a:p>
        </p:txBody>
      </p:sp>
      <p:sp>
        <p:nvSpPr>
          <p:cNvPr id="68" name="op5-6-vertical">
            <a:extLst>
              <a:ext uri="{FF2B5EF4-FFF2-40B4-BE49-F238E27FC236}">
                <a16:creationId xmlns:a16="http://schemas.microsoft.com/office/drawing/2014/main" id="{1D617EB9-2E23-4A80-8034-7E2B241222BA}"/>
              </a:ext>
            </a:extLst>
          </p:cNvPr>
          <p:cNvSpPr>
            <a:spLocks noGrp="1"/>
          </p:cNvSpPr>
          <p:nvPr/>
        </p:nvSpPr>
        <p:spPr>
          <a:xfrm>
            <a:off x="8334375" y="4848225"/>
            <a:ext cx="0" cy="914400"/>
          </a:xfrm>
          <a:prstGeom prst="line">
            <a:avLst/>
          </a:prstGeom>
          <a:noFill/>
          <a:ln w="9525">
            <a:solidFill>
              <a:srgbClr val="102C4A"/>
            </a:solidFill>
            <a:prstDash val="solid"/>
          </a:ln>
        </p:spPr>
        <p:txBody>
          <a:bodyPr/>
          <a:lstStyle/>
          <a:p>
            <a:endParaRPr lang="es-ES"/>
          </a:p>
        </p:txBody>
      </p:sp>
      <p:sp>
        <p:nvSpPr>
          <p:cNvPr id="69" name="op5-6-d">
            <a:extLst>
              <a:ext uri="{FF2B5EF4-FFF2-40B4-BE49-F238E27FC236}">
                <a16:creationId xmlns:a16="http://schemas.microsoft.com/office/drawing/2014/main" id="{D3ED7BA8-EBAE-487B-8877-5457D6A61B11}"/>
              </a:ext>
            </a:extLst>
          </p:cNvPr>
          <p:cNvSpPr>
            <a:spLocks noGrp="1"/>
          </p:cNvSpPr>
          <p:nvPr/>
        </p:nvSpPr>
        <p:spPr>
          <a:xfrm>
            <a:off x="8334375" y="4895850"/>
            <a:ext cx="2114550" cy="247650"/>
          </a:xfrm>
          <a:prstGeom prst="rect">
            <a:avLst/>
          </a:prstGeom>
          <a:solidFill>
            <a:srgbClr val="E8EEF3"/>
          </a:solidFill>
          <a:ln w="0">
            <a:noFill/>
            <a:prstDash val="solid"/>
          </a:ln>
        </p:spPr>
        <p:txBody>
          <a:bodyPr lIns="57150" tIns="19050" rIns="57150" bIns="19050" anchor="ctr">
            <a:normAutofit/>
          </a:bodyPr>
          <a:lstStyle/>
          <a:p>
            <a:pPr algn="ctr">
              <a:buNone/>
              <a:defRPr sz="1200" b="1">
                <a:solidFill>
                  <a:srgbClr val="111820"/>
                </a:solidFill>
                <a:latin typeface="Calibri"/>
                <a:ea typeface="Calibri"/>
                <a:cs typeface="Calibri"/>
              </a:defRPr>
            </a:pPr>
            <a:r>
              <a:rPr sz="1200" b="1">
                <a:solidFill>
                  <a:srgbClr val="111820"/>
                </a:solidFill>
                <a:latin typeface="Calibri"/>
                <a:ea typeface="Calibri"/>
                <a:cs typeface="Calibri"/>
              </a:rPr>
              <a:t>Haber</a:t>
            </a:r>
          </a:p>
        </p:txBody>
      </p:sp>
      <p:sp>
        <p:nvSpPr>
          <p:cNvPr id="70" name="op5-6-title">
            <a:extLst>
              <a:ext uri="{FF2B5EF4-FFF2-40B4-BE49-F238E27FC236}">
                <a16:creationId xmlns:a16="http://schemas.microsoft.com/office/drawing/2014/main" id="{3368E619-DB19-4747-B3FB-AC0476302684}"/>
              </a:ext>
            </a:extLst>
          </p:cNvPr>
          <p:cNvSpPr>
            <a:spLocks noGrp="1"/>
          </p:cNvSpPr>
          <p:nvPr/>
        </p:nvSpPr>
        <p:spPr>
          <a:xfrm>
            <a:off x="10382250" y="5191125"/>
            <a:ext cx="9525" cy="9525"/>
          </a:xfrm>
          <a:prstGeom prst="rect">
            <a:avLst/>
          </a:prstGeom>
          <a:noFill/>
          <a:ln w="0">
            <a:noFill/>
            <a:prstDash val="solid"/>
          </a:ln>
        </p:spPr>
        <p:txBody>
          <a:bodyPr lIns="57150" tIns="19050" rIns="57150" bIns="19050" anchor="ctr">
            <a:normAutofit fontScale="25000" lnSpcReduction="20000"/>
          </a:bodyPr>
          <a:lstStyle/>
          <a:p>
            <a:pPr algn="ctr">
              <a:buNone/>
              <a:defRPr sz="1238" b="1">
                <a:solidFill>
                  <a:srgbClr val="102C4A"/>
                </a:solidFill>
                <a:latin typeface="Calibri"/>
                <a:ea typeface="Calibri"/>
                <a:cs typeface="Calibri"/>
              </a:defRPr>
            </a:pPr>
            <a:endParaRPr/>
          </a:p>
        </p:txBody>
      </p:sp>
      <p:sp>
        <p:nvSpPr>
          <p:cNvPr id="71" name="op5-6-h">
            <a:extLst>
              <a:ext uri="{FF2B5EF4-FFF2-40B4-BE49-F238E27FC236}">
                <a16:creationId xmlns:a16="http://schemas.microsoft.com/office/drawing/2014/main" id="{2060AFB4-7A2F-4113-B075-3DFF85EECD6A}"/>
              </a:ext>
            </a:extLst>
          </p:cNvPr>
          <p:cNvSpPr>
            <a:spLocks noGrp="1"/>
          </p:cNvSpPr>
          <p:nvPr/>
        </p:nvSpPr>
        <p:spPr>
          <a:xfrm>
            <a:off x="10401300" y="5191125"/>
            <a:ext cx="9525" cy="9525"/>
          </a:xfrm>
          <a:prstGeom prst="rect">
            <a:avLst/>
          </a:prstGeom>
          <a:noFill/>
          <a:ln w="0">
            <a:noFill/>
            <a:prstDash val="solid"/>
          </a:ln>
        </p:spPr>
        <p:txBody>
          <a:bodyPr lIns="57150" tIns="19050" rIns="57150" bIns="19050" anchor="ctr">
            <a:normAutofit fontScale="25000" lnSpcReduction="20000"/>
          </a:bodyPr>
          <a:lstStyle/>
          <a:p>
            <a:pPr algn="ctr">
              <a:buNone/>
              <a:defRPr sz="1238">
                <a:solidFill>
                  <a:srgbClr val="102C4A"/>
                </a:solidFill>
                <a:latin typeface="Calibri"/>
                <a:ea typeface="Calibri"/>
                <a:cs typeface="Calibri"/>
              </a:defRPr>
            </a:pPr>
            <a:endParaRPr/>
          </a:p>
        </p:txBody>
      </p:sp>
      <p:sp>
        <p:nvSpPr>
          <p:cNvPr id="72" name="op5-6-left">
            <a:extLst>
              <a:ext uri="{FF2B5EF4-FFF2-40B4-BE49-F238E27FC236}">
                <a16:creationId xmlns:a16="http://schemas.microsoft.com/office/drawing/2014/main" id="{29BACB5F-031A-4575-9060-AFFA1A03B255}"/>
              </a:ext>
            </a:extLst>
          </p:cNvPr>
          <p:cNvSpPr>
            <a:spLocks noGrp="1"/>
          </p:cNvSpPr>
          <p:nvPr/>
        </p:nvSpPr>
        <p:spPr>
          <a:xfrm>
            <a:off x="6191250" y="5191125"/>
            <a:ext cx="2143125" cy="514350"/>
          </a:xfrm>
          <a:prstGeom prst="rect">
            <a:avLst/>
          </a:prstGeom>
          <a:noFill/>
          <a:ln w="0">
            <a:noFill/>
            <a:prstDash val="solid"/>
          </a:ln>
        </p:spPr>
        <p:txBody>
          <a:bodyPr lIns="57150" tIns="19050" rIns="57150" bIns="19050" anchor="t">
            <a:normAutofit/>
          </a:bodyPr>
          <a:lstStyle/>
          <a:p>
            <a:pPr algn="r">
              <a:buNone/>
              <a:defRPr sz="1200" b="0">
                <a:solidFill>
                  <a:srgbClr val="111820"/>
                </a:solidFill>
                <a:latin typeface="Calibri"/>
                <a:ea typeface="Calibri"/>
                <a:cs typeface="Calibri"/>
              </a:defRPr>
            </a:pPr>
            <a:r>
              <a:rPr sz="1200" b="0">
                <a:solidFill>
                  <a:srgbClr val="111820"/>
                </a:solidFill>
                <a:latin typeface="Calibri"/>
                <a:ea typeface="Calibri"/>
                <a:cs typeface="Calibri"/>
              </a:rPr>
              <a:t>1.000,00</a:t>
            </a:r>
          </a:p>
          <a:p>
            <a:pPr algn="r">
              <a:buNone/>
              <a:defRPr sz="1065">
                <a:solidFill>
                  <a:srgbClr val="111820"/>
                </a:solidFill>
                <a:latin typeface="Calibri"/>
                <a:ea typeface="Calibri"/>
                <a:cs typeface="Calibri"/>
              </a:defRPr>
            </a:pPr>
            <a:endParaRPr sz="1200" b="0">
              <a:solidFill>
                <a:srgbClr val="111820"/>
              </a:solidFill>
              <a:latin typeface="Calibri"/>
              <a:ea typeface="Calibri"/>
              <a:cs typeface="Calibri"/>
            </a:endParaRPr>
          </a:p>
        </p:txBody>
      </p:sp>
      <p:sp>
        <p:nvSpPr>
          <p:cNvPr id="73" name="op5-6-right">
            <a:extLst>
              <a:ext uri="{FF2B5EF4-FFF2-40B4-BE49-F238E27FC236}">
                <a16:creationId xmlns:a16="http://schemas.microsoft.com/office/drawing/2014/main" id="{3ADE6DE7-6EAA-4C81-BE13-41BE04D1B666}"/>
              </a:ext>
            </a:extLst>
          </p:cNvPr>
          <p:cNvSpPr>
            <a:spLocks noGrp="1"/>
          </p:cNvSpPr>
          <p:nvPr/>
        </p:nvSpPr>
        <p:spPr>
          <a:xfrm>
            <a:off x="8334375" y="5191125"/>
            <a:ext cx="2114550" cy="514350"/>
          </a:xfrm>
          <a:prstGeom prst="rect">
            <a:avLst/>
          </a:prstGeom>
          <a:noFill/>
          <a:ln w="0">
            <a:noFill/>
            <a:prstDash val="solid"/>
          </a:ln>
        </p:spPr>
        <p:txBody>
          <a:bodyPr lIns="57150" tIns="19050" rIns="57150" bIns="19050" anchor="t">
            <a:normAutofit/>
          </a:bodyPr>
          <a:lstStyle/>
          <a:p>
            <a:pPr algn="l">
              <a:buNone/>
              <a:defRPr sz="1065">
                <a:solidFill>
                  <a:srgbClr val="111820"/>
                </a:solidFill>
                <a:latin typeface="Calibri"/>
                <a:ea typeface="Calibri"/>
                <a:cs typeface="Calibri"/>
              </a:defRPr>
            </a:pPr>
            <a:endParaRPr/>
          </a:p>
          <a:p>
            <a:pPr algn="r">
              <a:buNone/>
              <a:defRPr sz="1200" b="0">
                <a:solidFill>
                  <a:srgbClr val="111820"/>
                </a:solidFill>
                <a:latin typeface="Calibri"/>
                <a:ea typeface="Calibri"/>
                <a:cs typeface="Calibri"/>
              </a:defRPr>
            </a:pPr>
            <a:r>
              <a:rPr sz="1200" b="0">
                <a:solidFill>
                  <a:srgbClr val="111820"/>
                </a:solidFill>
                <a:latin typeface="Calibri"/>
                <a:ea typeface="Calibri"/>
                <a:cs typeface="Calibri"/>
              </a:rPr>
              <a:t>1.000,00</a:t>
            </a:r>
          </a:p>
        </p:txBody>
      </p:sp>
    </p:spTree>
    <p:extLst>
      <p:ext uri="{BB962C8B-B14F-4D97-AF65-F5344CB8AC3E}">
        <p14:creationId xmlns:p14="http://schemas.microsoft.com/office/powerpoint/2010/main" val="879069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2.4. EJEMPLO · OPERACIONES 1 Y 2</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31</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redondeado 5">
            <a:extLst>
              <a:ext uri="{FF2B5EF4-FFF2-40B4-BE49-F238E27FC236}">
                <a16:creationId xmlns:a16="http://schemas.microsoft.com/office/drawing/2014/main" id="{FB71B577-7078-4A90-849B-A51C7A19AFA8}"/>
              </a:ext>
            </a:extLst>
          </p:cNvPr>
          <p:cNvSpPr>
            <a:spLocks noGrp="1"/>
          </p:cNvSpPr>
          <p:nvPr/>
        </p:nvSpPr>
        <p:spPr>
          <a:xfrm>
            <a:off x="1476375" y="1619250"/>
            <a:ext cx="4429125" cy="3381375"/>
          </a:xfrm>
          <a:prstGeom prst="roundRect">
            <a:avLst>
              <a:gd name="adj" fmla="val 3380"/>
            </a:avLst>
          </a:prstGeom>
          <a:solidFill>
            <a:srgbClr val="EAF5FC"/>
          </a:solidFill>
          <a:ln w="13335">
            <a:solidFill>
              <a:srgbClr val="9FC6E8"/>
            </a:solidFill>
            <a:prstDash val="solid"/>
          </a:ln>
        </p:spPr>
        <p:style>
          <a:lnRef idx="0">
            <a:scrgbClr r="0" g="0" b="0"/>
          </a:lnRef>
          <a:fillRef idx="0">
            <a:scrgbClr r="0" g="0" b="0"/>
          </a:fillRef>
          <a:effectRef idx="4">
            <a:scrgbClr r="0" g="0" b="0"/>
          </a:effectRef>
          <a:fontRef idx="major"/>
        </p:style>
        <p:txBody>
          <a:bodyPr lIns="152400" tIns="114300" rIns="152400" bIns="114300" anchor="ctr">
            <a:noAutofit/>
          </a:bodyPr>
          <a:lstStyle/>
          <a:p>
            <a:pPr algn="ctr">
              <a:spcBef>
                <a:spcPts val="0"/>
              </a:spcBef>
              <a:spcAft>
                <a:spcPts val="8"/>
              </a:spcAft>
              <a:buNone/>
              <a:defRPr sz="1650">
                <a:solidFill>
                  <a:srgbClr val="111820"/>
                </a:solidFill>
                <a:latin typeface="Calibri"/>
                <a:ea typeface="Calibri"/>
                <a:cs typeface="Calibri"/>
              </a:defRPr>
            </a:pPr>
            <a:r>
              <a:rPr sz="1650" b="1">
                <a:solidFill>
                  <a:srgbClr val="111820"/>
                </a:solidFill>
                <a:latin typeface="Calibri"/>
                <a:ea typeface="Calibri"/>
                <a:cs typeface="Calibri"/>
              </a:rPr>
              <a:t>1</a:t>
            </a:r>
          </a:p>
          <a:p>
            <a:pPr algn="ctr">
              <a:spcBef>
                <a:spcPts val="0"/>
              </a:spcBef>
              <a:spcAft>
                <a:spcPts val="18"/>
              </a:spcAft>
              <a:buNone/>
              <a:defRPr sz="1650">
                <a:solidFill>
                  <a:srgbClr val="111820"/>
                </a:solidFill>
                <a:latin typeface="Calibri"/>
                <a:ea typeface="Calibri"/>
                <a:cs typeface="Calibri"/>
              </a:defRPr>
            </a:pPr>
            <a:r>
              <a:rPr sz="1650">
                <a:solidFill>
                  <a:srgbClr val="111820"/>
                </a:solidFill>
                <a:latin typeface="Calibri"/>
                <a:ea typeface="Calibri"/>
                <a:cs typeface="Calibri"/>
              </a:rPr>
              <a:t>TEKCON, S.L. se constituye con 1.000,00 € de capital, depositados en la cuenta bancaria.</a:t>
            </a:r>
          </a:p>
          <a:p>
            <a:pPr algn="ctr">
              <a:spcBef>
                <a:spcPts val="0"/>
              </a:spcBef>
              <a:spcAft>
                <a:spcPts val="8"/>
              </a:spcAft>
              <a:buNone/>
              <a:defRPr sz="1650">
                <a:solidFill>
                  <a:srgbClr val="111820"/>
                </a:solidFill>
                <a:latin typeface="Calibri"/>
                <a:ea typeface="Calibri"/>
                <a:cs typeface="Calibri"/>
              </a:defRPr>
            </a:pPr>
            <a:r>
              <a:rPr sz="1650" b="1">
                <a:solidFill>
                  <a:srgbClr val="111820"/>
                </a:solidFill>
                <a:latin typeface="Calibri"/>
                <a:ea typeface="Calibri"/>
                <a:cs typeface="Calibri"/>
              </a:rPr>
              <a:t>SOLUCIÓN</a:t>
            </a:r>
          </a:p>
          <a:p>
            <a:pPr algn="ctr">
              <a:spcBef>
                <a:spcPts val="0"/>
              </a:spcBef>
              <a:spcAft>
                <a:spcPts val="5"/>
              </a:spcAft>
              <a:buNone/>
              <a:defRPr sz="1650">
                <a:solidFill>
                  <a:srgbClr val="111820"/>
                </a:solidFill>
                <a:latin typeface="Calibri"/>
                <a:ea typeface="Calibri"/>
                <a:cs typeface="Calibri"/>
              </a:defRPr>
            </a:pPr>
            <a:r>
              <a:rPr sz="1650">
                <a:solidFill>
                  <a:srgbClr val="111820"/>
                </a:solidFill>
                <a:latin typeface="Calibri"/>
                <a:ea typeface="Calibri"/>
                <a:cs typeface="Calibri"/>
              </a:rPr>
              <a:t>1.000,00  </a:t>
            </a:r>
            <a:r>
              <a:rPr sz="1650" b="1">
                <a:solidFill>
                  <a:srgbClr val="111820"/>
                </a:solidFill>
                <a:latin typeface="Calibri"/>
                <a:ea typeface="Calibri"/>
                <a:cs typeface="Calibri"/>
              </a:rPr>
              <a:t>Bancos  a  Capital</a:t>
            </a:r>
            <a:r>
              <a:rPr sz="1650">
                <a:solidFill>
                  <a:srgbClr val="111820"/>
                </a:solidFill>
                <a:latin typeface="Calibri"/>
                <a:ea typeface="Calibri"/>
                <a:cs typeface="Calibri"/>
              </a:rPr>
              <a:t>  1.000,00</a:t>
            </a:r>
          </a:p>
        </p:txBody>
      </p:sp>
      <p:sp>
        <p:nvSpPr>
          <p:cNvPr id="7" name="Rectángulo redondeado 6">
            <a:extLst>
              <a:ext uri="{FF2B5EF4-FFF2-40B4-BE49-F238E27FC236}">
                <a16:creationId xmlns:a16="http://schemas.microsoft.com/office/drawing/2014/main" id="{4FB70AC2-0E11-4286-9D55-142BDF4825D4}"/>
              </a:ext>
            </a:extLst>
          </p:cNvPr>
          <p:cNvSpPr>
            <a:spLocks noGrp="1"/>
          </p:cNvSpPr>
          <p:nvPr/>
        </p:nvSpPr>
        <p:spPr>
          <a:xfrm>
            <a:off x="6286500" y="1619250"/>
            <a:ext cx="4429125" cy="3381375"/>
          </a:xfrm>
          <a:prstGeom prst="roundRect">
            <a:avLst>
              <a:gd name="adj" fmla="val 3380"/>
            </a:avLst>
          </a:prstGeom>
          <a:solidFill>
            <a:srgbClr val="F5FAFE"/>
          </a:solidFill>
          <a:ln w="13335">
            <a:solidFill>
              <a:srgbClr val="9FC6E8"/>
            </a:solidFill>
            <a:prstDash val="solid"/>
          </a:ln>
        </p:spPr>
        <p:style>
          <a:lnRef idx="0">
            <a:scrgbClr r="0" g="0" b="0"/>
          </a:lnRef>
          <a:fillRef idx="0">
            <a:scrgbClr r="0" g="0" b="0"/>
          </a:fillRef>
          <a:effectRef idx="4">
            <a:scrgbClr r="0" g="0" b="0"/>
          </a:effectRef>
          <a:fontRef idx="major"/>
        </p:style>
        <p:txBody>
          <a:bodyPr lIns="152400" tIns="114300" rIns="152400" bIns="114300" anchor="ctr">
            <a:noAutofit/>
          </a:bodyPr>
          <a:lstStyle/>
          <a:p>
            <a:pPr algn="ctr">
              <a:spcBef>
                <a:spcPts val="0"/>
              </a:spcBef>
              <a:spcAft>
                <a:spcPts val="8"/>
              </a:spcAft>
              <a:buNone/>
              <a:defRPr sz="1650">
                <a:solidFill>
                  <a:srgbClr val="111820"/>
                </a:solidFill>
                <a:latin typeface="Calibri"/>
                <a:ea typeface="Calibri"/>
                <a:cs typeface="Calibri"/>
              </a:defRPr>
            </a:pPr>
            <a:r>
              <a:rPr sz="1650" b="1">
                <a:solidFill>
                  <a:srgbClr val="111820"/>
                </a:solidFill>
                <a:latin typeface="Calibri"/>
                <a:ea typeface="Calibri"/>
                <a:cs typeface="Calibri"/>
              </a:rPr>
              <a:t>2</a:t>
            </a:r>
          </a:p>
          <a:p>
            <a:pPr algn="ctr">
              <a:spcBef>
                <a:spcPts val="0"/>
              </a:spcBef>
              <a:spcAft>
                <a:spcPts val="18"/>
              </a:spcAft>
              <a:buNone/>
              <a:defRPr sz="1650">
                <a:solidFill>
                  <a:srgbClr val="111820"/>
                </a:solidFill>
                <a:latin typeface="Calibri"/>
                <a:ea typeface="Calibri"/>
                <a:cs typeface="Calibri"/>
              </a:defRPr>
            </a:pPr>
            <a:r>
              <a:rPr sz="1650">
                <a:solidFill>
                  <a:srgbClr val="111820"/>
                </a:solidFill>
                <a:latin typeface="Calibri"/>
                <a:ea typeface="Calibri"/>
                <a:cs typeface="Calibri"/>
              </a:rPr>
              <a:t>Recibe un préstamo de 10.000,00 €, a devolver en su totalidad dentro de 24 meses.</a:t>
            </a:r>
          </a:p>
          <a:p>
            <a:pPr algn="ctr">
              <a:spcBef>
                <a:spcPts val="0"/>
              </a:spcBef>
              <a:spcAft>
                <a:spcPts val="8"/>
              </a:spcAft>
              <a:buNone/>
              <a:defRPr sz="1650">
                <a:solidFill>
                  <a:srgbClr val="111820"/>
                </a:solidFill>
                <a:latin typeface="Calibri"/>
                <a:ea typeface="Calibri"/>
                <a:cs typeface="Calibri"/>
              </a:defRPr>
            </a:pPr>
            <a:r>
              <a:rPr sz="1650" b="1">
                <a:solidFill>
                  <a:srgbClr val="111820"/>
                </a:solidFill>
                <a:latin typeface="Calibri"/>
                <a:ea typeface="Calibri"/>
                <a:cs typeface="Calibri"/>
              </a:rPr>
              <a:t>SOLUCIÓN</a:t>
            </a:r>
          </a:p>
          <a:p>
            <a:pPr algn="ctr">
              <a:spcBef>
                <a:spcPts val="0"/>
              </a:spcBef>
              <a:spcAft>
                <a:spcPts val="5"/>
              </a:spcAft>
              <a:buNone/>
              <a:defRPr sz="1650">
                <a:solidFill>
                  <a:srgbClr val="111820"/>
                </a:solidFill>
                <a:latin typeface="Calibri"/>
                <a:ea typeface="Calibri"/>
                <a:cs typeface="Calibri"/>
              </a:defRPr>
            </a:pPr>
            <a:r>
              <a:rPr sz="1650">
                <a:solidFill>
                  <a:srgbClr val="111820"/>
                </a:solidFill>
                <a:latin typeface="Calibri"/>
                <a:ea typeface="Calibri"/>
                <a:cs typeface="Calibri"/>
              </a:rPr>
              <a:t>10.000,00  </a:t>
            </a:r>
            <a:r>
              <a:rPr sz="1650" b="1">
                <a:solidFill>
                  <a:srgbClr val="111820"/>
                </a:solidFill>
                <a:latin typeface="Calibri"/>
                <a:ea typeface="Calibri"/>
                <a:cs typeface="Calibri"/>
              </a:rPr>
              <a:t>Bancos  a  Deudas por préstamos</a:t>
            </a:r>
            <a:r>
              <a:rPr sz="1650">
                <a:solidFill>
                  <a:srgbClr val="111820"/>
                </a:solidFill>
                <a:latin typeface="Calibri"/>
                <a:ea typeface="Calibri"/>
                <a:cs typeface="Calibri"/>
              </a:rPr>
              <a:t>  10.000,00</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2381250" y="5238750"/>
            <a:ext cx="7429500" cy="361950"/>
          </a:xfrm>
          <a:prstGeom prst="rect">
            <a:avLst/>
          </a:prstGeom>
          <a:noFill/>
          <a:ln w="0">
            <a:noFill/>
            <a:prstDash val="solid"/>
          </a:ln>
        </p:spPr>
        <p:txBody>
          <a:bodyPr lIns="38100" tIns="19050" rIns="38100" bIns="19050" anchor="ctr"/>
          <a:lstStyle/>
          <a:p>
            <a:pPr algn="ctr">
              <a:buNone/>
              <a:defRPr sz="1500" b="1">
                <a:solidFill>
                  <a:srgbClr val="178BFF"/>
                </a:solidFill>
                <a:latin typeface="Calibri"/>
                <a:ea typeface="Calibri"/>
                <a:cs typeface="Calibri"/>
              </a:defRPr>
            </a:pPr>
            <a:r>
              <a:rPr sz="1500" b="1">
                <a:solidFill>
                  <a:srgbClr val="178BFF"/>
                </a:solidFill>
                <a:latin typeface="Calibri"/>
                <a:ea typeface="Calibri"/>
                <a:cs typeface="Calibri"/>
              </a:rPr>
              <a:t>ENUNCIADO → SOLUCIÓN INMEDIATA</a:t>
            </a:r>
          </a:p>
        </p:txBody>
      </p:sp>
    </p:spTree>
    <p:extLst>
      <p:ext uri="{BB962C8B-B14F-4D97-AF65-F5344CB8AC3E}">
        <p14:creationId xmlns:p14="http://schemas.microsoft.com/office/powerpoint/2010/main" val="879069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2.4. EJEMPLO · OPERACIONES 3, 4 Y 5</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32</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redondeado 5">
            <a:extLst>
              <a:ext uri="{FF2B5EF4-FFF2-40B4-BE49-F238E27FC236}">
                <a16:creationId xmlns:a16="http://schemas.microsoft.com/office/drawing/2014/main" id="{FB71B577-7078-4A90-849B-A51C7A19AFA8}"/>
              </a:ext>
            </a:extLst>
          </p:cNvPr>
          <p:cNvSpPr>
            <a:spLocks noGrp="1"/>
          </p:cNvSpPr>
          <p:nvPr/>
        </p:nvSpPr>
        <p:spPr>
          <a:xfrm>
            <a:off x="1476375" y="1428750"/>
            <a:ext cx="9239250" cy="1200150"/>
          </a:xfrm>
          <a:prstGeom prst="roundRect">
            <a:avLst>
              <a:gd name="adj" fmla="val 9524"/>
            </a:avLst>
          </a:prstGeom>
          <a:solidFill>
            <a:srgbClr val="EAF5FC"/>
          </a:solidFill>
          <a:ln w="13335">
            <a:solidFill>
              <a:srgbClr val="9FC6E8"/>
            </a:solidFill>
            <a:prstDash val="solid"/>
          </a:ln>
        </p:spPr>
        <p:style>
          <a:lnRef idx="0">
            <a:scrgbClr r="0" g="0" b="0"/>
          </a:lnRef>
          <a:fillRef idx="0">
            <a:scrgbClr r="0" g="0" b="0"/>
          </a:fillRef>
          <a:effectRef idx="0">
            <a:scrgbClr r="0" g="0" b="0"/>
          </a:effectRef>
          <a:fontRef idx="major"/>
        </p:style>
        <p:txBody>
          <a:bodyPr lIns="171450" tIns="104775" rIns="171450" bIns="104775" anchor="ctr">
            <a:noAutofit/>
          </a:bodyPr>
          <a:lstStyle/>
          <a:p>
            <a:pPr algn="l">
              <a:spcBef>
                <a:spcPts val="0"/>
              </a:spcBef>
              <a:spcAft>
                <a:spcPts val="4"/>
              </a:spcAft>
              <a:buNone/>
              <a:defRPr sz="1650">
                <a:solidFill>
                  <a:srgbClr val="111820"/>
                </a:solidFill>
                <a:latin typeface="Calibri"/>
                <a:ea typeface="Calibri"/>
                <a:cs typeface="Calibri"/>
              </a:defRPr>
            </a:pPr>
            <a:r>
              <a:rPr sz="1950" b="1">
                <a:solidFill>
                  <a:srgbClr val="178BFF"/>
                </a:solidFill>
              </a:rPr>
              <a:t>3. </a:t>
            </a:r>
            <a:r>
              <a:rPr sz="1650">
                <a:solidFill>
                  <a:srgbClr val="111820"/>
                </a:solidFill>
              </a:rPr>
              <a:t>Compra un ordenador por 4.000 €, que paga mediante transferencia bancaria.</a:t>
            </a:r>
          </a:p>
          <a:p>
            <a:pPr algn="l">
              <a:spcBef>
                <a:spcPts val="0"/>
              </a:spcBef>
              <a:spcAft>
                <a:spcPts val="0"/>
              </a:spcAft>
              <a:buNone/>
              <a:defRPr sz="1650">
                <a:solidFill>
                  <a:srgbClr val="111820"/>
                </a:solidFill>
                <a:latin typeface="Calibri"/>
                <a:ea typeface="Calibri"/>
                <a:cs typeface="Calibri"/>
              </a:defRPr>
            </a:pPr>
            <a:r>
              <a:rPr sz="600"/>
              <a:t> </a:t>
            </a:r>
          </a:p>
          <a:p>
            <a:pPr algn="l">
              <a:spcBef>
                <a:spcPts val="0"/>
              </a:spcBef>
              <a:spcAft>
                <a:spcPts val="0"/>
              </a:spcAft>
              <a:buNone/>
              <a:defRPr sz="1650">
                <a:solidFill>
                  <a:srgbClr val="111820"/>
                </a:solidFill>
                <a:latin typeface="Calibri"/>
                <a:ea typeface="Calibri"/>
                <a:cs typeface="Calibri"/>
              </a:defRPr>
            </a:pPr>
            <a:r>
              <a:rPr sz="1425" b="1">
                <a:solidFill>
                  <a:srgbClr val="178BFF"/>
                </a:solidFill>
              </a:rPr>
              <a:t>SOLUCIÓN · </a:t>
            </a:r>
            <a:r>
              <a:rPr sz="1575">
                <a:solidFill>
                  <a:srgbClr val="102C4A"/>
                </a:solidFill>
              </a:rPr>
              <a:t>4.000,00  </a:t>
            </a:r>
            <a:r>
              <a:rPr sz="1575" b="1">
                <a:solidFill>
                  <a:srgbClr val="102C4A"/>
                </a:solidFill>
              </a:rPr>
              <a:t>Equipos informáticos</a:t>
            </a:r>
            <a:r>
              <a:rPr sz="1650" b="1">
                <a:solidFill>
                  <a:srgbClr val="178BFF"/>
                </a:solidFill>
              </a:rPr>
              <a:t>   a   </a:t>
            </a:r>
            <a:r>
              <a:rPr sz="1575" b="1">
                <a:solidFill>
                  <a:srgbClr val="102C4A"/>
                </a:solidFill>
              </a:rPr>
              <a:t>Bancos</a:t>
            </a:r>
            <a:r>
              <a:rPr sz="1575">
                <a:solidFill>
                  <a:srgbClr val="102C4A"/>
                </a:solidFill>
              </a:rPr>
              <a:t>  4.000,00</a:t>
            </a:r>
          </a:p>
        </p:txBody>
      </p:sp>
      <p:sp>
        <p:nvSpPr>
          <p:cNvPr id="7" name="Rectángulo redondeado 6">
            <a:extLst>
              <a:ext uri="{FF2B5EF4-FFF2-40B4-BE49-F238E27FC236}">
                <a16:creationId xmlns:a16="http://schemas.microsoft.com/office/drawing/2014/main" id="{4FB70AC2-0E11-4286-9D55-142BDF4825D4}"/>
              </a:ext>
            </a:extLst>
          </p:cNvPr>
          <p:cNvSpPr>
            <a:spLocks noGrp="1"/>
          </p:cNvSpPr>
          <p:nvPr/>
        </p:nvSpPr>
        <p:spPr>
          <a:xfrm>
            <a:off x="1476375" y="2762250"/>
            <a:ext cx="9239250" cy="1200150"/>
          </a:xfrm>
          <a:prstGeom prst="roundRect">
            <a:avLst>
              <a:gd name="adj" fmla="val 9524"/>
            </a:avLst>
          </a:prstGeom>
          <a:solidFill>
            <a:srgbClr val="F5FAFE"/>
          </a:solidFill>
          <a:ln w="13335">
            <a:solidFill>
              <a:srgbClr val="9FC6E8"/>
            </a:solidFill>
            <a:prstDash val="solid"/>
          </a:ln>
        </p:spPr>
        <p:style>
          <a:lnRef idx="0">
            <a:scrgbClr r="0" g="0" b="0"/>
          </a:lnRef>
          <a:fillRef idx="0">
            <a:scrgbClr r="0" g="0" b="0"/>
          </a:fillRef>
          <a:effectRef idx="0">
            <a:scrgbClr r="0" g="0" b="0"/>
          </a:effectRef>
          <a:fontRef idx="major"/>
        </p:style>
        <p:txBody>
          <a:bodyPr lIns="171450" tIns="104775" rIns="171450" bIns="104775" anchor="ctr">
            <a:noAutofit/>
          </a:bodyPr>
          <a:lstStyle/>
          <a:p>
            <a:pPr algn="l">
              <a:spcBef>
                <a:spcPts val="0"/>
              </a:spcBef>
              <a:spcAft>
                <a:spcPts val="4"/>
              </a:spcAft>
              <a:buNone/>
              <a:defRPr sz="1650">
                <a:solidFill>
                  <a:srgbClr val="111820"/>
                </a:solidFill>
                <a:latin typeface="Calibri"/>
                <a:ea typeface="Calibri"/>
                <a:cs typeface="Calibri"/>
              </a:defRPr>
            </a:pPr>
            <a:r>
              <a:rPr sz="1950" b="1">
                <a:solidFill>
                  <a:srgbClr val="178BFF"/>
                </a:solidFill>
              </a:rPr>
              <a:t>4. </a:t>
            </a:r>
            <a:r>
              <a:rPr sz="1650">
                <a:solidFill>
                  <a:srgbClr val="111820"/>
                </a:solidFill>
              </a:rPr>
              <a:t>Compra mercaderías por 6.000 €, a pagar dentro de 90 días.</a:t>
            </a:r>
          </a:p>
          <a:p>
            <a:pPr algn="l">
              <a:spcBef>
                <a:spcPts val="0"/>
              </a:spcBef>
              <a:spcAft>
                <a:spcPts val="0"/>
              </a:spcAft>
              <a:buNone/>
              <a:defRPr sz="1650">
                <a:solidFill>
                  <a:srgbClr val="111820"/>
                </a:solidFill>
                <a:latin typeface="Calibri"/>
                <a:ea typeface="Calibri"/>
                <a:cs typeface="Calibri"/>
              </a:defRPr>
            </a:pPr>
            <a:r>
              <a:rPr sz="600"/>
              <a:t> </a:t>
            </a:r>
          </a:p>
          <a:p>
            <a:pPr algn="l">
              <a:spcBef>
                <a:spcPts val="0"/>
              </a:spcBef>
              <a:spcAft>
                <a:spcPts val="0"/>
              </a:spcAft>
              <a:buNone/>
              <a:defRPr sz="1650">
                <a:solidFill>
                  <a:srgbClr val="111820"/>
                </a:solidFill>
                <a:latin typeface="Calibri"/>
                <a:ea typeface="Calibri"/>
                <a:cs typeface="Calibri"/>
              </a:defRPr>
            </a:pPr>
            <a:r>
              <a:rPr sz="1425" b="1">
                <a:solidFill>
                  <a:srgbClr val="178BFF"/>
                </a:solidFill>
              </a:rPr>
              <a:t>SOLUCIÓN · </a:t>
            </a:r>
            <a:r>
              <a:rPr sz="1575">
                <a:solidFill>
                  <a:srgbClr val="102C4A"/>
                </a:solidFill>
              </a:rPr>
              <a:t>6.000,00  </a:t>
            </a:r>
            <a:r>
              <a:rPr sz="1575" b="1">
                <a:solidFill>
                  <a:srgbClr val="102C4A"/>
                </a:solidFill>
              </a:rPr>
              <a:t>Mercaderías</a:t>
            </a:r>
            <a:r>
              <a:rPr sz="1650" b="1">
                <a:solidFill>
                  <a:srgbClr val="178BFF"/>
                </a:solidFill>
              </a:rPr>
              <a:t>   a   </a:t>
            </a:r>
            <a:r>
              <a:rPr sz="1575" b="1">
                <a:solidFill>
                  <a:srgbClr val="102C4A"/>
                </a:solidFill>
              </a:rPr>
              <a:t>Proveedores</a:t>
            </a:r>
            <a:r>
              <a:rPr sz="1575">
                <a:solidFill>
                  <a:srgbClr val="102C4A"/>
                </a:solidFill>
              </a:rPr>
              <a:t>  6.000,00</a:t>
            </a:r>
          </a:p>
        </p:txBody>
      </p:sp>
      <p:sp>
        <p:nvSpPr>
          <p:cNvPr id="8" name="Rectángulo redondeado 7">
            <a:extLst>
              <a:ext uri="{FF2B5EF4-FFF2-40B4-BE49-F238E27FC236}">
                <a16:creationId xmlns:a16="http://schemas.microsoft.com/office/drawing/2014/main" id="{7EBCC241-7707-49C1-8FB6-C79033792C41}"/>
              </a:ext>
            </a:extLst>
          </p:cNvPr>
          <p:cNvSpPr>
            <a:spLocks noGrp="1"/>
          </p:cNvSpPr>
          <p:nvPr/>
        </p:nvSpPr>
        <p:spPr>
          <a:xfrm>
            <a:off x="1476375" y="4095750"/>
            <a:ext cx="9239250" cy="1200150"/>
          </a:xfrm>
          <a:prstGeom prst="roundRect">
            <a:avLst>
              <a:gd name="adj" fmla="val 9524"/>
            </a:avLst>
          </a:prstGeom>
          <a:solidFill>
            <a:srgbClr val="EAF5FC"/>
          </a:solidFill>
          <a:ln w="13335">
            <a:solidFill>
              <a:srgbClr val="9FC6E8"/>
            </a:solidFill>
            <a:prstDash val="solid"/>
          </a:ln>
        </p:spPr>
        <p:style>
          <a:lnRef idx="0">
            <a:scrgbClr r="0" g="0" b="0"/>
          </a:lnRef>
          <a:fillRef idx="0">
            <a:scrgbClr r="0" g="0" b="0"/>
          </a:fillRef>
          <a:effectRef idx="0">
            <a:scrgbClr r="0" g="0" b="0"/>
          </a:effectRef>
          <a:fontRef idx="major"/>
        </p:style>
        <p:txBody>
          <a:bodyPr lIns="171450" tIns="104775" rIns="171450" bIns="104775" anchor="ctr">
            <a:noAutofit/>
          </a:bodyPr>
          <a:lstStyle/>
          <a:p>
            <a:pPr algn="l">
              <a:spcBef>
                <a:spcPts val="0"/>
              </a:spcBef>
              <a:spcAft>
                <a:spcPts val="4"/>
              </a:spcAft>
              <a:buNone/>
              <a:defRPr sz="1650">
                <a:solidFill>
                  <a:srgbClr val="111820"/>
                </a:solidFill>
                <a:latin typeface="Calibri"/>
                <a:ea typeface="Calibri"/>
                <a:cs typeface="Calibri"/>
              </a:defRPr>
            </a:pPr>
            <a:r>
              <a:rPr sz="1950" b="1">
                <a:solidFill>
                  <a:srgbClr val="178BFF"/>
                </a:solidFill>
              </a:rPr>
              <a:t>5. </a:t>
            </a:r>
            <a:r>
              <a:rPr sz="1650">
                <a:solidFill>
                  <a:srgbClr val="111820"/>
                </a:solidFill>
              </a:rPr>
              <a:t>Paga 3.000 € al proveedor del punto anterior.</a:t>
            </a:r>
          </a:p>
          <a:p>
            <a:pPr algn="l">
              <a:spcBef>
                <a:spcPts val="0"/>
              </a:spcBef>
              <a:spcAft>
                <a:spcPts val="0"/>
              </a:spcAft>
              <a:buNone/>
              <a:defRPr sz="1650">
                <a:solidFill>
                  <a:srgbClr val="111820"/>
                </a:solidFill>
                <a:latin typeface="Calibri"/>
                <a:ea typeface="Calibri"/>
                <a:cs typeface="Calibri"/>
              </a:defRPr>
            </a:pPr>
            <a:r>
              <a:rPr sz="600"/>
              <a:t> </a:t>
            </a:r>
          </a:p>
          <a:p>
            <a:pPr algn="l">
              <a:spcBef>
                <a:spcPts val="0"/>
              </a:spcBef>
              <a:spcAft>
                <a:spcPts val="0"/>
              </a:spcAft>
              <a:buNone/>
              <a:defRPr sz="1650">
                <a:solidFill>
                  <a:srgbClr val="111820"/>
                </a:solidFill>
                <a:latin typeface="Calibri"/>
                <a:ea typeface="Calibri"/>
                <a:cs typeface="Calibri"/>
              </a:defRPr>
            </a:pPr>
            <a:r>
              <a:rPr sz="1425" b="1">
                <a:solidFill>
                  <a:srgbClr val="178BFF"/>
                </a:solidFill>
              </a:rPr>
              <a:t>SOLUCIÓN · </a:t>
            </a:r>
            <a:r>
              <a:rPr sz="1575">
                <a:solidFill>
                  <a:srgbClr val="102C4A"/>
                </a:solidFill>
              </a:rPr>
              <a:t>3.000,00  </a:t>
            </a:r>
            <a:r>
              <a:rPr sz="1575" b="1">
                <a:solidFill>
                  <a:srgbClr val="102C4A"/>
                </a:solidFill>
              </a:rPr>
              <a:t>Proveedores</a:t>
            </a:r>
            <a:r>
              <a:rPr sz="1650" b="1">
                <a:solidFill>
                  <a:srgbClr val="178BFF"/>
                </a:solidFill>
              </a:rPr>
              <a:t>   a   </a:t>
            </a:r>
            <a:r>
              <a:rPr sz="1575" b="1">
                <a:solidFill>
                  <a:srgbClr val="102C4A"/>
                </a:solidFill>
              </a:rPr>
              <a:t>Bancos</a:t>
            </a:r>
            <a:r>
              <a:rPr sz="1575">
                <a:solidFill>
                  <a:srgbClr val="102C4A"/>
                </a:solidFill>
              </a:rPr>
              <a:t>  3.000,00</a:t>
            </a:r>
          </a:p>
        </p:txBody>
      </p:sp>
    </p:spTree>
    <p:extLst>
      <p:ext uri="{BB962C8B-B14F-4D97-AF65-F5344CB8AC3E}">
        <p14:creationId xmlns:p14="http://schemas.microsoft.com/office/powerpoint/2010/main" val="879069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2.4. ASIENTO DE CIERRE</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33</a:t>
            </a:r>
          </a:p>
        </p:txBody>
      </p:sp>
      <p:pic>
        <p:nvPicPr>
          <p:cNvPr id="22" name="Imagen 21"/>
          <p:cNvPicPr>
            <a:picLocks noChangeAspect="1"/>
          </p:cNvPicPr>
          <p:nvPr/>
        </p:nvPicPr>
        <p:blipFill>
          <a:blip r:embed="rId3"/>
          <a:stretch/>
        </p:blipFill>
        <p:spPr>
          <a:xfrm>
            <a:off x="609600" y="1547813"/>
            <a:ext cx="742950" cy="714375"/>
          </a:xfrm>
          <a:prstGeom prst="rect">
            <a:avLst/>
          </a:prstGeom>
        </p:spPr>
      </p:pic>
      <p:sp>
        <p:nvSpPr>
          <p:cNvPr id="12" name="classic-debe-label">
            <a:extLst>
              <a:ext uri="{FF2B5EF4-FFF2-40B4-BE49-F238E27FC236}">
                <a16:creationId xmlns:a16="http://schemas.microsoft.com/office/drawing/2014/main" id="{DD0BE8C5-269C-41FD-9970-FC2DC6A2B6DF}"/>
              </a:ext>
            </a:extLst>
          </p:cNvPr>
          <p:cNvSpPr>
            <a:spLocks noGrp="1"/>
          </p:cNvSpPr>
          <p:nvPr/>
        </p:nvSpPr>
        <p:spPr>
          <a:xfrm>
            <a:off x="2047875" y="1733550"/>
            <a:ext cx="4572000" cy="361950"/>
          </a:xfrm>
          <a:prstGeom prst="rect">
            <a:avLst/>
          </a:prstGeom>
          <a:noFill/>
          <a:ln w="0">
            <a:noFill/>
            <a:prstDash val="solid"/>
          </a:ln>
        </p:spPr>
        <p:txBody>
          <a:bodyPr lIns="0" tIns="0" rIns="0" bIns="0" anchor="t">
            <a:noAutofit/>
          </a:bodyPr>
          <a:lstStyle/>
          <a:p>
            <a:pPr algn="ctr">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DEBE</a:t>
            </a:r>
          </a:p>
        </p:txBody>
      </p:sp>
      <p:sp>
        <p:nvSpPr>
          <p:cNvPr id="13" name="classic-debe-amounts">
            <a:extLst>
              <a:ext uri="{FF2B5EF4-FFF2-40B4-BE49-F238E27FC236}">
                <a16:creationId xmlns:a16="http://schemas.microsoft.com/office/drawing/2014/main" id="{6304A656-ED2C-456D-BA9E-94CD2423A951}"/>
              </a:ext>
            </a:extLst>
          </p:cNvPr>
          <p:cNvSpPr>
            <a:spLocks noGrp="1"/>
          </p:cNvSpPr>
          <p:nvPr/>
        </p:nvSpPr>
        <p:spPr>
          <a:xfrm>
            <a:off x="1952625" y="2238375"/>
            <a:ext cx="1524000" cy="1381125"/>
          </a:xfrm>
          <a:prstGeom prst="rect">
            <a:avLst/>
          </a:prstGeom>
          <a:noFill/>
          <a:ln w="0">
            <a:noFill/>
            <a:prstDash val="solid"/>
          </a:ln>
        </p:spPr>
        <p:txBody>
          <a:bodyPr lIns="0" tIns="0" rIns="0" bIns="0" anchor="t">
            <a:noAutofit/>
          </a:bodyPr>
          <a:lstStyle/>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1.000,00</a:t>
            </a:r>
          </a:p>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10.000,00</a:t>
            </a:r>
          </a:p>
          <a:p>
            <a:pPr algn="r">
              <a:spcBef>
                <a:spcPts val="0"/>
              </a:spcBef>
              <a:spcAft>
                <a:spcPts val="0"/>
              </a:spcAft>
              <a:buNone/>
              <a:defRPr sz="1800">
                <a:solidFill>
                  <a:srgbClr val="111820"/>
                </a:solidFill>
                <a:latin typeface="Calibri"/>
                <a:ea typeface="Calibri"/>
                <a:cs typeface="Calibri"/>
              </a:defRPr>
            </a:pPr>
            <a:r>
              <a:rPr sz="1800" b="0">
                <a:solidFill>
                  <a:srgbClr val="111820"/>
                </a:solidFill>
                <a:latin typeface="Calibri"/>
                <a:ea typeface="Calibri"/>
                <a:cs typeface="Calibri"/>
              </a:rPr>
              <a:t>3.000,00</a:t>
            </a:r>
          </a:p>
        </p:txBody>
      </p:sp>
      <p:sp>
        <p:nvSpPr>
          <p:cNvPr id="14" name="classic-debe-accounts">
            <a:extLst>
              <a:ext uri="{FF2B5EF4-FFF2-40B4-BE49-F238E27FC236}">
                <a16:creationId xmlns:a16="http://schemas.microsoft.com/office/drawing/2014/main" id="{ACFE52C8-35C5-463C-A4BA-998DDF84BFC3}"/>
              </a:ext>
            </a:extLst>
          </p:cNvPr>
          <p:cNvSpPr>
            <a:spLocks noGrp="1"/>
          </p:cNvSpPr>
          <p:nvPr/>
        </p:nvSpPr>
        <p:spPr>
          <a:xfrm>
            <a:off x="3714750" y="2238375"/>
            <a:ext cx="3238500" cy="1381125"/>
          </a:xfrm>
          <a:prstGeom prst="rect">
            <a:avLst/>
          </a:prstGeom>
          <a:noFill/>
          <a:ln w="0">
            <a:noFill/>
            <a:prstDash val="solid"/>
          </a:ln>
        </p:spPr>
        <p:txBody>
          <a:bodyPr lIns="0" tIns="0" rIns="0" bIns="0" anchor="t">
            <a:noAutofit/>
          </a:bodyPr>
          <a:lstStyle/>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Capital</a:t>
            </a:r>
          </a:p>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Deuda por préstamos</a:t>
            </a:r>
          </a:p>
          <a:p>
            <a:pPr algn="l">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Proveedores</a:t>
            </a:r>
          </a:p>
        </p:txBody>
      </p:sp>
      <p:sp>
        <p:nvSpPr>
          <p:cNvPr id="15" name="classic-haber-label">
            <a:extLst>
              <a:ext uri="{FF2B5EF4-FFF2-40B4-BE49-F238E27FC236}">
                <a16:creationId xmlns:a16="http://schemas.microsoft.com/office/drawing/2014/main" id="{06FE5655-51CF-44C3-B85B-4020F4ABEB0B}"/>
              </a:ext>
            </a:extLst>
          </p:cNvPr>
          <p:cNvSpPr>
            <a:spLocks noGrp="1"/>
          </p:cNvSpPr>
          <p:nvPr/>
        </p:nvSpPr>
        <p:spPr>
          <a:xfrm>
            <a:off x="5572125" y="3562350"/>
            <a:ext cx="4476750" cy="342900"/>
          </a:xfrm>
          <a:prstGeom prst="rect">
            <a:avLst/>
          </a:prstGeom>
          <a:noFill/>
          <a:ln w="0">
            <a:noFill/>
            <a:prstDash val="solid"/>
          </a:ln>
        </p:spPr>
        <p:txBody>
          <a:bodyPr lIns="0" tIns="0" rIns="0" bIns="0" anchor="t">
            <a:noAutofit/>
          </a:bodyPr>
          <a:lstStyle/>
          <a:p>
            <a:pPr algn="ctr">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HABER</a:t>
            </a:r>
          </a:p>
        </p:txBody>
      </p:sp>
      <p:sp>
        <p:nvSpPr>
          <p:cNvPr id="16" name="classic-haber-accounts">
            <a:extLst>
              <a:ext uri="{FF2B5EF4-FFF2-40B4-BE49-F238E27FC236}">
                <a16:creationId xmlns:a16="http://schemas.microsoft.com/office/drawing/2014/main" id="{CDE263A4-465E-48A5-AD1C-C1FA81F441A1}"/>
              </a:ext>
            </a:extLst>
          </p:cNvPr>
          <p:cNvSpPr>
            <a:spLocks noGrp="1"/>
          </p:cNvSpPr>
          <p:nvPr/>
        </p:nvSpPr>
        <p:spPr>
          <a:xfrm>
            <a:off x="5476875" y="4010025"/>
            <a:ext cx="3333750" cy="1381125"/>
          </a:xfrm>
          <a:prstGeom prst="rect">
            <a:avLst/>
          </a:prstGeom>
          <a:noFill/>
          <a:ln w="0">
            <a:noFill/>
            <a:prstDash val="solid"/>
          </a:ln>
        </p:spPr>
        <p:txBody>
          <a:bodyPr lIns="0" tIns="0" rIns="0" bIns="0" anchor="t">
            <a:noAutofit/>
          </a:bodyPr>
          <a:lstStyle/>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Bancos</a:t>
            </a:r>
          </a:p>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Mercaderías</a:t>
            </a:r>
          </a:p>
          <a:p>
            <a:pPr algn="l">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Equipos informáticos</a:t>
            </a:r>
          </a:p>
        </p:txBody>
      </p:sp>
      <p:sp>
        <p:nvSpPr>
          <p:cNvPr id="17" name="classic-haber-amounts">
            <a:extLst>
              <a:ext uri="{FF2B5EF4-FFF2-40B4-BE49-F238E27FC236}">
                <a16:creationId xmlns:a16="http://schemas.microsoft.com/office/drawing/2014/main" id="{BCCD4FB8-720A-4002-AB97-7CC3FAD6784B}"/>
              </a:ext>
            </a:extLst>
          </p:cNvPr>
          <p:cNvSpPr>
            <a:spLocks noGrp="1"/>
          </p:cNvSpPr>
          <p:nvPr/>
        </p:nvSpPr>
        <p:spPr>
          <a:xfrm>
            <a:off x="8858250" y="4010025"/>
            <a:ext cx="1476375" cy="1381125"/>
          </a:xfrm>
          <a:prstGeom prst="rect">
            <a:avLst/>
          </a:prstGeom>
          <a:noFill/>
          <a:ln w="0">
            <a:noFill/>
            <a:prstDash val="solid"/>
          </a:ln>
        </p:spPr>
        <p:txBody>
          <a:bodyPr lIns="0" tIns="0" rIns="0" bIns="0" anchor="t">
            <a:noAutofit/>
          </a:bodyPr>
          <a:lstStyle/>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4.000,00</a:t>
            </a:r>
          </a:p>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6.000,00</a:t>
            </a:r>
          </a:p>
          <a:p>
            <a:pPr algn="r">
              <a:spcBef>
                <a:spcPts val="0"/>
              </a:spcBef>
              <a:spcAft>
                <a:spcPts val="0"/>
              </a:spcAft>
              <a:buNone/>
              <a:defRPr sz="1800">
                <a:solidFill>
                  <a:srgbClr val="111820"/>
                </a:solidFill>
                <a:latin typeface="Calibri"/>
                <a:ea typeface="Calibri"/>
                <a:cs typeface="Calibri"/>
              </a:defRPr>
            </a:pPr>
            <a:r>
              <a:rPr sz="1800" b="0">
                <a:solidFill>
                  <a:srgbClr val="111820"/>
                </a:solidFill>
                <a:latin typeface="Calibri"/>
                <a:ea typeface="Calibri"/>
                <a:cs typeface="Calibri"/>
              </a:rPr>
              <a:t>4.000,00</a:t>
            </a:r>
          </a:p>
        </p:txBody>
      </p:sp>
    </p:spTree>
    <p:extLst>
      <p:ext uri="{BB962C8B-B14F-4D97-AF65-F5344CB8AC3E}">
        <p14:creationId xmlns:p14="http://schemas.microsoft.com/office/powerpoint/2010/main" val="879069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2.4. APERTURA DEL SIGUIENTE EJERCICIO</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34</a:t>
            </a:r>
          </a:p>
        </p:txBody>
      </p:sp>
      <p:pic>
        <p:nvPicPr>
          <p:cNvPr id="23" name="Imagen 22"/>
          <p:cNvPicPr>
            <a:picLocks noChangeAspect="1"/>
          </p:cNvPicPr>
          <p:nvPr/>
        </p:nvPicPr>
        <p:blipFill>
          <a:blip r:embed="rId3"/>
          <a:stretch/>
        </p:blipFill>
        <p:spPr>
          <a:xfrm>
            <a:off x="609600" y="1547813"/>
            <a:ext cx="742950" cy="714375"/>
          </a:xfrm>
          <a:prstGeom prst="rect">
            <a:avLst/>
          </a:prstGeom>
        </p:spPr>
      </p:pic>
      <p:sp>
        <p:nvSpPr>
          <p:cNvPr id="12" name="classic-debe-label">
            <a:extLst>
              <a:ext uri="{FF2B5EF4-FFF2-40B4-BE49-F238E27FC236}">
                <a16:creationId xmlns:a16="http://schemas.microsoft.com/office/drawing/2014/main" id="{17A369EA-F389-4E78-BA6E-47D7B0AB9A46}"/>
              </a:ext>
            </a:extLst>
          </p:cNvPr>
          <p:cNvSpPr>
            <a:spLocks noGrp="1"/>
          </p:cNvSpPr>
          <p:nvPr/>
        </p:nvSpPr>
        <p:spPr>
          <a:xfrm>
            <a:off x="2047875" y="1733550"/>
            <a:ext cx="4572000" cy="361950"/>
          </a:xfrm>
          <a:prstGeom prst="rect">
            <a:avLst/>
          </a:prstGeom>
          <a:noFill/>
          <a:ln w="0">
            <a:noFill/>
            <a:prstDash val="solid"/>
          </a:ln>
        </p:spPr>
        <p:txBody>
          <a:bodyPr lIns="0" tIns="0" rIns="0" bIns="0" anchor="t">
            <a:noAutofit/>
          </a:bodyPr>
          <a:lstStyle/>
          <a:p>
            <a:pPr algn="ctr">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DEBE</a:t>
            </a:r>
          </a:p>
        </p:txBody>
      </p:sp>
      <p:sp>
        <p:nvSpPr>
          <p:cNvPr id="13" name="classic-debe-amounts">
            <a:extLst>
              <a:ext uri="{FF2B5EF4-FFF2-40B4-BE49-F238E27FC236}">
                <a16:creationId xmlns:a16="http://schemas.microsoft.com/office/drawing/2014/main" id="{93071E8A-47F0-4827-B3C3-641A22F0A3CD}"/>
              </a:ext>
            </a:extLst>
          </p:cNvPr>
          <p:cNvSpPr>
            <a:spLocks noGrp="1"/>
          </p:cNvSpPr>
          <p:nvPr/>
        </p:nvSpPr>
        <p:spPr>
          <a:xfrm>
            <a:off x="1952625" y="2238375"/>
            <a:ext cx="1524000" cy="1381125"/>
          </a:xfrm>
          <a:prstGeom prst="rect">
            <a:avLst/>
          </a:prstGeom>
          <a:noFill/>
          <a:ln w="0">
            <a:noFill/>
            <a:prstDash val="solid"/>
          </a:ln>
        </p:spPr>
        <p:txBody>
          <a:bodyPr lIns="0" tIns="0" rIns="0" bIns="0" anchor="t">
            <a:noAutofit/>
          </a:bodyPr>
          <a:lstStyle/>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4.000,00</a:t>
            </a:r>
          </a:p>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6.000,00</a:t>
            </a:r>
          </a:p>
          <a:p>
            <a:pPr algn="r">
              <a:spcBef>
                <a:spcPts val="0"/>
              </a:spcBef>
              <a:spcAft>
                <a:spcPts val="0"/>
              </a:spcAft>
              <a:buNone/>
              <a:defRPr sz="1800">
                <a:solidFill>
                  <a:srgbClr val="111820"/>
                </a:solidFill>
                <a:latin typeface="Calibri"/>
                <a:ea typeface="Calibri"/>
                <a:cs typeface="Calibri"/>
              </a:defRPr>
            </a:pPr>
            <a:r>
              <a:rPr sz="1800" b="0">
                <a:solidFill>
                  <a:srgbClr val="111820"/>
                </a:solidFill>
                <a:latin typeface="Calibri"/>
                <a:ea typeface="Calibri"/>
                <a:cs typeface="Calibri"/>
              </a:rPr>
              <a:t>4.000,00</a:t>
            </a:r>
          </a:p>
        </p:txBody>
      </p:sp>
      <p:sp>
        <p:nvSpPr>
          <p:cNvPr id="14" name="classic-debe-accounts">
            <a:extLst>
              <a:ext uri="{FF2B5EF4-FFF2-40B4-BE49-F238E27FC236}">
                <a16:creationId xmlns:a16="http://schemas.microsoft.com/office/drawing/2014/main" id="{045A2ACA-AB0F-4D5B-83BB-3B2280F0D090}"/>
              </a:ext>
            </a:extLst>
          </p:cNvPr>
          <p:cNvSpPr>
            <a:spLocks noGrp="1"/>
          </p:cNvSpPr>
          <p:nvPr/>
        </p:nvSpPr>
        <p:spPr>
          <a:xfrm>
            <a:off x="3714750" y="2238375"/>
            <a:ext cx="3238500" cy="1381125"/>
          </a:xfrm>
          <a:prstGeom prst="rect">
            <a:avLst/>
          </a:prstGeom>
          <a:noFill/>
          <a:ln w="0">
            <a:noFill/>
            <a:prstDash val="solid"/>
          </a:ln>
        </p:spPr>
        <p:txBody>
          <a:bodyPr lIns="0" tIns="0" rIns="0" bIns="0" anchor="t">
            <a:noAutofit/>
          </a:bodyPr>
          <a:lstStyle/>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Bancos</a:t>
            </a:r>
          </a:p>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Mercaderías</a:t>
            </a:r>
          </a:p>
          <a:p>
            <a:pPr algn="l">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Equipos informáticos</a:t>
            </a:r>
          </a:p>
        </p:txBody>
      </p:sp>
      <p:sp>
        <p:nvSpPr>
          <p:cNvPr id="15" name="classic-haber-label">
            <a:extLst>
              <a:ext uri="{FF2B5EF4-FFF2-40B4-BE49-F238E27FC236}">
                <a16:creationId xmlns:a16="http://schemas.microsoft.com/office/drawing/2014/main" id="{DBECD726-FA69-49C1-B631-324D91A06DEE}"/>
              </a:ext>
            </a:extLst>
          </p:cNvPr>
          <p:cNvSpPr>
            <a:spLocks noGrp="1"/>
          </p:cNvSpPr>
          <p:nvPr/>
        </p:nvSpPr>
        <p:spPr>
          <a:xfrm>
            <a:off x="5572125" y="3562350"/>
            <a:ext cx="4476750" cy="342900"/>
          </a:xfrm>
          <a:prstGeom prst="rect">
            <a:avLst/>
          </a:prstGeom>
          <a:noFill/>
          <a:ln w="0">
            <a:noFill/>
            <a:prstDash val="solid"/>
          </a:ln>
        </p:spPr>
        <p:txBody>
          <a:bodyPr lIns="0" tIns="0" rIns="0" bIns="0" anchor="t">
            <a:noAutofit/>
          </a:bodyPr>
          <a:lstStyle/>
          <a:p>
            <a:pPr algn="ctr">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HABER</a:t>
            </a:r>
          </a:p>
        </p:txBody>
      </p:sp>
      <p:sp>
        <p:nvSpPr>
          <p:cNvPr id="16" name="classic-haber-accounts">
            <a:extLst>
              <a:ext uri="{FF2B5EF4-FFF2-40B4-BE49-F238E27FC236}">
                <a16:creationId xmlns:a16="http://schemas.microsoft.com/office/drawing/2014/main" id="{67880F2F-8AFB-4F82-83BC-46D90F3FA904}"/>
              </a:ext>
            </a:extLst>
          </p:cNvPr>
          <p:cNvSpPr>
            <a:spLocks noGrp="1"/>
          </p:cNvSpPr>
          <p:nvPr/>
        </p:nvSpPr>
        <p:spPr>
          <a:xfrm>
            <a:off x="5476875" y="4010025"/>
            <a:ext cx="3333750" cy="1381125"/>
          </a:xfrm>
          <a:prstGeom prst="rect">
            <a:avLst/>
          </a:prstGeom>
          <a:noFill/>
          <a:ln w="0">
            <a:noFill/>
            <a:prstDash val="solid"/>
          </a:ln>
        </p:spPr>
        <p:txBody>
          <a:bodyPr lIns="0" tIns="0" rIns="0" bIns="0" anchor="t">
            <a:noAutofit/>
          </a:bodyPr>
          <a:lstStyle/>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Capital</a:t>
            </a:r>
          </a:p>
          <a:p>
            <a:pPr algn="l">
              <a:spcBef>
                <a:spcPts val="0"/>
              </a:spcBef>
              <a:spcAft>
                <a:spcPts val="18"/>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Deuda por préstamos</a:t>
            </a:r>
          </a:p>
          <a:p>
            <a:pPr algn="l">
              <a:spcBef>
                <a:spcPts val="0"/>
              </a:spcBef>
              <a:spcAft>
                <a:spcPts val="0"/>
              </a:spcAft>
              <a:buNone/>
              <a:defRPr sz="1800">
                <a:solidFill>
                  <a:srgbClr val="111820"/>
                </a:solidFill>
                <a:latin typeface="Calibri"/>
                <a:ea typeface="Calibri"/>
                <a:cs typeface="Calibri"/>
              </a:defRPr>
            </a:pPr>
            <a:r>
              <a:rPr sz="1800" b="1">
                <a:solidFill>
                  <a:srgbClr val="111820"/>
                </a:solidFill>
                <a:latin typeface="Calibri"/>
                <a:ea typeface="Calibri"/>
                <a:cs typeface="Calibri"/>
              </a:rPr>
              <a:t>a  Proveedores</a:t>
            </a:r>
          </a:p>
        </p:txBody>
      </p:sp>
      <p:sp>
        <p:nvSpPr>
          <p:cNvPr id="17" name="classic-haber-amounts">
            <a:extLst>
              <a:ext uri="{FF2B5EF4-FFF2-40B4-BE49-F238E27FC236}">
                <a16:creationId xmlns:a16="http://schemas.microsoft.com/office/drawing/2014/main" id="{543C8C52-766E-4EDC-B2CD-7AD856149FBE}"/>
              </a:ext>
            </a:extLst>
          </p:cNvPr>
          <p:cNvSpPr>
            <a:spLocks noGrp="1"/>
          </p:cNvSpPr>
          <p:nvPr/>
        </p:nvSpPr>
        <p:spPr>
          <a:xfrm>
            <a:off x="8858250" y="4010025"/>
            <a:ext cx="1476375" cy="1381125"/>
          </a:xfrm>
          <a:prstGeom prst="rect">
            <a:avLst/>
          </a:prstGeom>
          <a:noFill/>
          <a:ln w="0">
            <a:noFill/>
            <a:prstDash val="solid"/>
          </a:ln>
        </p:spPr>
        <p:txBody>
          <a:bodyPr lIns="0" tIns="0" rIns="0" bIns="0" anchor="t">
            <a:noAutofit/>
          </a:bodyPr>
          <a:lstStyle/>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1.000,00</a:t>
            </a:r>
          </a:p>
          <a:p>
            <a:pPr algn="r">
              <a:spcBef>
                <a:spcPts val="0"/>
              </a:spcBef>
              <a:spcAft>
                <a:spcPts val="18"/>
              </a:spcAft>
              <a:buNone/>
              <a:defRPr sz="1800">
                <a:solidFill>
                  <a:srgbClr val="111820"/>
                </a:solidFill>
                <a:latin typeface="Calibri"/>
                <a:ea typeface="Calibri"/>
                <a:cs typeface="Calibri"/>
              </a:defRPr>
            </a:pPr>
            <a:r>
              <a:rPr sz="1800" b="0">
                <a:solidFill>
                  <a:srgbClr val="111820"/>
                </a:solidFill>
                <a:latin typeface="Calibri"/>
                <a:ea typeface="Calibri"/>
                <a:cs typeface="Calibri"/>
              </a:rPr>
              <a:t>10.000,00</a:t>
            </a:r>
          </a:p>
          <a:p>
            <a:pPr algn="r">
              <a:spcBef>
                <a:spcPts val="0"/>
              </a:spcBef>
              <a:spcAft>
                <a:spcPts val="0"/>
              </a:spcAft>
              <a:buNone/>
              <a:defRPr sz="1800">
                <a:solidFill>
                  <a:srgbClr val="111820"/>
                </a:solidFill>
                <a:latin typeface="Calibri"/>
                <a:ea typeface="Calibri"/>
                <a:cs typeface="Calibri"/>
              </a:defRPr>
            </a:pPr>
            <a:r>
              <a:rPr sz="1800" b="0">
                <a:solidFill>
                  <a:srgbClr val="111820"/>
                </a:solidFill>
                <a:latin typeface="Calibri"/>
                <a:ea typeface="Calibri"/>
                <a:cs typeface="Calibri"/>
              </a:rPr>
              <a:t>3.000,00</a:t>
            </a:r>
          </a:p>
        </p:txBody>
      </p:sp>
    </p:spTree>
    <p:extLst>
      <p:ext uri="{BB962C8B-B14F-4D97-AF65-F5344CB8AC3E}">
        <p14:creationId xmlns:p14="http://schemas.microsoft.com/office/powerpoint/2010/main" val="879069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EJERCICIO 3</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35</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fontScale="93470"/>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Registra la apertura y las operaciones en el Diario y el Mayor; calcula los saldos; realiza el cierre, la apertura siguiente y el Balance.</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ZARAGOZA MERCHANDISING, S. L. · EJERCICIO X1</a:t>
            </a:r>
          </a:p>
        </p:txBody>
      </p:sp>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a:solidFill>
                  <a:srgbClr val="138CFF"/>
                </a:solidFill>
                <a:latin typeface="Calibri"/>
                <a:ea typeface="Calibri"/>
                <a:cs typeface="Calibri"/>
              </a:rPr>
              <a:t>PÁGINA 87</a:t>
            </a:r>
          </a:p>
        </p:txBody>
      </p:sp>
      <p:pic>
        <p:nvPicPr>
          <p:cNvPr id="21" name="Imagen 20"/>
          <p:cNvPicPr>
            <a:picLocks noChangeAspect="1"/>
          </p:cNvPicPr>
          <p:nvPr/>
        </p:nvPicPr>
        <p:blipFill>
          <a:blip r:embed="rId3"/>
          <a:stretch/>
        </p:blipFill>
        <p:spPr>
          <a:xfrm>
            <a:off x="771525" y="581025"/>
            <a:ext cx="762000" cy="762000"/>
          </a:xfrm>
          <a:prstGeom prst="ellipse">
            <a:avLst/>
          </a:prstGeom>
        </p:spPr>
      </p:pic>
    </p:spTree>
    <p:extLst>
      <p:ext uri="{BB962C8B-B14F-4D97-AF65-F5344CB8AC3E}">
        <p14:creationId xmlns:p14="http://schemas.microsoft.com/office/powerpoint/2010/main" val="879069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TEST 7 Y 8</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36</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Comprueba qué operaciones respetan la ecuación fundamental del patrimonio y qué implica el método de partida doble.</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Primero decide. Después, explica por qué.</a:t>
            </a:r>
          </a:p>
        </p:txBody>
      </p:sp>
      <p:pic>
        <p:nvPicPr>
          <p:cNvPr id="19" name="Imagen 18"/>
          <p:cNvPicPr>
            <a:picLocks noChangeAspect="1"/>
          </p:cNvPicPr>
          <p:nvPr/>
        </p:nvPicPr>
        <p:blipFill>
          <a:blip r:embed="rId3"/>
          <a:stretch/>
        </p:blipFill>
        <p:spPr>
          <a:xfrm>
            <a:off x="771525" y="581025"/>
            <a:ext cx="762000" cy="762000"/>
          </a:xfrm>
          <a:prstGeom prst="ellipse">
            <a:avLst/>
          </a:prstGeom>
        </p:spPr>
      </p:pic>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dirty="0">
                <a:solidFill>
                  <a:srgbClr val="138CFF"/>
                </a:solidFill>
                <a:latin typeface="Calibri"/>
                <a:ea typeface="Calibri"/>
                <a:cs typeface="Calibri"/>
              </a:rPr>
              <a:t>PÁGINA 88</a:t>
            </a:r>
          </a:p>
        </p:txBody>
      </p:sp>
    </p:spTree>
    <p:extLst>
      <p:ext uri="{BB962C8B-B14F-4D97-AF65-F5344CB8AC3E}">
        <p14:creationId xmlns:p14="http://schemas.microsoft.com/office/powerpoint/2010/main" val="879069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3. EL MÉTODO DE PARTIDA DOBLE</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37</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lIns="171450" tIns="114300" rIns="171450" bIns="114300" anchor="ctr">
            <a:normAutofit/>
          </a:bodyPr>
          <a:lstStyle/>
          <a:p>
            <a:pPr algn="l">
              <a:buNone/>
              <a:defRPr sz="1800" b="0">
                <a:solidFill>
                  <a:srgbClr val="111820"/>
                </a:solidFill>
                <a:latin typeface="Calibri"/>
                <a:ea typeface="Calibri"/>
                <a:cs typeface="Calibri"/>
              </a:defRPr>
            </a:pPr>
            <a:r>
              <a:rPr sz="1800" b="0">
                <a:solidFill>
                  <a:srgbClr val="111820"/>
                </a:solidFill>
                <a:latin typeface="Calibri"/>
                <a:ea typeface="Calibri"/>
                <a:cs typeface="Calibri"/>
              </a:rPr>
              <a:t>CONCEPTO. La partida doble es un método contable en el que cada transacción se registra, al menos, en dos cuentas de forma que la suma de los importes anotados en el «debe» coincide con la suma de los importes anotados en el «haber», de modo que siempre se cumple la ecuación fundamental del patrimonio.
A efectos prácticos: todos los asientos que realicemos en el libro Diario deben estar cuadrados: la suma de los importes realizados en el debe tiene que coincidir con la suma de los importes anotados en el haber.</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PARTIDA DOBLE → TOTAL DEBE = TOTAL HABER</a:t>
            </a:r>
          </a:p>
        </p:txBody>
      </p:sp>
    </p:spTree>
    <p:extLst>
      <p:ext uri="{BB962C8B-B14F-4D97-AF65-F5344CB8AC3E}">
        <p14:creationId xmlns:p14="http://schemas.microsoft.com/office/powerpoint/2010/main" val="879069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F19330E-3098-42DF-95C2-114A922DA006}"/>
              </a:ext>
            </a:extLst>
          </p:cNvPr>
          <p:cNvSpPr>
            <a:spLocks noGrp="1"/>
          </p:cNvSpPr>
          <p:nvPr/>
        </p:nvSpPr>
        <p:spPr>
          <a:xfrm>
            <a:off x="457200" y="247650"/>
            <a:ext cx="2857500" cy="228600"/>
          </a:xfrm>
          <a:prstGeom prst="rect">
            <a:avLst/>
          </a:prstGeom>
          <a:noFill/>
          <a:ln w="0">
            <a:noFill/>
          </a:ln>
        </p:spPr>
        <p:txBody>
          <a:bodyPr anchor="ctr"/>
          <a:lstStyle/>
          <a:p>
            <a:pPr algn="l">
              <a:buNone/>
              <a:defRPr sz="975" b="1">
                <a:solidFill>
                  <a:srgbClr val="69737D"/>
                </a:solidFill>
              </a:defRPr>
            </a:pPr>
            <a:r>
              <a:rPr sz="975" b="1">
                <a:solidFill>
                  <a:srgbClr val="69737D"/>
                </a:solidFill>
              </a:rPr>
              <a:t>UT 2</a:t>
            </a:r>
          </a:p>
        </p:txBody>
      </p:sp>
      <p:sp>
        <p:nvSpPr>
          <p:cNvPr id="2" name="Rectángulo 1">
            <a:extLst>
              <a:ext uri="{FF2B5EF4-FFF2-40B4-BE49-F238E27FC236}">
                <a16:creationId xmlns:a16="http://schemas.microsoft.com/office/drawing/2014/main" id="{090602F9-2447-4679-B583-EEE53E215846}"/>
              </a:ext>
            </a:extLst>
          </p:cNvPr>
          <p:cNvSpPr>
            <a:spLocks noGrp="1"/>
          </p:cNvSpPr>
          <p:nvPr/>
        </p:nvSpPr>
        <p:spPr>
          <a:xfrm>
            <a:off x="457200" y="571500"/>
            <a:ext cx="11125200" cy="514350"/>
          </a:xfrm>
          <a:prstGeom prst="rect">
            <a:avLst/>
          </a:prstGeom>
          <a:noFill/>
          <a:ln w="0">
            <a:noFill/>
          </a:ln>
        </p:spPr>
        <p:txBody>
          <a:bodyPr anchor="ctr"/>
          <a:lstStyle/>
          <a:p>
            <a:pPr algn="l">
              <a:buNone/>
              <a:defRPr sz="2625" b="1">
                <a:solidFill>
                  <a:srgbClr val="111820"/>
                </a:solidFill>
              </a:defRPr>
            </a:pPr>
            <a:r>
              <a:rPr sz="2625" b="1">
                <a:solidFill>
                  <a:srgbClr val="111820"/>
                </a:solidFill>
              </a:rPr>
              <a:t>4.1. EL CICLO CONTABLE</a:t>
            </a:r>
          </a:p>
        </p:txBody>
      </p:sp>
      <p:sp>
        <p:nvSpPr>
          <p:cNvPr id="3" name="Rectángulo 2">
            <a:extLst>
              <a:ext uri="{FF2B5EF4-FFF2-40B4-BE49-F238E27FC236}">
                <a16:creationId xmlns:a16="http://schemas.microsoft.com/office/drawing/2014/main" id="{2CEF4883-782A-45B3-A245-2F5BF300E4E4}"/>
              </a:ext>
            </a:extLst>
          </p:cNvPr>
          <p:cNvSpPr>
            <a:spLocks noGrp="1"/>
          </p:cNvSpPr>
          <p:nvPr/>
        </p:nvSpPr>
        <p:spPr>
          <a:xfrm>
            <a:off x="457200" y="1209675"/>
            <a:ext cx="11125200" cy="19050"/>
          </a:xfrm>
          <a:prstGeom prst="rect">
            <a:avLst/>
          </a:prstGeom>
          <a:solidFill>
            <a:srgbClr val="111820"/>
          </a:solidFill>
          <a:ln w="0">
            <a:noFill/>
          </a:ln>
        </p:spPr>
        <p:txBody>
          <a:bodyPr/>
          <a:lstStyle/>
          <a:p>
            <a:endParaRPr lang="es-ES"/>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38</a:t>
            </a:r>
          </a:p>
        </p:txBody>
      </p:sp>
      <p:pic>
        <p:nvPicPr>
          <p:cNvPr id="16" name="Imagen 15"/>
          <p:cNvPicPr>
            <a:picLocks noChangeAspect="1"/>
          </p:cNvPicPr>
          <p:nvPr/>
        </p:nvPicPr>
        <p:blipFill>
          <a:blip r:embed="rId3"/>
          <a:stretch/>
        </p:blipFill>
        <p:spPr>
          <a:xfrm>
            <a:off x="609600" y="1547813"/>
            <a:ext cx="742950" cy="714375"/>
          </a:xfrm>
          <a:prstGeom prst="rect">
            <a:avLst/>
          </a:prstGeom>
        </p:spPr>
      </p:pic>
      <p:sp>
        <p:nvSpPr>
          <p:cNvPr id="6" name="Rectángulo 5">
            <a:extLst>
              <a:ext uri="{FF2B5EF4-FFF2-40B4-BE49-F238E27FC236}">
                <a16:creationId xmlns:a16="http://schemas.microsoft.com/office/drawing/2014/main" id="{FB71B577-7078-4A90-849B-A51C7A19AFA8}"/>
              </a:ext>
            </a:extLst>
          </p:cNvPr>
          <p:cNvSpPr>
            <a:spLocks noGrp="1"/>
          </p:cNvSpPr>
          <p:nvPr/>
        </p:nvSpPr>
        <p:spPr>
          <a:xfrm>
            <a:off x="1352550" y="1619250"/>
            <a:ext cx="9620250" cy="3429000"/>
          </a:xfrm>
          <a:prstGeom prst="rect">
            <a:avLst/>
          </a:prstGeom>
          <a:solidFill>
            <a:srgbClr val="FFFFFF"/>
          </a:solidFill>
          <a:ln w="9525">
            <a:solidFill>
              <a:srgbClr val="102C4A"/>
            </a:solidFill>
          </a:ln>
        </p:spPr>
        <p:txBody>
          <a:bodyPr/>
          <a:lstStyle/>
          <a:p>
            <a:endParaRPr lang="es-ES"/>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1790700" y="1905000"/>
            <a:ext cx="8763000" cy="2857500"/>
          </a:xfrm>
          <a:prstGeom prst="rect">
            <a:avLst/>
          </a:prstGeom>
          <a:noFill/>
          <a:ln w="0">
            <a:noFill/>
          </a:ln>
        </p:spPr>
        <p:txBody>
          <a:bodyPr lIns="171450" tIns="114300" rIns="171450" bIns="114300" anchor="ctr">
            <a:normAutofit/>
          </a:bodyPr>
          <a:lstStyle/>
          <a:p>
            <a:pPr algn="l">
              <a:buNone/>
              <a:defRPr sz="1800" b="0">
                <a:solidFill>
                  <a:srgbClr val="111820"/>
                </a:solidFill>
                <a:latin typeface="Calibri"/>
                <a:ea typeface="Calibri"/>
                <a:cs typeface="Calibri"/>
              </a:defRPr>
            </a:pPr>
            <a:r>
              <a:rPr sz="1800" b="0">
                <a:solidFill>
                  <a:srgbClr val="111820"/>
                </a:solidFill>
                <a:latin typeface="Calibri"/>
                <a:ea typeface="Calibri"/>
                <a:cs typeface="Calibri"/>
              </a:rPr>
              <a:t>El ciclo contable es el proceso que sigue una empresa para registrar sus operaciones económicas desde el inicio hasta el cierre de un período contable, cuyo fin es generar, al cierre del ejercicio, entre otros informes, un Balance de Situación y una Cuenta de Pérdidas y Ganancias que sean un reflejo fiel de la situación patrimonial y de los resultados obtenidos.</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352550" y="5334000"/>
            <a:ext cx="9620250" cy="285750"/>
          </a:xfrm>
          <a:prstGeom prst="rect">
            <a:avLst/>
          </a:prstGeom>
          <a:noFill/>
          <a:ln w="0">
            <a:noFill/>
          </a:ln>
        </p:spPr>
        <p:txBody>
          <a:bodyPr anchor="ctr"/>
          <a:lstStyle/>
          <a:p>
            <a:pPr algn="l">
              <a:buNone/>
              <a:defRPr sz="1350" b="1">
                <a:solidFill>
                  <a:srgbClr val="138CFF"/>
                </a:solidFill>
              </a:defRPr>
            </a:pPr>
            <a:r>
              <a:rPr sz="1350" b="1">
                <a:solidFill>
                  <a:srgbClr val="138CFF"/>
                </a:solidFill>
              </a:rPr>
              <a:t>REGISTRAR OPERACIONES → CERRAR EL EJERCICIO → OBTENER INFORMES</a:t>
            </a:r>
          </a:p>
        </p:txBody>
      </p:sp>
    </p:spTree>
    <p:extLst>
      <p:ext uri="{BB962C8B-B14F-4D97-AF65-F5344CB8AC3E}">
        <p14:creationId xmlns:p14="http://schemas.microsoft.com/office/powerpoint/2010/main" val="879069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90602F9-2447-4679-B583-EEE53E215846}"/>
              </a:ext>
            </a:extLst>
          </p:cNvPr>
          <p:cNvSpPr>
            <a:spLocks noGrp="1"/>
          </p:cNvSpPr>
          <p:nvPr/>
        </p:nvSpPr>
        <p:spPr>
          <a:xfrm>
            <a:off x="742950" y="1952625"/>
            <a:ext cx="10668000" cy="895350"/>
          </a:xfrm>
          <a:prstGeom prst="rect">
            <a:avLst/>
          </a:prstGeom>
          <a:noFill/>
          <a:ln w="0">
            <a:noFill/>
          </a:ln>
        </p:spPr>
        <p:txBody>
          <a:bodyPr lIns="91440" tIns="45720" rIns="91440" bIns="45720" anchor="ctr">
            <a:normAutofit/>
          </a:bodyPr>
          <a:lstStyle/>
          <a:p>
            <a:pPr algn="ctr">
              <a:buNone/>
              <a:defRPr sz="3900" b="1">
                <a:solidFill>
                  <a:srgbClr val="102C4A"/>
                </a:solidFill>
                <a:latin typeface="Calibri"/>
                <a:ea typeface="Calibri"/>
                <a:cs typeface="Calibri"/>
              </a:defRPr>
            </a:pPr>
            <a:r>
              <a:rPr sz="3900" b="1">
                <a:solidFill>
                  <a:srgbClr val="102C4A"/>
                </a:solidFill>
                <a:latin typeface="Calibri"/>
                <a:ea typeface="Calibri"/>
                <a:cs typeface="Calibri"/>
              </a:rPr>
              <a:t>TEST 9</a:t>
            </a:r>
          </a:p>
        </p:txBody>
      </p:sp>
      <p:sp>
        <p:nvSpPr>
          <p:cNvPr id="4" name="Rectángulo 3">
            <a:extLst>
              <a:ext uri="{FF2B5EF4-FFF2-40B4-BE49-F238E27FC236}">
                <a16:creationId xmlns:a16="http://schemas.microsoft.com/office/drawing/2014/main" id="{43668491-8801-48BA-BF72-430F68982044}"/>
              </a:ext>
            </a:extLst>
          </p:cNvPr>
          <p:cNvSpPr>
            <a:spLocks noGrp="1"/>
          </p:cNvSpPr>
          <p:nvPr/>
        </p:nvSpPr>
        <p:spPr>
          <a:xfrm>
            <a:off x="11144250" y="6438900"/>
            <a:ext cx="438150" cy="190500"/>
          </a:xfrm>
          <a:prstGeom prst="rect">
            <a:avLst/>
          </a:prstGeom>
          <a:noFill/>
          <a:ln w="0">
            <a:noFill/>
          </a:ln>
        </p:spPr>
        <p:txBody>
          <a:bodyPr anchor="ctr"/>
          <a:lstStyle/>
          <a:p>
            <a:pPr algn="r">
              <a:buNone/>
              <a:defRPr sz="825" b="0" i="0">
                <a:solidFill>
                  <a:srgbClr val="69737D"/>
                </a:solidFill>
                <a:latin typeface="Calibri"/>
                <a:ea typeface="Calibri"/>
                <a:cs typeface="Calibri"/>
              </a:defRPr>
            </a:pPr>
            <a:r>
              <a:rPr sz="825" b="0" i="0">
                <a:solidFill>
                  <a:srgbClr val="69737D"/>
                </a:solidFill>
                <a:latin typeface="Calibri"/>
                <a:ea typeface="Calibri"/>
                <a:cs typeface="Calibri"/>
              </a:rPr>
              <a:t>39</a:t>
            </a:r>
          </a:p>
        </p:txBody>
      </p:sp>
      <p:sp>
        <p:nvSpPr>
          <p:cNvPr id="7" name="Rectángulo 6">
            <a:extLst>
              <a:ext uri="{FF2B5EF4-FFF2-40B4-BE49-F238E27FC236}">
                <a16:creationId xmlns:a16="http://schemas.microsoft.com/office/drawing/2014/main" id="{4FB70AC2-0E11-4286-9D55-142BDF4825D4}"/>
              </a:ext>
            </a:extLst>
          </p:cNvPr>
          <p:cNvSpPr>
            <a:spLocks noGrp="1"/>
          </p:cNvSpPr>
          <p:nvPr/>
        </p:nvSpPr>
        <p:spPr>
          <a:xfrm>
            <a:off x="2000250" y="3886200"/>
            <a:ext cx="8191500" cy="1095375"/>
          </a:xfrm>
          <a:prstGeom prst="rect">
            <a:avLst/>
          </a:prstGeom>
          <a:solidFill>
            <a:srgbClr val="EAF6FC"/>
          </a:solidFill>
          <a:ln w="0">
            <a:noFill/>
            <a:prstDash val="solid"/>
          </a:ln>
        </p:spPr>
        <p:txBody>
          <a:bodyPr lIns="266700" tIns="114300" rIns="266700" bIns="114300" anchor="ctr">
            <a:normAutofit/>
          </a:bodyPr>
          <a:lstStyle/>
          <a:p>
            <a:pPr algn="ctr">
              <a:buNone/>
              <a:defRPr sz="2100" b="0">
                <a:solidFill>
                  <a:srgbClr val="111820"/>
                </a:solidFill>
                <a:latin typeface="Calibri"/>
                <a:ea typeface="Calibri"/>
                <a:cs typeface="Calibri"/>
              </a:defRPr>
            </a:pPr>
            <a:r>
              <a:rPr sz="2100" b="0">
                <a:solidFill>
                  <a:srgbClr val="111820"/>
                </a:solidFill>
                <a:latin typeface="Calibri"/>
                <a:ea typeface="Calibri"/>
                <a:cs typeface="Calibri"/>
              </a:rPr>
              <a:t>Reflexiona sobre el trabajo realizado hasta ahora y decide qué parte del ciclo contable ya sabes realizar y qué falta por aprender.</a:t>
            </a:r>
          </a:p>
        </p:txBody>
      </p:sp>
      <p:sp>
        <p:nvSpPr>
          <p:cNvPr id="8" name="Rectángulo 7">
            <a:extLst>
              <a:ext uri="{FF2B5EF4-FFF2-40B4-BE49-F238E27FC236}">
                <a16:creationId xmlns:a16="http://schemas.microsoft.com/office/drawing/2014/main" id="{7EBCC241-7707-49C1-8FB6-C79033792C41}"/>
              </a:ext>
            </a:extLst>
          </p:cNvPr>
          <p:cNvSpPr>
            <a:spLocks noGrp="1"/>
          </p:cNvSpPr>
          <p:nvPr/>
        </p:nvSpPr>
        <p:spPr>
          <a:xfrm>
            <a:off x="1476375" y="5829300"/>
            <a:ext cx="9239250" cy="285750"/>
          </a:xfrm>
          <a:prstGeom prst="rect">
            <a:avLst/>
          </a:prstGeom>
          <a:noFill/>
          <a:ln w="0">
            <a:noFill/>
          </a:ln>
        </p:spPr>
        <p:txBody>
          <a:bodyPr lIns="91440" tIns="45720" rIns="91440" bIns="45720" anchor="ctr">
            <a:normAutofit fontScale="92500" lnSpcReduction="10000"/>
          </a:bodyPr>
          <a:lstStyle/>
          <a:p>
            <a:pPr algn="ctr">
              <a:buNone/>
              <a:defRPr sz="1500" b="1">
                <a:solidFill>
                  <a:srgbClr val="69737D"/>
                </a:solidFill>
                <a:latin typeface="Calibri"/>
                <a:ea typeface="Calibri"/>
                <a:cs typeface="Calibri"/>
              </a:defRPr>
            </a:pPr>
            <a:r>
              <a:rPr sz="1500" b="1">
                <a:solidFill>
                  <a:srgbClr val="69737D"/>
                </a:solidFill>
                <a:latin typeface="Calibri"/>
                <a:ea typeface="Calibri"/>
                <a:cs typeface="Calibri"/>
              </a:rPr>
              <a:t>Primero decide. Después, explica por qué.</a:t>
            </a:r>
          </a:p>
        </p:txBody>
      </p:sp>
      <p:pic>
        <p:nvPicPr>
          <p:cNvPr id="19" name="Imagen 18"/>
          <p:cNvPicPr>
            <a:picLocks noChangeAspect="1"/>
          </p:cNvPicPr>
          <p:nvPr/>
        </p:nvPicPr>
        <p:blipFill>
          <a:blip r:embed="rId3"/>
          <a:stretch/>
        </p:blipFill>
        <p:spPr>
          <a:xfrm>
            <a:off x="771525" y="581025"/>
            <a:ext cx="762000" cy="762000"/>
          </a:xfrm>
          <a:prstGeom prst="ellipse">
            <a:avLst/>
          </a:prstGeom>
        </p:spPr>
      </p:pic>
      <p:sp>
        <p:nvSpPr>
          <p:cNvPr id="12" name="test-activity-label">
            <a:extLst>
              <a:ext uri="{FF2B5EF4-FFF2-40B4-BE49-F238E27FC236}">
                <a16:creationId xmlns:a16="http://schemas.microsoft.com/office/drawing/2014/main" id="{CCAB04F0-AA0A-4712-8B60-05FCA5423918}"/>
              </a:ext>
            </a:extLst>
          </p:cNvPr>
          <p:cNvSpPr>
            <a:spLocks noGrp="1"/>
          </p:cNvSpPr>
          <p:nvPr/>
        </p:nvSpPr>
        <p:spPr>
          <a:xfrm>
            <a:off x="1809750" y="685800"/>
            <a:ext cx="8572500" cy="438150"/>
          </a:xfrm>
          <a:prstGeom prst="rect">
            <a:avLst/>
          </a:prstGeom>
          <a:noFill/>
          <a:ln w="0">
            <a:noFill/>
            <a:prstDash val="solid"/>
          </a:ln>
        </p:spPr>
        <p:txBody>
          <a:bodyPr lIns="91440" tIns="45720" rIns="91440" bIns="45720" anchor="ctr">
            <a:normAutofit/>
          </a:bodyPr>
          <a:lstStyle/>
          <a:p>
            <a:pPr algn="l">
              <a:buNone/>
              <a:defRPr sz="1650" b="1">
                <a:solidFill>
                  <a:srgbClr val="69737D"/>
                </a:solidFill>
                <a:latin typeface="Calibri"/>
                <a:ea typeface="Calibri"/>
                <a:cs typeface="Calibri"/>
              </a:defRPr>
            </a:pPr>
            <a:r>
              <a:rPr sz="1650" b="1">
                <a:solidFill>
                  <a:srgbClr val="69737D"/>
                </a:solidFill>
                <a:latin typeface="Calibri"/>
                <a:ea typeface="Calibri"/>
                <a:cs typeface="Calibri"/>
              </a:rPr>
              <a:t>ACTIVIDAD EN EL LIBRO</a:t>
            </a:r>
          </a:p>
        </p:txBody>
      </p:sp>
      <p:sp>
        <p:nvSpPr>
          <p:cNvPr id="13" name="test-page-label">
            <a:extLst>
              <a:ext uri="{FF2B5EF4-FFF2-40B4-BE49-F238E27FC236}">
                <a16:creationId xmlns:a16="http://schemas.microsoft.com/office/drawing/2014/main" id="{20C66181-2D90-41D0-8236-11A6A2616300}"/>
              </a:ext>
            </a:extLst>
          </p:cNvPr>
          <p:cNvSpPr>
            <a:spLocks noGrp="1"/>
          </p:cNvSpPr>
          <p:nvPr/>
        </p:nvSpPr>
        <p:spPr>
          <a:xfrm>
            <a:off x="742950" y="3019425"/>
            <a:ext cx="10668000" cy="400050"/>
          </a:xfrm>
          <a:prstGeom prst="rect">
            <a:avLst/>
          </a:prstGeom>
          <a:noFill/>
          <a:ln w="0">
            <a:noFill/>
            <a:prstDash val="solid"/>
          </a:ln>
        </p:spPr>
        <p:txBody>
          <a:bodyPr lIns="91440" tIns="45720" rIns="91440" bIns="45720" anchor="ctr">
            <a:normAutofit/>
          </a:bodyPr>
          <a:lstStyle/>
          <a:p>
            <a:pPr algn="ctr">
              <a:buNone/>
              <a:defRPr sz="1875" b="1">
                <a:solidFill>
                  <a:srgbClr val="138CFF"/>
                </a:solidFill>
                <a:latin typeface="Calibri"/>
                <a:ea typeface="Calibri"/>
                <a:cs typeface="Calibri"/>
              </a:defRPr>
            </a:pPr>
            <a:r>
              <a:rPr sz="1875" b="1" dirty="0">
                <a:solidFill>
                  <a:srgbClr val="138CFF"/>
                </a:solidFill>
                <a:latin typeface="Calibri"/>
                <a:ea typeface="Calibri"/>
                <a:cs typeface="Calibri"/>
              </a:rPr>
              <a:t>PÁGINA </a:t>
            </a:r>
            <a:r>
              <a:rPr lang="es-ES" sz="1875" b="1" dirty="0">
                <a:solidFill>
                  <a:srgbClr val="138CFF"/>
                </a:solidFill>
                <a:latin typeface="Calibri"/>
                <a:ea typeface="Calibri"/>
                <a:cs typeface="Calibri"/>
              </a:rPr>
              <a:t>89</a:t>
            </a:r>
            <a:endParaRPr sz="1875" b="1" dirty="0">
              <a:solidFill>
                <a:srgbClr val="138CFF"/>
              </a:solidFill>
              <a:latin typeface="Calibri"/>
              <a:ea typeface="Calibri"/>
              <a:cs typeface="Calibri"/>
            </a:endParaRPr>
          </a:p>
        </p:txBody>
      </p:sp>
    </p:spTree>
    <p:extLst>
      <p:ext uri="{BB962C8B-B14F-4D97-AF65-F5344CB8AC3E}">
        <p14:creationId xmlns:p14="http://schemas.microsoft.com/office/powerpoint/2010/main" val="879069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GASTOS, INGRESOS Y RESULTADO</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40</a:t>
            </a:r>
          </a:p>
        </p:txBody>
      </p:sp>
      <p:pic>
        <p:nvPicPr>
          <p:cNvPr id="6" name="Picture 5" descr="image.png"/>
          <p:cNvPicPr>
            <a:picLocks noChangeAspect="1"/>
          </p:cNvPicPr>
          <p:nvPr/>
        </p:nvPicPr>
        <p:blipFill>
          <a:blip r:embed="rId2"/>
          <a:stretch>
            <a:fillRect/>
          </a:stretch>
        </p:blipFill>
        <p:spPr>
          <a:xfrm>
            <a:off x="544068" y="1399032"/>
            <a:ext cx="740664" cy="713232"/>
          </a:xfrm>
          <a:prstGeom prst="rect">
            <a:avLst/>
          </a:prstGeom>
        </p:spPr>
      </p:pic>
      <p:sp>
        <p:nvSpPr>
          <p:cNvPr id="7" name="TextBox 6"/>
          <p:cNvSpPr txBox="1"/>
          <p:nvPr/>
        </p:nvSpPr>
        <p:spPr>
          <a:xfrm>
            <a:off x="1371600" y="1417320"/>
            <a:ext cx="9875520" cy="438912"/>
          </a:xfrm>
          <a:prstGeom prst="rect">
            <a:avLst/>
          </a:prstGeom>
          <a:noFill/>
        </p:spPr>
        <p:txBody>
          <a:bodyPr wrap="square" anchor="ctr">
            <a:normAutofit fontScale="85000" lnSpcReduction="10000"/>
          </a:bodyPr>
          <a:lstStyle/>
          <a:p>
            <a:pPr algn="l"/>
            <a:r>
              <a:rPr sz="1700" b="0">
                <a:solidFill>
                  <a:srgbClr val="111820"/>
                </a:solidFill>
                <a:latin typeface="Calibri"/>
              </a:rPr>
              <a:t>Antes de usar cuentas de gastos e ingresos, recordamos cómo se mueve el patrimonio neto y utilizamos la cuenta Resultados.</a:t>
            </a:r>
          </a:p>
        </p:txBody>
      </p:sp>
      <p:sp>
        <p:nvSpPr>
          <p:cNvPr id="8" name="Rectangle 7"/>
          <p:cNvSpPr/>
          <p:nvPr/>
        </p:nvSpPr>
        <p:spPr>
          <a:xfrm>
            <a:off x="685800" y="2400300"/>
            <a:ext cx="3657600" cy="242316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148840"/>
            <a:ext cx="3200400" cy="228600"/>
          </a:xfrm>
          <a:prstGeom prst="rect">
            <a:avLst/>
          </a:prstGeom>
          <a:noFill/>
        </p:spPr>
        <p:txBody>
          <a:bodyPr wrap="square" lIns="0" tIns="0" rIns="0" bIns="0" anchor="ctr">
            <a:normAutofit/>
          </a:bodyPr>
          <a:lstStyle/>
          <a:p>
            <a:pPr algn="ctr"/>
            <a:r>
              <a:rPr sz="1300" b="1">
                <a:solidFill>
                  <a:srgbClr val="138CFF"/>
                </a:solidFill>
                <a:latin typeface="Calibri"/>
              </a:rPr>
              <a:t>CUENTAS DE PATRIMONIO NETO</a:t>
            </a:r>
          </a:p>
        </p:txBody>
      </p:sp>
      <p:sp>
        <p:nvSpPr>
          <p:cNvPr id="10" name="TextBox 9"/>
          <p:cNvSpPr txBox="1"/>
          <p:nvPr/>
        </p:nvSpPr>
        <p:spPr>
          <a:xfrm>
            <a:off x="1051560" y="2606040"/>
            <a:ext cx="228600" cy="182880"/>
          </a:xfrm>
          <a:prstGeom prst="rect">
            <a:avLst/>
          </a:prstGeom>
          <a:noFill/>
        </p:spPr>
        <p:txBody>
          <a:bodyPr wrap="square" lIns="0" tIns="0" rIns="0" bIns="0" anchor="ctr">
            <a:normAutofit/>
          </a:bodyPr>
          <a:lstStyle/>
          <a:p>
            <a:pPr algn="l"/>
            <a:r>
              <a:rPr sz="1000" b="1">
                <a:solidFill>
                  <a:srgbClr val="111820"/>
                </a:solidFill>
                <a:latin typeface="Calibri"/>
              </a:rPr>
              <a:t>D</a:t>
            </a:r>
          </a:p>
        </p:txBody>
      </p:sp>
      <p:sp>
        <p:nvSpPr>
          <p:cNvPr id="11" name="TextBox 10"/>
          <p:cNvSpPr txBox="1"/>
          <p:nvPr/>
        </p:nvSpPr>
        <p:spPr>
          <a:xfrm>
            <a:off x="3749039" y="2606040"/>
            <a:ext cx="228600" cy="182880"/>
          </a:xfrm>
          <a:prstGeom prst="rect">
            <a:avLst/>
          </a:prstGeom>
          <a:noFill/>
        </p:spPr>
        <p:txBody>
          <a:bodyPr wrap="square" lIns="0" tIns="0" rIns="0" bIns="0" anchor="ctr">
            <a:normAutofit/>
          </a:bodyPr>
          <a:lstStyle/>
          <a:p>
            <a:pPr algn="r"/>
            <a:r>
              <a:rPr sz="1000" b="1">
                <a:solidFill>
                  <a:srgbClr val="111820"/>
                </a:solidFill>
                <a:latin typeface="Calibri"/>
              </a:rPr>
              <a:t>H</a:t>
            </a:r>
          </a:p>
        </p:txBody>
      </p:sp>
      <p:sp>
        <p:nvSpPr>
          <p:cNvPr id="12" name="TextBox 11"/>
          <p:cNvSpPr txBox="1"/>
          <p:nvPr/>
        </p:nvSpPr>
        <p:spPr>
          <a:xfrm>
            <a:off x="1280160" y="2578608"/>
            <a:ext cx="2468880" cy="219456"/>
          </a:xfrm>
          <a:prstGeom prst="rect">
            <a:avLst/>
          </a:prstGeom>
          <a:noFill/>
        </p:spPr>
        <p:txBody>
          <a:bodyPr wrap="square" lIns="0" tIns="0" rIns="0" bIns="0" anchor="ctr">
            <a:normAutofit/>
          </a:bodyPr>
          <a:lstStyle/>
          <a:p>
            <a:pPr algn="ctr"/>
            <a:r>
              <a:rPr sz="1100" b="1">
                <a:solidFill>
                  <a:srgbClr val="111820"/>
                </a:solidFill>
                <a:latin typeface="Calibri"/>
              </a:rPr>
              <a:t>Patrimonio neto</a:t>
            </a:r>
          </a:p>
        </p:txBody>
      </p:sp>
      <p:sp>
        <p:nvSpPr>
          <p:cNvPr id="13" name="Rectangle 12"/>
          <p:cNvSpPr/>
          <p:nvPr/>
        </p:nvSpPr>
        <p:spPr>
          <a:xfrm>
            <a:off x="1051560" y="2834640"/>
            <a:ext cx="2926080" cy="13716"/>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2514600" y="2834640"/>
            <a:ext cx="13716" cy="114300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97280" y="2926080"/>
            <a:ext cx="1371600" cy="1051560"/>
          </a:xfrm>
          <a:prstGeom prst="rect">
            <a:avLst/>
          </a:prstGeom>
          <a:noFill/>
        </p:spPr>
        <p:txBody>
          <a:bodyPr wrap="square" anchor="ctr">
            <a:normAutofit/>
          </a:bodyPr>
          <a:lstStyle/>
          <a:p>
            <a:pPr algn="ctr">
              <a:spcAft>
                <a:spcPts val="400"/>
              </a:spcAft>
            </a:pPr>
            <a:r>
              <a:rPr sz="1100" b="0" dirty="0">
                <a:solidFill>
                  <a:srgbClr val="111820"/>
                </a:solidFill>
                <a:latin typeface="Calibri"/>
              </a:rPr>
              <a:t>DISMINUCIONES
↓</a:t>
            </a:r>
          </a:p>
        </p:txBody>
      </p:sp>
      <p:sp>
        <p:nvSpPr>
          <p:cNvPr id="16" name="TextBox 15"/>
          <p:cNvSpPr txBox="1"/>
          <p:nvPr/>
        </p:nvSpPr>
        <p:spPr>
          <a:xfrm>
            <a:off x="2560320" y="2926080"/>
            <a:ext cx="1371600" cy="1051560"/>
          </a:xfrm>
          <a:prstGeom prst="rect">
            <a:avLst/>
          </a:prstGeom>
          <a:noFill/>
        </p:spPr>
        <p:txBody>
          <a:bodyPr wrap="square" anchor="ctr">
            <a:normAutofit/>
          </a:bodyPr>
          <a:lstStyle/>
          <a:p>
            <a:pPr algn="ctr">
              <a:spcAft>
                <a:spcPts val="400"/>
              </a:spcAft>
            </a:pPr>
            <a:r>
              <a:rPr sz="1100" b="0" dirty="0">
                <a:solidFill>
                  <a:srgbClr val="111820"/>
                </a:solidFill>
                <a:latin typeface="Calibri"/>
              </a:rPr>
              <a:t>SALDO INICIAL (*)
AUMENTOS
↑</a:t>
            </a:r>
          </a:p>
        </p:txBody>
      </p:sp>
      <p:sp>
        <p:nvSpPr>
          <p:cNvPr id="17" name="Rectangle 16"/>
          <p:cNvSpPr/>
          <p:nvPr/>
        </p:nvSpPr>
        <p:spPr>
          <a:xfrm>
            <a:off x="4572000" y="2400300"/>
            <a:ext cx="6675120" cy="242316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983480" y="2148840"/>
            <a:ext cx="5943600" cy="228600"/>
          </a:xfrm>
          <a:prstGeom prst="rect">
            <a:avLst/>
          </a:prstGeom>
          <a:noFill/>
        </p:spPr>
        <p:txBody>
          <a:bodyPr wrap="square" lIns="0" tIns="0" rIns="0" bIns="0" anchor="ctr">
            <a:normAutofit/>
          </a:bodyPr>
          <a:lstStyle/>
          <a:p>
            <a:pPr algn="ctr"/>
            <a:r>
              <a:rPr sz="1300" b="1">
                <a:solidFill>
                  <a:srgbClr val="138CFF"/>
                </a:solidFill>
                <a:latin typeface="Calibri"/>
              </a:rPr>
              <a:t>CUENTA DE RESULTADOS EN EL DIARIO</a:t>
            </a:r>
          </a:p>
        </p:txBody>
      </p:sp>
      <p:sp>
        <p:nvSpPr>
          <p:cNvPr id="19" name="TextBox 18"/>
          <p:cNvSpPr txBox="1"/>
          <p:nvPr/>
        </p:nvSpPr>
        <p:spPr>
          <a:xfrm>
            <a:off x="4892040" y="2578608"/>
            <a:ext cx="1645920" cy="228600"/>
          </a:xfrm>
          <a:prstGeom prst="rect">
            <a:avLst/>
          </a:prstGeom>
          <a:noFill/>
        </p:spPr>
        <p:txBody>
          <a:bodyPr wrap="square" lIns="0" tIns="0" rIns="0" bIns="0" anchor="ctr">
            <a:normAutofit/>
          </a:bodyPr>
          <a:lstStyle/>
          <a:p>
            <a:pPr algn="l"/>
            <a:r>
              <a:rPr sz="1200" b="1">
                <a:solidFill>
                  <a:srgbClr val="69737D"/>
                </a:solidFill>
                <a:latin typeface="Calibri"/>
              </a:rPr>
              <a:t>Si hay pérdidas</a:t>
            </a:r>
          </a:p>
        </p:txBody>
      </p:sp>
      <p:sp>
        <p:nvSpPr>
          <p:cNvPr id="20" name="TextBox 19"/>
          <p:cNvSpPr txBox="1"/>
          <p:nvPr/>
        </p:nvSpPr>
        <p:spPr>
          <a:xfrm>
            <a:off x="4663440" y="2871216"/>
            <a:ext cx="1280160" cy="320040"/>
          </a:xfrm>
          <a:prstGeom prst="rect">
            <a:avLst/>
          </a:prstGeom>
          <a:noFill/>
        </p:spPr>
        <p:txBody>
          <a:bodyPr wrap="square" lIns="0" tIns="0" rIns="0" bIns="0" anchor="ctr">
            <a:normAutofit/>
          </a:bodyPr>
          <a:lstStyle/>
          <a:p>
            <a:pPr algn="r"/>
            <a:r>
              <a:rPr sz="1100" b="1" dirty="0" err="1">
                <a:solidFill>
                  <a:srgbClr val="111820"/>
                </a:solidFill>
                <a:latin typeface="Calibri"/>
              </a:rPr>
              <a:t>Importe</a:t>
            </a:r>
            <a:endParaRPr sz="1100" b="1" dirty="0">
              <a:solidFill>
                <a:srgbClr val="111820"/>
              </a:solidFill>
              <a:latin typeface="Calibri"/>
            </a:endParaRPr>
          </a:p>
        </p:txBody>
      </p:sp>
      <p:sp>
        <p:nvSpPr>
          <p:cNvPr id="21" name="TextBox 20"/>
          <p:cNvSpPr txBox="1"/>
          <p:nvPr/>
        </p:nvSpPr>
        <p:spPr>
          <a:xfrm>
            <a:off x="6217920" y="2871216"/>
            <a:ext cx="1645920" cy="320040"/>
          </a:xfrm>
          <a:prstGeom prst="rect">
            <a:avLst/>
          </a:prstGeom>
          <a:noFill/>
        </p:spPr>
        <p:txBody>
          <a:bodyPr wrap="square" lIns="0" tIns="0" rIns="0" bIns="0" anchor="ctr">
            <a:normAutofit/>
          </a:bodyPr>
          <a:lstStyle/>
          <a:p>
            <a:pPr algn="l"/>
            <a:r>
              <a:rPr sz="1100" b="0">
                <a:solidFill>
                  <a:srgbClr val="111820"/>
                </a:solidFill>
                <a:latin typeface="Calibri"/>
              </a:rPr>
              <a:t>Resultados</a:t>
            </a:r>
          </a:p>
        </p:txBody>
      </p:sp>
      <p:sp>
        <p:nvSpPr>
          <p:cNvPr id="22" name="TextBox 21"/>
          <p:cNvSpPr txBox="1"/>
          <p:nvPr/>
        </p:nvSpPr>
        <p:spPr>
          <a:xfrm>
            <a:off x="7543799" y="2921508"/>
            <a:ext cx="274320" cy="320040"/>
          </a:xfrm>
          <a:prstGeom prst="rect">
            <a:avLst/>
          </a:prstGeom>
          <a:noFill/>
        </p:spPr>
        <p:txBody>
          <a:bodyPr wrap="square" lIns="0" tIns="0" rIns="0" bIns="0" anchor="ctr">
            <a:normAutofit/>
          </a:bodyPr>
          <a:lstStyle/>
          <a:p>
            <a:pPr algn="ctr"/>
            <a:r>
              <a:rPr sz="1100" b="1">
                <a:solidFill>
                  <a:srgbClr val="111820"/>
                </a:solidFill>
                <a:latin typeface="Calibri"/>
              </a:rPr>
              <a:t>a</a:t>
            </a:r>
          </a:p>
        </p:txBody>
      </p:sp>
      <p:sp>
        <p:nvSpPr>
          <p:cNvPr id="23" name="TextBox 22"/>
          <p:cNvSpPr txBox="1"/>
          <p:nvPr/>
        </p:nvSpPr>
        <p:spPr>
          <a:xfrm>
            <a:off x="8138160" y="2921508"/>
            <a:ext cx="1202393" cy="320040"/>
          </a:xfrm>
          <a:prstGeom prst="rect">
            <a:avLst/>
          </a:prstGeom>
          <a:noFill/>
        </p:spPr>
        <p:txBody>
          <a:bodyPr wrap="square" lIns="0" tIns="0" rIns="0" bIns="0" anchor="ctr">
            <a:normAutofit/>
          </a:bodyPr>
          <a:lstStyle/>
          <a:p>
            <a:pPr algn="l"/>
            <a:r>
              <a:rPr sz="1100" b="0" dirty="0" err="1">
                <a:solidFill>
                  <a:srgbClr val="111820"/>
                </a:solidFill>
                <a:latin typeface="Calibri"/>
              </a:rPr>
              <a:t>Contrapartidas</a:t>
            </a:r>
            <a:endParaRPr sz="1100" b="0" dirty="0">
              <a:solidFill>
                <a:srgbClr val="111820"/>
              </a:solidFill>
              <a:latin typeface="Calibri"/>
            </a:endParaRPr>
          </a:p>
        </p:txBody>
      </p:sp>
      <p:sp>
        <p:nvSpPr>
          <p:cNvPr id="24" name="TextBox 23"/>
          <p:cNvSpPr txBox="1"/>
          <p:nvPr/>
        </p:nvSpPr>
        <p:spPr>
          <a:xfrm>
            <a:off x="13533119" y="2871216"/>
            <a:ext cx="1280160" cy="320040"/>
          </a:xfrm>
          <a:prstGeom prst="rect">
            <a:avLst/>
          </a:prstGeom>
          <a:noFill/>
        </p:spPr>
        <p:txBody>
          <a:bodyPr wrap="square" lIns="0" tIns="0" rIns="0" bIns="0" anchor="ctr">
            <a:normAutofit/>
          </a:bodyPr>
          <a:lstStyle/>
          <a:p>
            <a:pPr algn="r"/>
            <a:r>
              <a:rPr sz="1100" b="1">
                <a:solidFill>
                  <a:srgbClr val="111820"/>
                </a:solidFill>
                <a:latin typeface="Calibri"/>
              </a:rPr>
              <a:t>Importe</a:t>
            </a:r>
          </a:p>
        </p:txBody>
      </p:sp>
      <p:sp>
        <p:nvSpPr>
          <p:cNvPr id="25" name="TextBox 24"/>
          <p:cNvSpPr txBox="1"/>
          <p:nvPr/>
        </p:nvSpPr>
        <p:spPr>
          <a:xfrm>
            <a:off x="4892040" y="3474720"/>
            <a:ext cx="1828800" cy="228600"/>
          </a:xfrm>
          <a:prstGeom prst="rect">
            <a:avLst/>
          </a:prstGeom>
          <a:noFill/>
        </p:spPr>
        <p:txBody>
          <a:bodyPr wrap="square" lIns="0" tIns="0" rIns="0" bIns="0" anchor="ctr">
            <a:normAutofit/>
          </a:bodyPr>
          <a:lstStyle/>
          <a:p>
            <a:pPr algn="l"/>
            <a:r>
              <a:rPr sz="1200" b="1">
                <a:solidFill>
                  <a:srgbClr val="69737D"/>
                </a:solidFill>
                <a:latin typeface="Calibri"/>
              </a:rPr>
              <a:t>Si hay beneficios</a:t>
            </a:r>
          </a:p>
        </p:txBody>
      </p:sp>
      <p:sp>
        <p:nvSpPr>
          <p:cNvPr id="26" name="TextBox 25"/>
          <p:cNvSpPr txBox="1"/>
          <p:nvPr/>
        </p:nvSpPr>
        <p:spPr>
          <a:xfrm>
            <a:off x="4663440" y="3767328"/>
            <a:ext cx="1280160" cy="320040"/>
          </a:xfrm>
          <a:prstGeom prst="rect">
            <a:avLst/>
          </a:prstGeom>
          <a:noFill/>
        </p:spPr>
        <p:txBody>
          <a:bodyPr wrap="square" lIns="0" tIns="0" rIns="0" bIns="0" anchor="ctr">
            <a:normAutofit/>
          </a:bodyPr>
          <a:lstStyle/>
          <a:p>
            <a:pPr algn="r"/>
            <a:r>
              <a:rPr sz="1100" b="1">
                <a:solidFill>
                  <a:srgbClr val="111820"/>
                </a:solidFill>
                <a:latin typeface="Calibri"/>
              </a:rPr>
              <a:t>Importe</a:t>
            </a:r>
          </a:p>
        </p:txBody>
      </p:sp>
      <p:sp>
        <p:nvSpPr>
          <p:cNvPr id="27" name="TextBox 26"/>
          <p:cNvSpPr txBox="1"/>
          <p:nvPr/>
        </p:nvSpPr>
        <p:spPr>
          <a:xfrm>
            <a:off x="6217920" y="3767328"/>
            <a:ext cx="1645920" cy="320040"/>
          </a:xfrm>
          <a:prstGeom prst="rect">
            <a:avLst/>
          </a:prstGeom>
          <a:noFill/>
        </p:spPr>
        <p:txBody>
          <a:bodyPr wrap="square" lIns="0" tIns="0" rIns="0" bIns="0" anchor="ctr">
            <a:normAutofit/>
          </a:bodyPr>
          <a:lstStyle/>
          <a:p>
            <a:pPr algn="l"/>
            <a:r>
              <a:rPr sz="1100" b="0">
                <a:solidFill>
                  <a:srgbClr val="111820"/>
                </a:solidFill>
                <a:latin typeface="Calibri"/>
              </a:rPr>
              <a:t>Contrapartidas</a:t>
            </a:r>
          </a:p>
        </p:txBody>
      </p:sp>
      <p:sp>
        <p:nvSpPr>
          <p:cNvPr id="28" name="TextBox 27"/>
          <p:cNvSpPr txBox="1"/>
          <p:nvPr/>
        </p:nvSpPr>
        <p:spPr>
          <a:xfrm>
            <a:off x="7543799" y="3749040"/>
            <a:ext cx="274320" cy="320040"/>
          </a:xfrm>
          <a:prstGeom prst="rect">
            <a:avLst/>
          </a:prstGeom>
          <a:noFill/>
        </p:spPr>
        <p:txBody>
          <a:bodyPr wrap="square" lIns="0" tIns="0" rIns="0" bIns="0" anchor="ctr">
            <a:normAutofit/>
          </a:bodyPr>
          <a:lstStyle/>
          <a:p>
            <a:pPr algn="ctr"/>
            <a:r>
              <a:rPr sz="1100" b="1" dirty="0">
                <a:solidFill>
                  <a:srgbClr val="111820"/>
                </a:solidFill>
                <a:latin typeface="Calibri"/>
              </a:rPr>
              <a:t>a</a:t>
            </a:r>
          </a:p>
        </p:txBody>
      </p:sp>
      <p:sp>
        <p:nvSpPr>
          <p:cNvPr id="29" name="TextBox 28"/>
          <p:cNvSpPr txBox="1"/>
          <p:nvPr/>
        </p:nvSpPr>
        <p:spPr>
          <a:xfrm>
            <a:off x="8229600" y="3749040"/>
            <a:ext cx="1110953" cy="320040"/>
          </a:xfrm>
          <a:prstGeom prst="rect">
            <a:avLst/>
          </a:prstGeom>
          <a:noFill/>
        </p:spPr>
        <p:txBody>
          <a:bodyPr wrap="square" lIns="0" tIns="0" rIns="0" bIns="0" anchor="ctr">
            <a:normAutofit/>
          </a:bodyPr>
          <a:lstStyle/>
          <a:p>
            <a:pPr algn="l"/>
            <a:r>
              <a:rPr sz="1100" b="0" dirty="0" err="1">
                <a:solidFill>
                  <a:srgbClr val="111820"/>
                </a:solidFill>
                <a:latin typeface="Calibri"/>
              </a:rPr>
              <a:t>Resultados</a:t>
            </a:r>
            <a:endParaRPr sz="1100" b="0" dirty="0">
              <a:solidFill>
                <a:srgbClr val="111820"/>
              </a:solidFill>
              <a:latin typeface="Calibri"/>
            </a:endParaRPr>
          </a:p>
        </p:txBody>
      </p:sp>
      <p:sp>
        <p:nvSpPr>
          <p:cNvPr id="30" name="TextBox 29"/>
          <p:cNvSpPr txBox="1"/>
          <p:nvPr/>
        </p:nvSpPr>
        <p:spPr>
          <a:xfrm>
            <a:off x="13533119" y="3767328"/>
            <a:ext cx="1280160" cy="320040"/>
          </a:xfrm>
          <a:prstGeom prst="rect">
            <a:avLst/>
          </a:prstGeom>
          <a:noFill/>
        </p:spPr>
        <p:txBody>
          <a:bodyPr wrap="square" lIns="0" tIns="0" rIns="0" bIns="0" anchor="ctr">
            <a:normAutofit/>
          </a:bodyPr>
          <a:lstStyle/>
          <a:p>
            <a:pPr algn="r"/>
            <a:r>
              <a:rPr sz="1100" b="1">
                <a:solidFill>
                  <a:srgbClr val="111820"/>
                </a:solidFill>
                <a:latin typeface="Calibri"/>
              </a:rPr>
              <a:t>Importe</a:t>
            </a:r>
          </a:p>
        </p:txBody>
      </p:sp>
      <p:sp>
        <p:nvSpPr>
          <p:cNvPr id="31" name="TextBox 30"/>
          <p:cNvSpPr txBox="1"/>
          <p:nvPr/>
        </p:nvSpPr>
        <p:spPr>
          <a:xfrm>
            <a:off x="1353312" y="5330952"/>
            <a:ext cx="9619488" cy="283464"/>
          </a:xfrm>
          <a:prstGeom prst="rect">
            <a:avLst/>
          </a:prstGeom>
          <a:noFill/>
        </p:spPr>
        <p:txBody>
          <a:bodyPr wrap="square" lIns="0" tIns="0" rIns="0" bIns="0" anchor="ctr">
            <a:normAutofit/>
          </a:bodyPr>
          <a:lstStyle/>
          <a:p>
            <a:pPr algn="ctr"/>
            <a:r>
              <a:rPr sz="1350" b="1" dirty="0">
                <a:solidFill>
                  <a:srgbClr val="138CFF"/>
                </a:solidFill>
                <a:latin typeface="Calibri"/>
              </a:rPr>
              <a:t>TODAVÍA NO USAMOS GASTOS E INGRESOS → USAMOS RESULTADOS</a:t>
            </a:r>
          </a:p>
        </p:txBody>
      </p:sp>
      <p:sp>
        <p:nvSpPr>
          <p:cNvPr id="32" name="TextBox 19">
            <a:extLst>
              <a:ext uri="{FF2B5EF4-FFF2-40B4-BE49-F238E27FC236}">
                <a16:creationId xmlns:a16="http://schemas.microsoft.com/office/drawing/2014/main" id="{9620B95A-24C4-6E90-14CF-5624B7F120B5}"/>
              </a:ext>
            </a:extLst>
          </p:cNvPr>
          <p:cNvSpPr txBox="1"/>
          <p:nvPr/>
        </p:nvSpPr>
        <p:spPr>
          <a:xfrm>
            <a:off x="9013676" y="2884932"/>
            <a:ext cx="1280160" cy="320040"/>
          </a:xfrm>
          <a:prstGeom prst="rect">
            <a:avLst/>
          </a:prstGeom>
          <a:noFill/>
        </p:spPr>
        <p:txBody>
          <a:bodyPr wrap="square" lIns="0" tIns="0" rIns="0" bIns="0" anchor="ctr">
            <a:normAutofit/>
          </a:bodyPr>
          <a:lstStyle/>
          <a:p>
            <a:pPr algn="r"/>
            <a:r>
              <a:rPr sz="1100" b="1" dirty="0" err="1">
                <a:solidFill>
                  <a:srgbClr val="111820"/>
                </a:solidFill>
                <a:latin typeface="Calibri"/>
              </a:rPr>
              <a:t>Importe</a:t>
            </a:r>
            <a:endParaRPr sz="1100" b="1" dirty="0">
              <a:solidFill>
                <a:srgbClr val="111820"/>
              </a:solidFill>
              <a:latin typeface="Calibri"/>
            </a:endParaRPr>
          </a:p>
        </p:txBody>
      </p:sp>
      <p:sp>
        <p:nvSpPr>
          <p:cNvPr id="33" name="TextBox 19">
            <a:extLst>
              <a:ext uri="{FF2B5EF4-FFF2-40B4-BE49-F238E27FC236}">
                <a16:creationId xmlns:a16="http://schemas.microsoft.com/office/drawing/2014/main" id="{B9B27C6B-0DFE-780C-6F1F-F71D82E54127}"/>
              </a:ext>
            </a:extLst>
          </p:cNvPr>
          <p:cNvSpPr txBox="1"/>
          <p:nvPr/>
        </p:nvSpPr>
        <p:spPr>
          <a:xfrm>
            <a:off x="9013676" y="3767328"/>
            <a:ext cx="1280160" cy="320040"/>
          </a:xfrm>
          <a:prstGeom prst="rect">
            <a:avLst/>
          </a:prstGeom>
          <a:noFill/>
        </p:spPr>
        <p:txBody>
          <a:bodyPr wrap="square" lIns="0" tIns="0" rIns="0" bIns="0" anchor="ctr">
            <a:normAutofit/>
          </a:bodyPr>
          <a:lstStyle/>
          <a:p>
            <a:pPr algn="r"/>
            <a:r>
              <a:rPr sz="1100" b="1" dirty="0" err="1">
                <a:solidFill>
                  <a:srgbClr val="111820"/>
                </a:solidFill>
                <a:latin typeface="Calibri"/>
              </a:rPr>
              <a:t>Importe</a:t>
            </a:r>
            <a:endParaRPr sz="1100" b="1" dirty="0">
              <a:solidFill>
                <a:srgbClr val="111820"/>
              </a:solidFill>
              <a:latin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EJEMPLO · EMPRESA A</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41</a:t>
            </a:r>
          </a:p>
        </p:txBody>
      </p:sp>
      <p:pic>
        <p:nvPicPr>
          <p:cNvPr id="6" name="Picture 5" descr="image.png"/>
          <p:cNvPicPr>
            <a:picLocks noChangeAspect="1"/>
          </p:cNvPicPr>
          <p:nvPr/>
        </p:nvPicPr>
        <p:blipFill>
          <a:blip r:embed="rId2"/>
          <a:stretch>
            <a:fillRect/>
          </a:stretch>
        </p:blipFill>
        <p:spPr>
          <a:xfrm>
            <a:off x="612648" y="1545336"/>
            <a:ext cx="740664" cy="713232"/>
          </a:xfrm>
          <a:prstGeom prst="rect">
            <a:avLst/>
          </a:prstGeom>
        </p:spPr>
      </p:pic>
      <p:sp>
        <p:nvSpPr>
          <p:cNvPr id="7" name="Rectangle 6"/>
          <p:cNvSpPr/>
          <p:nvPr/>
        </p:nvSpPr>
        <p:spPr>
          <a:xfrm>
            <a:off x="1353312" y="1618488"/>
            <a:ext cx="9619488" cy="416052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691640" y="1874519"/>
            <a:ext cx="8961120" cy="320040"/>
          </a:xfrm>
          <a:prstGeom prst="rect">
            <a:avLst/>
          </a:prstGeom>
          <a:noFill/>
        </p:spPr>
        <p:txBody>
          <a:bodyPr wrap="square" lIns="0" tIns="0" rIns="0" bIns="0" anchor="ctr">
            <a:normAutofit/>
          </a:bodyPr>
          <a:lstStyle/>
          <a:p>
            <a:pPr algn="l"/>
            <a:r>
              <a:rPr sz="1800" b="0">
                <a:solidFill>
                  <a:srgbClr val="111820"/>
                </a:solidFill>
                <a:latin typeface="Calibri"/>
              </a:rPr>
              <a:t>La empresa A presenta el siguiente Balance de Situación inicial:</a:t>
            </a:r>
          </a:p>
        </p:txBody>
      </p:sp>
      <p:sp>
        <p:nvSpPr>
          <p:cNvPr id="9" name="TextBox 8"/>
          <p:cNvSpPr txBox="1"/>
          <p:nvPr/>
        </p:nvSpPr>
        <p:spPr>
          <a:xfrm>
            <a:off x="1828800" y="2450592"/>
            <a:ext cx="8503920" cy="274320"/>
          </a:xfrm>
          <a:prstGeom prst="rect">
            <a:avLst/>
          </a:prstGeom>
          <a:noFill/>
        </p:spPr>
        <p:txBody>
          <a:bodyPr wrap="square" lIns="0" tIns="0" rIns="0" bIns="0" anchor="ctr">
            <a:normAutofit/>
          </a:bodyPr>
          <a:lstStyle/>
          <a:p>
            <a:pPr algn="ctr"/>
            <a:r>
              <a:rPr sz="1600" b="1">
                <a:solidFill>
                  <a:srgbClr val="69737D"/>
                </a:solidFill>
                <a:latin typeface="Calibri"/>
              </a:rPr>
              <a:t>BALANCE DE SITUACIÓN DE A</a:t>
            </a:r>
          </a:p>
        </p:txBody>
      </p:sp>
      <p:sp>
        <p:nvSpPr>
          <p:cNvPr id="10" name="TextBox 9"/>
          <p:cNvSpPr txBox="1"/>
          <p:nvPr/>
        </p:nvSpPr>
        <p:spPr>
          <a:xfrm>
            <a:off x="1920240" y="2834640"/>
            <a:ext cx="2011680" cy="228600"/>
          </a:xfrm>
          <a:prstGeom prst="rect">
            <a:avLst/>
          </a:prstGeom>
          <a:noFill/>
        </p:spPr>
        <p:txBody>
          <a:bodyPr wrap="square" lIns="0" tIns="0" rIns="0" bIns="0" anchor="ctr">
            <a:normAutofit/>
          </a:bodyPr>
          <a:lstStyle/>
          <a:p>
            <a:pPr algn="l"/>
            <a:r>
              <a:rPr sz="1400" b="1">
                <a:solidFill>
                  <a:srgbClr val="111820"/>
                </a:solidFill>
                <a:latin typeface="Calibri"/>
              </a:rPr>
              <a:t>ACTIVO</a:t>
            </a:r>
          </a:p>
        </p:txBody>
      </p:sp>
      <p:sp>
        <p:nvSpPr>
          <p:cNvPr id="11" name="TextBox 10"/>
          <p:cNvSpPr txBox="1"/>
          <p:nvPr/>
        </p:nvSpPr>
        <p:spPr>
          <a:xfrm>
            <a:off x="6400800" y="2834640"/>
            <a:ext cx="2377440" cy="228600"/>
          </a:xfrm>
          <a:prstGeom prst="rect">
            <a:avLst/>
          </a:prstGeom>
          <a:noFill/>
        </p:spPr>
        <p:txBody>
          <a:bodyPr wrap="square" lIns="0" tIns="0" rIns="0" bIns="0" anchor="ctr">
            <a:normAutofit/>
          </a:bodyPr>
          <a:lstStyle/>
          <a:p>
            <a:pPr algn="l"/>
            <a:r>
              <a:rPr sz="1400" b="1">
                <a:solidFill>
                  <a:srgbClr val="111820"/>
                </a:solidFill>
                <a:latin typeface="Calibri"/>
              </a:rPr>
              <a:t>PN Y PASIVO</a:t>
            </a:r>
          </a:p>
        </p:txBody>
      </p:sp>
      <p:sp>
        <p:nvSpPr>
          <p:cNvPr id="12" name="Rectangle 11"/>
          <p:cNvSpPr/>
          <p:nvPr/>
        </p:nvSpPr>
        <p:spPr>
          <a:xfrm>
            <a:off x="1920240" y="3127248"/>
            <a:ext cx="352044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920240" y="3794760"/>
            <a:ext cx="352044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400800" y="3127248"/>
            <a:ext cx="352044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0" y="3794760"/>
            <a:ext cx="352044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920240" y="3246120"/>
            <a:ext cx="2011680" cy="256032"/>
          </a:xfrm>
          <a:prstGeom prst="rect">
            <a:avLst/>
          </a:prstGeom>
          <a:noFill/>
        </p:spPr>
        <p:txBody>
          <a:bodyPr wrap="square" lIns="0" tIns="0" rIns="0" bIns="0" anchor="ctr">
            <a:normAutofit/>
          </a:bodyPr>
          <a:lstStyle/>
          <a:p>
            <a:pPr algn="l"/>
            <a:r>
              <a:rPr sz="1400" b="0">
                <a:solidFill>
                  <a:srgbClr val="111820"/>
                </a:solidFill>
                <a:latin typeface="Calibri"/>
              </a:rPr>
              <a:t>Bancos</a:t>
            </a:r>
          </a:p>
        </p:txBody>
      </p:sp>
      <p:sp>
        <p:nvSpPr>
          <p:cNvPr id="17" name="TextBox 16"/>
          <p:cNvSpPr txBox="1"/>
          <p:nvPr/>
        </p:nvSpPr>
        <p:spPr>
          <a:xfrm>
            <a:off x="4389120" y="3246120"/>
            <a:ext cx="1005840" cy="256032"/>
          </a:xfrm>
          <a:prstGeom prst="rect">
            <a:avLst/>
          </a:prstGeom>
          <a:noFill/>
        </p:spPr>
        <p:txBody>
          <a:bodyPr wrap="square" lIns="0" tIns="0" rIns="0" bIns="0" anchor="ctr">
            <a:normAutofit/>
          </a:bodyPr>
          <a:lstStyle/>
          <a:p>
            <a:pPr algn="r"/>
            <a:r>
              <a:rPr sz="1400" b="0">
                <a:solidFill>
                  <a:srgbClr val="111820"/>
                </a:solidFill>
                <a:latin typeface="Calibri"/>
              </a:rPr>
              <a:t>3.000,00</a:t>
            </a:r>
          </a:p>
        </p:txBody>
      </p:sp>
      <p:sp>
        <p:nvSpPr>
          <p:cNvPr id="18" name="TextBox 17"/>
          <p:cNvSpPr txBox="1"/>
          <p:nvPr/>
        </p:nvSpPr>
        <p:spPr>
          <a:xfrm>
            <a:off x="1920240" y="3858768"/>
            <a:ext cx="2103120" cy="256032"/>
          </a:xfrm>
          <a:prstGeom prst="rect">
            <a:avLst/>
          </a:prstGeom>
          <a:noFill/>
        </p:spPr>
        <p:txBody>
          <a:bodyPr wrap="square" lIns="0" tIns="0" rIns="0" bIns="0" anchor="ctr">
            <a:normAutofit/>
          </a:bodyPr>
          <a:lstStyle/>
          <a:p>
            <a:pPr algn="l"/>
            <a:r>
              <a:rPr sz="1400" b="1">
                <a:solidFill>
                  <a:srgbClr val="111820"/>
                </a:solidFill>
                <a:latin typeface="Calibri"/>
              </a:rPr>
              <a:t>TOTAL ACTIVO</a:t>
            </a:r>
          </a:p>
        </p:txBody>
      </p:sp>
      <p:sp>
        <p:nvSpPr>
          <p:cNvPr id="19" name="TextBox 18"/>
          <p:cNvSpPr txBox="1"/>
          <p:nvPr/>
        </p:nvSpPr>
        <p:spPr>
          <a:xfrm>
            <a:off x="4389120" y="3858768"/>
            <a:ext cx="1005840" cy="256032"/>
          </a:xfrm>
          <a:prstGeom prst="rect">
            <a:avLst/>
          </a:prstGeom>
          <a:noFill/>
        </p:spPr>
        <p:txBody>
          <a:bodyPr wrap="square" lIns="0" tIns="0" rIns="0" bIns="0" anchor="ctr">
            <a:normAutofit/>
          </a:bodyPr>
          <a:lstStyle/>
          <a:p>
            <a:pPr algn="r"/>
            <a:r>
              <a:rPr sz="1400" b="1">
                <a:solidFill>
                  <a:srgbClr val="111820"/>
                </a:solidFill>
                <a:latin typeface="Calibri"/>
              </a:rPr>
              <a:t>3.000,00</a:t>
            </a:r>
          </a:p>
        </p:txBody>
      </p:sp>
      <p:sp>
        <p:nvSpPr>
          <p:cNvPr id="20" name="TextBox 19"/>
          <p:cNvSpPr txBox="1"/>
          <p:nvPr/>
        </p:nvSpPr>
        <p:spPr>
          <a:xfrm>
            <a:off x="6400800" y="3246120"/>
            <a:ext cx="2011680" cy="256032"/>
          </a:xfrm>
          <a:prstGeom prst="rect">
            <a:avLst/>
          </a:prstGeom>
          <a:noFill/>
        </p:spPr>
        <p:txBody>
          <a:bodyPr wrap="square" lIns="0" tIns="0" rIns="0" bIns="0" anchor="ctr">
            <a:normAutofit/>
          </a:bodyPr>
          <a:lstStyle/>
          <a:p>
            <a:pPr algn="l"/>
            <a:r>
              <a:rPr sz="1400" b="0">
                <a:solidFill>
                  <a:srgbClr val="111820"/>
                </a:solidFill>
                <a:latin typeface="Calibri"/>
              </a:rPr>
              <a:t>Capital</a:t>
            </a:r>
          </a:p>
        </p:txBody>
      </p:sp>
      <p:sp>
        <p:nvSpPr>
          <p:cNvPr id="21" name="TextBox 20"/>
          <p:cNvSpPr txBox="1"/>
          <p:nvPr/>
        </p:nvSpPr>
        <p:spPr>
          <a:xfrm>
            <a:off x="8915400" y="3246120"/>
            <a:ext cx="1005840" cy="256032"/>
          </a:xfrm>
          <a:prstGeom prst="rect">
            <a:avLst/>
          </a:prstGeom>
          <a:noFill/>
        </p:spPr>
        <p:txBody>
          <a:bodyPr wrap="square" lIns="0" tIns="0" rIns="0" bIns="0" anchor="ctr">
            <a:normAutofit/>
          </a:bodyPr>
          <a:lstStyle/>
          <a:p>
            <a:pPr algn="r"/>
            <a:r>
              <a:rPr sz="1400" b="0">
                <a:solidFill>
                  <a:srgbClr val="111820"/>
                </a:solidFill>
                <a:latin typeface="Calibri"/>
              </a:rPr>
              <a:t>3.000,00</a:t>
            </a:r>
          </a:p>
        </p:txBody>
      </p:sp>
      <p:sp>
        <p:nvSpPr>
          <p:cNvPr id="22" name="TextBox 21"/>
          <p:cNvSpPr txBox="1"/>
          <p:nvPr/>
        </p:nvSpPr>
        <p:spPr>
          <a:xfrm>
            <a:off x="6400800" y="3858768"/>
            <a:ext cx="2560320" cy="256032"/>
          </a:xfrm>
          <a:prstGeom prst="rect">
            <a:avLst/>
          </a:prstGeom>
          <a:noFill/>
        </p:spPr>
        <p:txBody>
          <a:bodyPr wrap="square" lIns="0" tIns="0" rIns="0" bIns="0" anchor="ctr">
            <a:normAutofit/>
          </a:bodyPr>
          <a:lstStyle/>
          <a:p>
            <a:pPr algn="l"/>
            <a:r>
              <a:rPr sz="1400" b="1">
                <a:solidFill>
                  <a:srgbClr val="111820"/>
                </a:solidFill>
                <a:latin typeface="Calibri"/>
              </a:rPr>
              <a:t>TOTAL PN Y PASIVO</a:t>
            </a:r>
          </a:p>
        </p:txBody>
      </p:sp>
      <p:sp>
        <p:nvSpPr>
          <p:cNvPr id="23" name="TextBox 22"/>
          <p:cNvSpPr txBox="1"/>
          <p:nvPr/>
        </p:nvSpPr>
        <p:spPr>
          <a:xfrm>
            <a:off x="8915400" y="3858768"/>
            <a:ext cx="1005840" cy="256032"/>
          </a:xfrm>
          <a:prstGeom prst="rect">
            <a:avLst/>
          </a:prstGeom>
          <a:noFill/>
        </p:spPr>
        <p:txBody>
          <a:bodyPr wrap="square" lIns="0" tIns="0" rIns="0" bIns="0" anchor="ctr">
            <a:normAutofit/>
          </a:bodyPr>
          <a:lstStyle/>
          <a:p>
            <a:pPr algn="r"/>
            <a:r>
              <a:rPr sz="1400" b="1">
                <a:solidFill>
                  <a:srgbClr val="111820"/>
                </a:solidFill>
                <a:latin typeface="Calibri"/>
              </a:rPr>
              <a:t>3.000,00</a:t>
            </a:r>
          </a:p>
        </p:txBody>
      </p:sp>
      <p:sp>
        <p:nvSpPr>
          <p:cNvPr id="24" name="TextBox 23"/>
          <p:cNvSpPr txBox="1"/>
          <p:nvPr/>
        </p:nvSpPr>
        <p:spPr>
          <a:xfrm>
            <a:off x="1691640" y="4389120"/>
            <a:ext cx="8961120" cy="256032"/>
          </a:xfrm>
          <a:prstGeom prst="rect">
            <a:avLst/>
          </a:prstGeom>
          <a:noFill/>
        </p:spPr>
        <p:txBody>
          <a:bodyPr wrap="square" lIns="0" tIns="0" rIns="0" bIns="0" anchor="ctr">
            <a:normAutofit lnSpcReduction="10000"/>
          </a:bodyPr>
          <a:lstStyle/>
          <a:p>
            <a:pPr algn="l"/>
            <a:r>
              <a:rPr sz="1800" b="0">
                <a:solidFill>
                  <a:srgbClr val="111820"/>
                </a:solidFill>
                <a:latin typeface="Calibri"/>
              </a:rPr>
              <a:t>Y realiza dos operaciones:</a:t>
            </a:r>
          </a:p>
        </p:txBody>
      </p:sp>
      <p:sp>
        <p:nvSpPr>
          <p:cNvPr id="25" name="TextBox 24"/>
          <p:cNvSpPr txBox="1"/>
          <p:nvPr/>
        </p:nvSpPr>
        <p:spPr>
          <a:xfrm>
            <a:off x="1920240" y="4617720"/>
            <a:ext cx="8503920" cy="777240"/>
          </a:xfrm>
          <a:prstGeom prst="rect">
            <a:avLst/>
          </a:prstGeom>
          <a:noFill/>
        </p:spPr>
        <p:txBody>
          <a:bodyPr wrap="square" lIns="0" tIns="0" rIns="0" bIns="0" anchor="ctr">
            <a:normAutofit fontScale="92500" lnSpcReduction="10000"/>
          </a:bodyPr>
          <a:lstStyle/>
          <a:p>
            <a:pPr algn="l"/>
            <a:r>
              <a:rPr sz="1450" b="0">
                <a:solidFill>
                  <a:srgbClr val="111820"/>
                </a:solidFill>
                <a:latin typeface="Calibri"/>
              </a:rPr>
              <a:t>• La empresa A paga una multa por 100 euros.
• Cobra una indemnización por 150,00 euros.
Se pide: realizar las anotaciones en el libro Diario y obtener el Balance de Situación final.</a:t>
            </a:r>
          </a:p>
        </p:txBody>
      </p:sp>
      <p:sp>
        <p:nvSpPr>
          <p:cNvPr id="26" name="TextBox 25"/>
          <p:cNvSpPr txBox="1"/>
          <p:nvPr/>
        </p:nvSpPr>
        <p:spPr>
          <a:xfrm>
            <a:off x="1353312" y="5870448"/>
            <a:ext cx="9619488" cy="283464"/>
          </a:xfrm>
          <a:prstGeom prst="rect">
            <a:avLst/>
          </a:prstGeom>
          <a:noFill/>
        </p:spPr>
        <p:txBody>
          <a:bodyPr wrap="square" lIns="0" tIns="0" rIns="0" bIns="0" anchor="ctr">
            <a:normAutofit/>
          </a:bodyPr>
          <a:lstStyle/>
          <a:p>
            <a:pPr algn="ctr"/>
            <a:r>
              <a:rPr sz="1350" b="1">
                <a:solidFill>
                  <a:srgbClr val="138CFF"/>
                </a:solidFill>
                <a:latin typeface="Calibri"/>
              </a:rPr>
              <a:t>BALANCE INICIAL → DOS OPERACIONES → BALANCE FINAL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EMPRESA A · ANOTACIONES EN EL DIARIO</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42</a:t>
            </a:r>
          </a:p>
        </p:txBody>
      </p:sp>
      <p:sp>
        <p:nvSpPr>
          <p:cNvPr id="6" name="TextBox 5"/>
          <p:cNvSpPr txBox="1"/>
          <p:nvPr/>
        </p:nvSpPr>
        <p:spPr>
          <a:xfrm>
            <a:off x="914400" y="1417320"/>
            <a:ext cx="10515600" cy="320040"/>
          </a:xfrm>
          <a:prstGeom prst="rect">
            <a:avLst/>
          </a:prstGeom>
          <a:noFill/>
        </p:spPr>
        <p:txBody>
          <a:bodyPr wrap="square" lIns="0" tIns="0" rIns="0" bIns="0" anchor="ctr">
            <a:normAutofit/>
          </a:bodyPr>
          <a:lstStyle/>
          <a:p>
            <a:pPr algn="ctr"/>
            <a:r>
              <a:rPr sz="1700" b="1">
                <a:solidFill>
                  <a:srgbClr val="69737D"/>
                </a:solidFill>
                <a:latin typeface="Calibri"/>
              </a:rPr>
              <a:t>Tres apuntes: apertura, pago de la multa y cobro de la indemnización.</a:t>
            </a:r>
          </a:p>
        </p:txBody>
      </p:sp>
      <p:sp>
        <p:nvSpPr>
          <p:cNvPr id="7" name="Rectangle 6"/>
          <p:cNvSpPr/>
          <p:nvPr/>
        </p:nvSpPr>
        <p:spPr>
          <a:xfrm>
            <a:off x="868680" y="1965960"/>
            <a:ext cx="10515600" cy="361188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43000" y="2240280"/>
            <a:ext cx="9875520" cy="256032"/>
          </a:xfrm>
          <a:prstGeom prst="rect">
            <a:avLst/>
          </a:prstGeom>
          <a:noFill/>
        </p:spPr>
        <p:txBody>
          <a:bodyPr wrap="square" lIns="0" tIns="0" rIns="0" bIns="0" anchor="ctr">
            <a:normAutofit/>
          </a:bodyPr>
          <a:lstStyle/>
          <a:p>
            <a:pPr algn="l"/>
            <a:r>
              <a:rPr sz="1500" b="1">
                <a:solidFill>
                  <a:srgbClr val="69737D"/>
                </a:solidFill>
                <a:latin typeface="Calibri"/>
              </a:rPr>
              <a:t>Asiento de apertura</a:t>
            </a:r>
          </a:p>
        </p:txBody>
      </p:sp>
      <p:sp>
        <p:nvSpPr>
          <p:cNvPr id="9" name="TextBox 8"/>
          <p:cNvSpPr txBox="1"/>
          <p:nvPr/>
        </p:nvSpPr>
        <p:spPr>
          <a:xfrm>
            <a:off x="1143000" y="2578608"/>
            <a:ext cx="1280160" cy="320040"/>
          </a:xfrm>
          <a:prstGeom prst="rect">
            <a:avLst/>
          </a:prstGeom>
          <a:noFill/>
        </p:spPr>
        <p:txBody>
          <a:bodyPr wrap="square" lIns="0" tIns="0" rIns="0" bIns="0" anchor="ctr">
            <a:normAutofit/>
          </a:bodyPr>
          <a:lstStyle/>
          <a:p>
            <a:pPr algn="r"/>
            <a:r>
              <a:rPr sz="1600" b="1">
                <a:solidFill>
                  <a:srgbClr val="111820"/>
                </a:solidFill>
                <a:latin typeface="Calibri"/>
              </a:rPr>
              <a:t>3.000,00</a:t>
            </a:r>
          </a:p>
        </p:txBody>
      </p:sp>
      <p:sp>
        <p:nvSpPr>
          <p:cNvPr id="10" name="TextBox 9"/>
          <p:cNvSpPr txBox="1"/>
          <p:nvPr/>
        </p:nvSpPr>
        <p:spPr>
          <a:xfrm>
            <a:off x="2697480" y="2578608"/>
            <a:ext cx="3108960" cy="320040"/>
          </a:xfrm>
          <a:prstGeom prst="rect">
            <a:avLst/>
          </a:prstGeom>
          <a:noFill/>
        </p:spPr>
        <p:txBody>
          <a:bodyPr wrap="square" lIns="0" tIns="0" rIns="0" bIns="0" anchor="ctr">
            <a:normAutofit/>
          </a:bodyPr>
          <a:lstStyle/>
          <a:p>
            <a:pPr algn="l"/>
            <a:r>
              <a:rPr sz="1600" b="0">
                <a:solidFill>
                  <a:srgbClr val="111820"/>
                </a:solidFill>
                <a:latin typeface="Calibri"/>
              </a:rPr>
              <a:t>Bancos</a:t>
            </a:r>
          </a:p>
        </p:txBody>
      </p:sp>
      <p:sp>
        <p:nvSpPr>
          <p:cNvPr id="11" name="TextBox 10"/>
          <p:cNvSpPr txBox="1"/>
          <p:nvPr/>
        </p:nvSpPr>
        <p:spPr>
          <a:xfrm>
            <a:off x="5852160" y="2578608"/>
            <a:ext cx="274320" cy="320040"/>
          </a:xfrm>
          <a:prstGeom prst="rect">
            <a:avLst/>
          </a:prstGeom>
          <a:noFill/>
        </p:spPr>
        <p:txBody>
          <a:bodyPr wrap="square" lIns="0" tIns="0" rIns="0" bIns="0" anchor="ctr">
            <a:normAutofit/>
          </a:bodyPr>
          <a:lstStyle/>
          <a:p>
            <a:pPr algn="ctr"/>
            <a:r>
              <a:rPr sz="1600" b="1">
                <a:solidFill>
                  <a:srgbClr val="111820"/>
                </a:solidFill>
                <a:latin typeface="Calibri"/>
              </a:rPr>
              <a:t>a</a:t>
            </a:r>
          </a:p>
        </p:txBody>
      </p:sp>
      <p:sp>
        <p:nvSpPr>
          <p:cNvPr id="12" name="TextBox 11"/>
          <p:cNvSpPr txBox="1"/>
          <p:nvPr/>
        </p:nvSpPr>
        <p:spPr>
          <a:xfrm>
            <a:off x="6217920" y="2578608"/>
            <a:ext cx="3108960" cy="320040"/>
          </a:xfrm>
          <a:prstGeom prst="rect">
            <a:avLst/>
          </a:prstGeom>
          <a:noFill/>
        </p:spPr>
        <p:txBody>
          <a:bodyPr wrap="square" lIns="0" tIns="0" rIns="0" bIns="0" anchor="ctr">
            <a:normAutofit/>
          </a:bodyPr>
          <a:lstStyle/>
          <a:p>
            <a:pPr algn="l"/>
            <a:r>
              <a:rPr sz="1600" b="0">
                <a:solidFill>
                  <a:srgbClr val="111820"/>
                </a:solidFill>
                <a:latin typeface="Calibri"/>
              </a:rPr>
              <a:t>Capital</a:t>
            </a:r>
          </a:p>
        </p:txBody>
      </p:sp>
      <p:sp>
        <p:nvSpPr>
          <p:cNvPr id="13" name="TextBox 12"/>
          <p:cNvSpPr txBox="1"/>
          <p:nvPr/>
        </p:nvSpPr>
        <p:spPr>
          <a:xfrm>
            <a:off x="10012680" y="2578608"/>
            <a:ext cx="1280160" cy="320040"/>
          </a:xfrm>
          <a:prstGeom prst="rect">
            <a:avLst/>
          </a:prstGeom>
          <a:noFill/>
        </p:spPr>
        <p:txBody>
          <a:bodyPr wrap="square" lIns="0" tIns="0" rIns="0" bIns="0" anchor="ctr">
            <a:normAutofit/>
          </a:bodyPr>
          <a:lstStyle/>
          <a:p>
            <a:pPr algn="r"/>
            <a:r>
              <a:rPr sz="1600" b="1">
                <a:solidFill>
                  <a:srgbClr val="111820"/>
                </a:solidFill>
                <a:latin typeface="Calibri"/>
              </a:rPr>
              <a:t>3.000,00</a:t>
            </a:r>
          </a:p>
        </p:txBody>
      </p:sp>
      <p:sp>
        <p:nvSpPr>
          <p:cNvPr id="14" name="TextBox 13"/>
          <p:cNvSpPr txBox="1"/>
          <p:nvPr/>
        </p:nvSpPr>
        <p:spPr>
          <a:xfrm>
            <a:off x="1143000" y="3246120"/>
            <a:ext cx="9875520" cy="256032"/>
          </a:xfrm>
          <a:prstGeom prst="rect">
            <a:avLst/>
          </a:prstGeom>
          <a:noFill/>
        </p:spPr>
        <p:txBody>
          <a:bodyPr wrap="square" lIns="0" tIns="0" rIns="0" bIns="0" anchor="ctr">
            <a:normAutofit/>
          </a:bodyPr>
          <a:lstStyle/>
          <a:p>
            <a:pPr algn="l"/>
            <a:r>
              <a:rPr sz="1500" b="1">
                <a:solidFill>
                  <a:srgbClr val="69737D"/>
                </a:solidFill>
                <a:latin typeface="Calibri"/>
              </a:rPr>
              <a:t>La empresa paga una multa por 100 euros</a:t>
            </a:r>
          </a:p>
        </p:txBody>
      </p:sp>
      <p:sp>
        <p:nvSpPr>
          <p:cNvPr id="15" name="TextBox 14"/>
          <p:cNvSpPr txBox="1"/>
          <p:nvPr/>
        </p:nvSpPr>
        <p:spPr>
          <a:xfrm>
            <a:off x="1143000" y="3584448"/>
            <a:ext cx="1280160" cy="320040"/>
          </a:xfrm>
          <a:prstGeom prst="rect">
            <a:avLst/>
          </a:prstGeom>
          <a:noFill/>
        </p:spPr>
        <p:txBody>
          <a:bodyPr wrap="square" lIns="0" tIns="0" rIns="0" bIns="0" anchor="ctr">
            <a:normAutofit/>
          </a:bodyPr>
          <a:lstStyle/>
          <a:p>
            <a:pPr algn="r"/>
            <a:r>
              <a:rPr sz="1600" b="1">
                <a:solidFill>
                  <a:srgbClr val="111820"/>
                </a:solidFill>
                <a:latin typeface="Calibri"/>
              </a:rPr>
              <a:t>100,00</a:t>
            </a:r>
          </a:p>
        </p:txBody>
      </p:sp>
      <p:sp>
        <p:nvSpPr>
          <p:cNvPr id="16" name="TextBox 15"/>
          <p:cNvSpPr txBox="1"/>
          <p:nvPr/>
        </p:nvSpPr>
        <p:spPr>
          <a:xfrm>
            <a:off x="2697480" y="3584448"/>
            <a:ext cx="3108960" cy="320040"/>
          </a:xfrm>
          <a:prstGeom prst="rect">
            <a:avLst/>
          </a:prstGeom>
          <a:noFill/>
        </p:spPr>
        <p:txBody>
          <a:bodyPr wrap="square" lIns="0" tIns="0" rIns="0" bIns="0" anchor="ctr">
            <a:normAutofit/>
          </a:bodyPr>
          <a:lstStyle/>
          <a:p>
            <a:pPr algn="l"/>
            <a:r>
              <a:rPr sz="1600" b="0">
                <a:solidFill>
                  <a:srgbClr val="111820"/>
                </a:solidFill>
                <a:latin typeface="Calibri"/>
              </a:rPr>
              <a:t>Resultados</a:t>
            </a:r>
          </a:p>
        </p:txBody>
      </p:sp>
      <p:sp>
        <p:nvSpPr>
          <p:cNvPr id="17" name="TextBox 16"/>
          <p:cNvSpPr txBox="1"/>
          <p:nvPr/>
        </p:nvSpPr>
        <p:spPr>
          <a:xfrm>
            <a:off x="5852160" y="3584448"/>
            <a:ext cx="274320" cy="320040"/>
          </a:xfrm>
          <a:prstGeom prst="rect">
            <a:avLst/>
          </a:prstGeom>
          <a:noFill/>
        </p:spPr>
        <p:txBody>
          <a:bodyPr wrap="square" lIns="0" tIns="0" rIns="0" bIns="0" anchor="ctr">
            <a:normAutofit/>
          </a:bodyPr>
          <a:lstStyle/>
          <a:p>
            <a:pPr algn="ctr"/>
            <a:r>
              <a:rPr sz="1600" b="1">
                <a:solidFill>
                  <a:srgbClr val="111820"/>
                </a:solidFill>
                <a:latin typeface="Calibri"/>
              </a:rPr>
              <a:t>a</a:t>
            </a:r>
          </a:p>
        </p:txBody>
      </p:sp>
      <p:sp>
        <p:nvSpPr>
          <p:cNvPr id="18" name="TextBox 17"/>
          <p:cNvSpPr txBox="1"/>
          <p:nvPr/>
        </p:nvSpPr>
        <p:spPr>
          <a:xfrm>
            <a:off x="6217920" y="3584448"/>
            <a:ext cx="3108960" cy="320040"/>
          </a:xfrm>
          <a:prstGeom prst="rect">
            <a:avLst/>
          </a:prstGeom>
          <a:noFill/>
        </p:spPr>
        <p:txBody>
          <a:bodyPr wrap="square" lIns="0" tIns="0" rIns="0" bIns="0" anchor="ctr">
            <a:normAutofit/>
          </a:bodyPr>
          <a:lstStyle/>
          <a:p>
            <a:pPr algn="l"/>
            <a:r>
              <a:rPr sz="1600" b="0">
                <a:solidFill>
                  <a:srgbClr val="111820"/>
                </a:solidFill>
                <a:latin typeface="Calibri"/>
              </a:rPr>
              <a:t>Bancos</a:t>
            </a:r>
          </a:p>
        </p:txBody>
      </p:sp>
      <p:sp>
        <p:nvSpPr>
          <p:cNvPr id="19" name="TextBox 18"/>
          <p:cNvSpPr txBox="1"/>
          <p:nvPr/>
        </p:nvSpPr>
        <p:spPr>
          <a:xfrm>
            <a:off x="10012680" y="3584448"/>
            <a:ext cx="1280160" cy="320040"/>
          </a:xfrm>
          <a:prstGeom prst="rect">
            <a:avLst/>
          </a:prstGeom>
          <a:noFill/>
        </p:spPr>
        <p:txBody>
          <a:bodyPr wrap="square" lIns="0" tIns="0" rIns="0" bIns="0" anchor="ctr">
            <a:normAutofit/>
          </a:bodyPr>
          <a:lstStyle/>
          <a:p>
            <a:pPr algn="r"/>
            <a:r>
              <a:rPr sz="1600" b="1">
                <a:solidFill>
                  <a:srgbClr val="111820"/>
                </a:solidFill>
                <a:latin typeface="Calibri"/>
              </a:rPr>
              <a:t>100,00</a:t>
            </a:r>
          </a:p>
        </p:txBody>
      </p:sp>
      <p:sp>
        <p:nvSpPr>
          <p:cNvPr id="20" name="TextBox 19"/>
          <p:cNvSpPr txBox="1"/>
          <p:nvPr/>
        </p:nvSpPr>
        <p:spPr>
          <a:xfrm>
            <a:off x="1143000" y="4251960"/>
            <a:ext cx="9875520" cy="256032"/>
          </a:xfrm>
          <a:prstGeom prst="rect">
            <a:avLst/>
          </a:prstGeom>
          <a:noFill/>
        </p:spPr>
        <p:txBody>
          <a:bodyPr wrap="square" lIns="0" tIns="0" rIns="0" bIns="0" anchor="ctr">
            <a:normAutofit/>
          </a:bodyPr>
          <a:lstStyle/>
          <a:p>
            <a:pPr algn="l"/>
            <a:r>
              <a:rPr sz="1500" b="1">
                <a:solidFill>
                  <a:srgbClr val="69737D"/>
                </a:solidFill>
                <a:latin typeface="Calibri"/>
              </a:rPr>
              <a:t>Cobra una indemnización por 150 euros</a:t>
            </a:r>
          </a:p>
        </p:txBody>
      </p:sp>
      <p:sp>
        <p:nvSpPr>
          <p:cNvPr id="21" name="TextBox 20"/>
          <p:cNvSpPr txBox="1"/>
          <p:nvPr/>
        </p:nvSpPr>
        <p:spPr>
          <a:xfrm>
            <a:off x="1143000" y="4590288"/>
            <a:ext cx="1280160" cy="320040"/>
          </a:xfrm>
          <a:prstGeom prst="rect">
            <a:avLst/>
          </a:prstGeom>
          <a:noFill/>
        </p:spPr>
        <p:txBody>
          <a:bodyPr wrap="square" lIns="0" tIns="0" rIns="0" bIns="0" anchor="ctr">
            <a:normAutofit/>
          </a:bodyPr>
          <a:lstStyle/>
          <a:p>
            <a:pPr algn="r"/>
            <a:r>
              <a:rPr sz="1600" b="1">
                <a:solidFill>
                  <a:srgbClr val="111820"/>
                </a:solidFill>
                <a:latin typeface="Calibri"/>
              </a:rPr>
              <a:t>150,00</a:t>
            </a:r>
          </a:p>
        </p:txBody>
      </p:sp>
      <p:sp>
        <p:nvSpPr>
          <p:cNvPr id="22" name="TextBox 21"/>
          <p:cNvSpPr txBox="1"/>
          <p:nvPr/>
        </p:nvSpPr>
        <p:spPr>
          <a:xfrm>
            <a:off x="2697480" y="4590288"/>
            <a:ext cx="3108960" cy="320040"/>
          </a:xfrm>
          <a:prstGeom prst="rect">
            <a:avLst/>
          </a:prstGeom>
          <a:noFill/>
        </p:spPr>
        <p:txBody>
          <a:bodyPr wrap="square" lIns="0" tIns="0" rIns="0" bIns="0" anchor="ctr">
            <a:normAutofit/>
          </a:bodyPr>
          <a:lstStyle/>
          <a:p>
            <a:pPr algn="l"/>
            <a:r>
              <a:rPr sz="1600" b="0">
                <a:solidFill>
                  <a:srgbClr val="111820"/>
                </a:solidFill>
                <a:latin typeface="Calibri"/>
              </a:rPr>
              <a:t>Bancos</a:t>
            </a:r>
          </a:p>
        </p:txBody>
      </p:sp>
      <p:sp>
        <p:nvSpPr>
          <p:cNvPr id="23" name="TextBox 22"/>
          <p:cNvSpPr txBox="1"/>
          <p:nvPr/>
        </p:nvSpPr>
        <p:spPr>
          <a:xfrm>
            <a:off x="5852160" y="4590288"/>
            <a:ext cx="274320" cy="320040"/>
          </a:xfrm>
          <a:prstGeom prst="rect">
            <a:avLst/>
          </a:prstGeom>
          <a:noFill/>
        </p:spPr>
        <p:txBody>
          <a:bodyPr wrap="square" lIns="0" tIns="0" rIns="0" bIns="0" anchor="ctr">
            <a:normAutofit/>
          </a:bodyPr>
          <a:lstStyle/>
          <a:p>
            <a:pPr algn="ctr"/>
            <a:r>
              <a:rPr sz="1600" b="1">
                <a:solidFill>
                  <a:srgbClr val="111820"/>
                </a:solidFill>
                <a:latin typeface="Calibri"/>
              </a:rPr>
              <a:t>a</a:t>
            </a:r>
          </a:p>
        </p:txBody>
      </p:sp>
      <p:sp>
        <p:nvSpPr>
          <p:cNvPr id="24" name="TextBox 23"/>
          <p:cNvSpPr txBox="1"/>
          <p:nvPr/>
        </p:nvSpPr>
        <p:spPr>
          <a:xfrm>
            <a:off x="6217920" y="4590288"/>
            <a:ext cx="3108960" cy="320040"/>
          </a:xfrm>
          <a:prstGeom prst="rect">
            <a:avLst/>
          </a:prstGeom>
          <a:noFill/>
        </p:spPr>
        <p:txBody>
          <a:bodyPr wrap="square" lIns="0" tIns="0" rIns="0" bIns="0" anchor="ctr">
            <a:normAutofit/>
          </a:bodyPr>
          <a:lstStyle/>
          <a:p>
            <a:pPr algn="l"/>
            <a:r>
              <a:rPr sz="1600" b="0">
                <a:solidFill>
                  <a:srgbClr val="111820"/>
                </a:solidFill>
                <a:latin typeface="Calibri"/>
              </a:rPr>
              <a:t>Resultados</a:t>
            </a:r>
          </a:p>
        </p:txBody>
      </p:sp>
      <p:sp>
        <p:nvSpPr>
          <p:cNvPr id="25" name="TextBox 24"/>
          <p:cNvSpPr txBox="1"/>
          <p:nvPr/>
        </p:nvSpPr>
        <p:spPr>
          <a:xfrm>
            <a:off x="10012680" y="4590288"/>
            <a:ext cx="1280160" cy="320040"/>
          </a:xfrm>
          <a:prstGeom prst="rect">
            <a:avLst/>
          </a:prstGeom>
          <a:noFill/>
        </p:spPr>
        <p:txBody>
          <a:bodyPr wrap="square" lIns="0" tIns="0" rIns="0" bIns="0" anchor="ctr">
            <a:normAutofit/>
          </a:bodyPr>
          <a:lstStyle/>
          <a:p>
            <a:pPr algn="r"/>
            <a:r>
              <a:rPr sz="1600" b="1">
                <a:solidFill>
                  <a:srgbClr val="111820"/>
                </a:solidFill>
                <a:latin typeface="Calibri"/>
              </a:rPr>
              <a:t>150,00</a:t>
            </a:r>
          </a:p>
        </p:txBody>
      </p:sp>
      <p:sp>
        <p:nvSpPr>
          <p:cNvPr id="26" name="TextBox 25"/>
          <p:cNvSpPr txBox="1"/>
          <p:nvPr/>
        </p:nvSpPr>
        <p:spPr>
          <a:xfrm>
            <a:off x="1353312" y="5330952"/>
            <a:ext cx="9619488" cy="283464"/>
          </a:xfrm>
          <a:prstGeom prst="rect">
            <a:avLst/>
          </a:prstGeom>
          <a:noFill/>
        </p:spPr>
        <p:txBody>
          <a:bodyPr wrap="square" lIns="0" tIns="0" rIns="0" bIns="0" anchor="ctr">
            <a:normAutofit/>
          </a:bodyPr>
          <a:lstStyle/>
          <a:p>
            <a:pPr algn="ctr"/>
            <a:r>
              <a:rPr sz="1350" b="1">
                <a:solidFill>
                  <a:srgbClr val="138CFF"/>
                </a:solidFill>
                <a:latin typeface="Calibri"/>
              </a:rPr>
              <a:t>RESULTADOS RECOGE LA PÉRDIDA Y EL BENEFICIO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EMPRESA A · LIBROS MAYORES</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43</a:t>
            </a:r>
          </a:p>
        </p:txBody>
      </p:sp>
      <p:sp>
        <p:nvSpPr>
          <p:cNvPr id="6" name="TextBox 5"/>
          <p:cNvSpPr txBox="1"/>
          <p:nvPr/>
        </p:nvSpPr>
        <p:spPr>
          <a:xfrm>
            <a:off x="914400" y="1371600"/>
            <a:ext cx="10515600" cy="320040"/>
          </a:xfrm>
          <a:prstGeom prst="rect">
            <a:avLst/>
          </a:prstGeom>
          <a:noFill/>
        </p:spPr>
        <p:txBody>
          <a:bodyPr wrap="square" lIns="0" tIns="0" rIns="0" bIns="0" anchor="ctr">
            <a:normAutofit/>
          </a:bodyPr>
          <a:lstStyle/>
          <a:p>
            <a:pPr algn="ctr"/>
            <a:r>
              <a:rPr sz="1700" b="1">
                <a:solidFill>
                  <a:srgbClr val="69737D"/>
                </a:solidFill>
                <a:latin typeface="Calibri"/>
              </a:rPr>
              <a:t>Los movimientos del Diario se trasladan al Mayor y permiten obtener los saldos.</a:t>
            </a:r>
          </a:p>
        </p:txBody>
      </p:sp>
      <p:sp>
        <p:nvSpPr>
          <p:cNvPr id="7" name="TextBox 6"/>
          <p:cNvSpPr txBox="1"/>
          <p:nvPr/>
        </p:nvSpPr>
        <p:spPr>
          <a:xfrm>
            <a:off x="822960" y="1965960"/>
            <a:ext cx="228600" cy="182880"/>
          </a:xfrm>
          <a:prstGeom prst="rect">
            <a:avLst/>
          </a:prstGeom>
          <a:noFill/>
        </p:spPr>
        <p:txBody>
          <a:bodyPr wrap="square" lIns="0" tIns="0" rIns="0" bIns="0" anchor="ctr">
            <a:normAutofit/>
          </a:bodyPr>
          <a:lstStyle/>
          <a:p>
            <a:pPr algn="l"/>
            <a:r>
              <a:rPr sz="1000" b="1">
                <a:solidFill>
                  <a:srgbClr val="111820"/>
                </a:solidFill>
                <a:latin typeface="Calibri"/>
              </a:rPr>
              <a:t>D</a:t>
            </a:r>
          </a:p>
        </p:txBody>
      </p:sp>
      <p:sp>
        <p:nvSpPr>
          <p:cNvPr id="8" name="TextBox 7"/>
          <p:cNvSpPr txBox="1"/>
          <p:nvPr/>
        </p:nvSpPr>
        <p:spPr>
          <a:xfrm>
            <a:off x="3840480" y="1965960"/>
            <a:ext cx="228600" cy="182880"/>
          </a:xfrm>
          <a:prstGeom prst="rect">
            <a:avLst/>
          </a:prstGeom>
          <a:noFill/>
        </p:spPr>
        <p:txBody>
          <a:bodyPr wrap="square" lIns="0" tIns="0" rIns="0" bIns="0" anchor="ctr">
            <a:normAutofit/>
          </a:bodyPr>
          <a:lstStyle/>
          <a:p>
            <a:pPr algn="r"/>
            <a:r>
              <a:rPr sz="1000" b="1">
                <a:solidFill>
                  <a:srgbClr val="111820"/>
                </a:solidFill>
                <a:latin typeface="Calibri"/>
              </a:rPr>
              <a:t>H</a:t>
            </a:r>
          </a:p>
        </p:txBody>
      </p:sp>
      <p:sp>
        <p:nvSpPr>
          <p:cNvPr id="9" name="TextBox 8"/>
          <p:cNvSpPr txBox="1"/>
          <p:nvPr/>
        </p:nvSpPr>
        <p:spPr>
          <a:xfrm>
            <a:off x="1051560" y="1938528"/>
            <a:ext cx="2788920" cy="219456"/>
          </a:xfrm>
          <a:prstGeom prst="rect">
            <a:avLst/>
          </a:prstGeom>
          <a:noFill/>
        </p:spPr>
        <p:txBody>
          <a:bodyPr wrap="square" lIns="0" tIns="0" rIns="0" bIns="0" anchor="ctr">
            <a:normAutofit/>
          </a:bodyPr>
          <a:lstStyle/>
          <a:p>
            <a:pPr algn="ctr"/>
            <a:r>
              <a:rPr sz="1400" b="1">
                <a:solidFill>
                  <a:srgbClr val="111820"/>
                </a:solidFill>
                <a:latin typeface="Calibri"/>
              </a:rPr>
              <a:t>Bancos</a:t>
            </a:r>
          </a:p>
        </p:txBody>
      </p:sp>
      <p:sp>
        <p:nvSpPr>
          <p:cNvPr id="10" name="Rectangle 9"/>
          <p:cNvSpPr/>
          <p:nvPr/>
        </p:nvSpPr>
        <p:spPr>
          <a:xfrm>
            <a:off x="822960" y="2194560"/>
            <a:ext cx="3246120" cy="13716"/>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446020" y="2194560"/>
            <a:ext cx="13716" cy="214884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2286000"/>
            <a:ext cx="1531619" cy="2057400"/>
          </a:xfrm>
          <a:prstGeom prst="rect">
            <a:avLst/>
          </a:prstGeom>
          <a:noFill/>
        </p:spPr>
        <p:txBody>
          <a:bodyPr wrap="square" anchor="ctr">
            <a:normAutofit/>
          </a:bodyPr>
          <a:lstStyle/>
          <a:p>
            <a:pPr algn="l">
              <a:spcAft>
                <a:spcPts val="400"/>
              </a:spcAft>
            </a:pPr>
            <a:r>
              <a:rPr sz="1400" b="0">
                <a:solidFill>
                  <a:srgbClr val="111820"/>
                </a:solidFill>
                <a:latin typeface="Calibri"/>
              </a:rPr>
              <a:t>3.000 AP
150 (2)</a:t>
            </a:r>
          </a:p>
        </p:txBody>
      </p:sp>
      <p:sp>
        <p:nvSpPr>
          <p:cNvPr id="13" name="TextBox 12"/>
          <p:cNvSpPr txBox="1"/>
          <p:nvPr/>
        </p:nvSpPr>
        <p:spPr>
          <a:xfrm>
            <a:off x="2491739" y="2286000"/>
            <a:ext cx="1531619" cy="2057400"/>
          </a:xfrm>
          <a:prstGeom prst="rect">
            <a:avLst/>
          </a:prstGeom>
          <a:noFill/>
        </p:spPr>
        <p:txBody>
          <a:bodyPr wrap="square" anchor="ctr">
            <a:normAutofit/>
          </a:bodyPr>
          <a:lstStyle/>
          <a:p>
            <a:pPr algn="l">
              <a:spcAft>
                <a:spcPts val="400"/>
              </a:spcAft>
            </a:pPr>
            <a:r>
              <a:rPr sz="1400" b="0" dirty="0">
                <a:solidFill>
                  <a:srgbClr val="111820"/>
                </a:solidFill>
                <a:latin typeface="Calibri"/>
              </a:rPr>
              <a:t>(1) 100
3.050 Sd</a:t>
            </a:r>
          </a:p>
        </p:txBody>
      </p:sp>
      <p:sp>
        <p:nvSpPr>
          <p:cNvPr id="14" name="TextBox 13"/>
          <p:cNvSpPr txBox="1"/>
          <p:nvPr/>
        </p:nvSpPr>
        <p:spPr>
          <a:xfrm>
            <a:off x="4526280" y="1965960"/>
            <a:ext cx="228600" cy="182880"/>
          </a:xfrm>
          <a:prstGeom prst="rect">
            <a:avLst/>
          </a:prstGeom>
          <a:noFill/>
        </p:spPr>
        <p:txBody>
          <a:bodyPr wrap="square" lIns="0" tIns="0" rIns="0" bIns="0" anchor="ctr">
            <a:normAutofit/>
          </a:bodyPr>
          <a:lstStyle/>
          <a:p>
            <a:pPr algn="l"/>
            <a:r>
              <a:rPr sz="1000" b="1">
                <a:solidFill>
                  <a:srgbClr val="111820"/>
                </a:solidFill>
                <a:latin typeface="Calibri"/>
              </a:rPr>
              <a:t>D</a:t>
            </a:r>
          </a:p>
        </p:txBody>
      </p:sp>
      <p:sp>
        <p:nvSpPr>
          <p:cNvPr id="15" name="TextBox 14"/>
          <p:cNvSpPr txBox="1"/>
          <p:nvPr/>
        </p:nvSpPr>
        <p:spPr>
          <a:xfrm>
            <a:off x="7543800" y="1965960"/>
            <a:ext cx="228600" cy="182880"/>
          </a:xfrm>
          <a:prstGeom prst="rect">
            <a:avLst/>
          </a:prstGeom>
          <a:noFill/>
        </p:spPr>
        <p:txBody>
          <a:bodyPr wrap="square" lIns="0" tIns="0" rIns="0" bIns="0" anchor="ctr">
            <a:normAutofit/>
          </a:bodyPr>
          <a:lstStyle/>
          <a:p>
            <a:pPr algn="r"/>
            <a:r>
              <a:rPr sz="1000" b="1">
                <a:solidFill>
                  <a:srgbClr val="111820"/>
                </a:solidFill>
                <a:latin typeface="Calibri"/>
              </a:rPr>
              <a:t>H</a:t>
            </a:r>
          </a:p>
        </p:txBody>
      </p:sp>
      <p:sp>
        <p:nvSpPr>
          <p:cNvPr id="16" name="TextBox 15"/>
          <p:cNvSpPr txBox="1"/>
          <p:nvPr/>
        </p:nvSpPr>
        <p:spPr>
          <a:xfrm>
            <a:off x="4754880" y="1938528"/>
            <a:ext cx="2788920" cy="219456"/>
          </a:xfrm>
          <a:prstGeom prst="rect">
            <a:avLst/>
          </a:prstGeom>
          <a:noFill/>
        </p:spPr>
        <p:txBody>
          <a:bodyPr wrap="square" lIns="0" tIns="0" rIns="0" bIns="0" anchor="ctr">
            <a:normAutofit/>
          </a:bodyPr>
          <a:lstStyle/>
          <a:p>
            <a:pPr algn="ctr"/>
            <a:r>
              <a:rPr sz="1400" b="1">
                <a:solidFill>
                  <a:srgbClr val="111820"/>
                </a:solidFill>
                <a:latin typeface="Calibri"/>
              </a:rPr>
              <a:t>Capital</a:t>
            </a:r>
          </a:p>
        </p:txBody>
      </p:sp>
      <p:sp>
        <p:nvSpPr>
          <p:cNvPr id="17" name="Rectangle 16"/>
          <p:cNvSpPr/>
          <p:nvPr/>
        </p:nvSpPr>
        <p:spPr>
          <a:xfrm>
            <a:off x="4526280" y="2194560"/>
            <a:ext cx="3246120" cy="13716"/>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149340" y="2194560"/>
            <a:ext cx="13716" cy="214884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572000" y="2286000"/>
            <a:ext cx="1531619" cy="2057400"/>
          </a:xfrm>
          <a:prstGeom prst="rect">
            <a:avLst/>
          </a:prstGeom>
          <a:noFill/>
        </p:spPr>
        <p:txBody>
          <a:bodyPr wrap="square" anchor="ctr">
            <a:normAutofit/>
          </a:bodyPr>
          <a:lstStyle/>
          <a:p>
            <a:pPr algn="l">
              <a:spcAft>
                <a:spcPts val="400"/>
              </a:spcAft>
            </a:pPr>
            <a:r>
              <a:rPr sz="1400" b="0">
                <a:solidFill>
                  <a:srgbClr val="111820"/>
                </a:solidFill>
                <a:latin typeface="Calibri"/>
              </a:rPr>
              <a:t>3.000 Sa</a:t>
            </a:r>
          </a:p>
        </p:txBody>
      </p:sp>
      <p:sp>
        <p:nvSpPr>
          <p:cNvPr id="20" name="TextBox 19"/>
          <p:cNvSpPr txBox="1"/>
          <p:nvPr/>
        </p:nvSpPr>
        <p:spPr>
          <a:xfrm>
            <a:off x="6195059" y="2286000"/>
            <a:ext cx="1531619" cy="2057400"/>
          </a:xfrm>
          <a:prstGeom prst="rect">
            <a:avLst/>
          </a:prstGeom>
          <a:noFill/>
        </p:spPr>
        <p:txBody>
          <a:bodyPr wrap="square" anchor="ctr">
            <a:normAutofit/>
          </a:bodyPr>
          <a:lstStyle/>
          <a:p>
            <a:pPr algn="l">
              <a:spcAft>
                <a:spcPts val="400"/>
              </a:spcAft>
            </a:pPr>
            <a:r>
              <a:rPr sz="1400" b="0" dirty="0">
                <a:solidFill>
                  <a:srgbClr val="111820"/>
                </a:solidFill>
                <a:latin typeface="Calibri"/>
              </a:rPr>
              <a:t>AP 3.000</a:t>
            </a:r>
          </a:p>
        </p:txBody>
      </p:sp>
      <p:sp>
        <p:nvSpPr>
          <p:cNvPr id="21" name="TextBox 20"/>
          <p:cNvSpPr txBox="1"/>
          <p:nvPr/>
        </p:nvSpPr>
        <p:spPr>
          <a:xfrm>
            <a:off x="2743200" y="4343400"/>
            <a:ext cx="228600" cy="182880"/>
          </a:xfrm>
          <a:prstGeom prst="rect">
            <a:avLst/>
          </a:prstGeom>
          <a:noFill/>
        </p:spPr>
        <p:txBody>
          <a:bodyPr wrap="square" lIns="0" tIns="0" rIns="0" bIns="0" anchor="ctr">
            <a:normAutofit/>
          </a:bodyPr>
          <a:lstStyle/>
          <a:p>
            <a:pPr algn="l"/>
            <a:r>
              <a:rPr sz="1000" b="1">
                <a:solidFill>
                  <a:srgbClr val="111820"/>
                </a:solidFill>
                <a:latin typeface="Calibri"/>
              </a:rPr>
              <a:t>D</a:t>
            </a:r>
          </a:p>
        </p:txBody>
      </p:sp>
      <p:sp>
        <p:nvSpPr>
          <p:cNvPr id="22" name="TextBox 21"/>
          <p:cNvSpPr txBox="1"/>
          <p:nvPr/>
        </p:nvSpPr>
        <p:spPr>
          <a:xfrm>
            <a:off x="7086600" y="4343400"/>
            <a:ext cx="228600" cy="182880"/>
          </a:xfrm>
          <a:prstGeom prst="rect">
            <a:avLst/>
          </a:prstGeom>
          <a:noFill/>
        </p:spPr>
        <p:txBody>
          <a:bodyPr wrap="square" lIns="0" tIns="0" rIns="0" bIns="0" anchor="ctr">
            <a:normAutofit/>
          </a:bodyPr>
          <a:lstStyle/>
          <a:p>
            <a:pPr algn="r"/>
            <a:r>
              <a:rPr sz="1000" b="1">
                <a:solidFill>
                  <a:srgbClr val="111820"/>
                </a:solidFill>
                <a:latin typeface="Calibri"/>
              </a:rPr>
              <a:t>H</a:t>
            </a:r>
          </a:p>
        </p:txBody>
      </p:sp>
      <p:sp>
        <p:nvSpPr>
          <p:cNvPr id="23" name="TextBox 22"/>
          <p:cNvSpPr txBox="1"/>
          <p:nvPr/>
        </p:nvSpPr>
        <p:spPr>
          <a:xfrm>
            <a:off x="2971800" y="4315968"/>
            <a:ext cx="4114800" cy="219456"/>
          </a:xfrm>
          <a:prstGeom prst="rect">
            <a:avLst/>
          </a:prstGeom>
          <a:noFill/>
        </p:spPr>
        <p:txBody>
          <a:bodyPr wrap="square" lIns="0" tIns="0" rIns="0" bIns="0" anchor="ctr">
            <a:normAutofit/>
          </a:bodyPr>
          <a:lstStyle/>
          <a:p>
            <a:pPr algn="ctr"/>
            <a:r>
              <a:rPr sz="1400" b="1">
                <a:solidFill>
                  <a:srgbClr val="111820"/>
                </a:solidFill>
                <a:latin typeface="Calibri"/>
              </a:rPr>
              <a:t>Resultados</a:t>
            </a:r>
          </a:p>
        </p:txBody>
      </p:sp>
      <p:sp>
        <p:nvSpPr>
          <p:cNvPr id="24" name="Rectangle 23"/>
          <p:cNvSpPr/>
          <p:nvPr/>
        </p:nvSpPr>
        <p:spPr>
          <a:xfrm>
            <a:off x="2743200" y="4572000"/>
            <a:ext cx="4572000" cy="13716"/>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5029200" y="4572000"/>
            <a:ext cx="13716" cy="118872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2788920" y="4663440"/>
            <a:ext cx="2194560" cy="1097280"/>
          </a:xfrm>
          <a:prstGeom prst="rect">
            <a:avLst/>
          </a:prstGeom>
          <a:noFill/>
        </p:spPr>
        <p:txBody>
          <a:bodyPr wrap="square" anchor="ctr">
            <a:normAutofit/>
          </a:bodyPr>
          <a:lstStyle/>
          <a:p>
            <a:pPr algn="l">
              <a:spcAft>
                <a:spcPts val="400"/>
              </a:spcAft>
            </a:pPr>
            <a:r>
              <a:rPr sz="1400" b="0">
                <a:solidFill>
                  <a:srgbClr val="111820"/>
                </a:solidFill>
                <a:latin typeface="Calibri"/>
              </a:rPr>
              <a:t>100 (1)</a:t>
            </a:r>
          </a:p>
        </p:txBody>
      </p:sp>
      <p:sp>
        <p:nvSpPr>
          <p:cNvPr id="27" name="TextBox 26"/>
          <p:cNvSpPr txBox="1"/>
          <p:nvPr/>
        </p:nvSpPr>
        <p:spPr>
          <a:xfrm>
            <a:off x="5074920" y="4663440"/>
            <a:ext cx="2194560" cy="1097280"/>
          </a:xfrm>
          <a:prstGeom prst="rect">
            <a:avLst/>
          </a:prstGeom>
          <a:noFill/>
        </p:spPr>
        <p:txBody>
          <a:bodyPr wrap="square" anchor="ctr">
            <a:normAutofit/>
          </a:bodyPr>
          <a:lstStyle/>
          <a:p>
            <a:pPr algn="l">
              <a:spcAft>
                <a:spcPts val="400"/>
              </a:spcAft>
            </a:pPr>
            <a:r>
              <a:rPr sz="1400" b="0" dirty="0">
                <a:solidFill>
                  <a:srgbClr val="111820"/>
                </a:solidFill>
                <a:latin typeface="Calibri"/>
              </a:rPr>
              <a:t>(2) 150
50 Sa</a:t>
            </a:r>
          </a:p>
        </p:txBody>
      </p:sp>
      <p:sp>
        <p:nvSpPr>
          <p:cNvPr id="28" name="TextBox 27"/>
          <p:cNvSpPr txBox="1"/>
          <p:nvPr/>
        </p:nvSpPr>
        <p:spPr>
          <a:xfrm>
            <a:off x="1353312" y="5989320"/>
            <a:ext cx="9619488" cy="283464"/>
          </a:xfrm>
          <a:prstGeom prst="rect">
            <a:avLst/>
          </a:prstGeom>
          <a:noFill/>
        </p:spPr>
        <p:txBody>
          <a:bodyPr wrap="square" lIns="0" tIns="0" rIns="0" bIns="0" anchor="ctr">
            <a:normAutofit/>
          </a:bodyPr>
          <a:lstStyle/>
          <a:p>
            <a:pPr algn="ctr"/>
            <a:r>
              <a:rPr sz="1350" b="1">
                <a:solidFill>
                  <a:srgbClr val="138CFF"/>
                </a:solidFill>
                <a:latin typeface="Calibri"/>
              </a:rPr>
              <a:t>RESULTADO DEL EJERCICIO = 150 - 100 = 50 €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EMPRESA A · CIERRE Y BALANCE FINAL</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44</a:t>
            </a:r>
          </a:p>
        </p:txBody>
      </p:sp>
      <p:sp>
        <p:nvSpPr>
          <p:cNvPr id="6" name="Rectangle 5"/>
          <p:cNvSpPr/>
          <p:nvPr/>
        </p:nvSpPr>
        <p:spPr>
          <a:xfrm>
            <a:off x="777240" y="1508760"/>
            <a:ext cx="10789920" cy="118872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1700784"/>
            <a:ext cx="10241280" cy="256032"/>
          </a:xfrm>
          <a:prstGeom prst="rect">
            <a:avLst/>
          </a:prstGeom>
          <a:noFill/>
        </p:spPr>
        <p:txBody>
          <a:bodyPr wrap="square" lIns="0" tIns="0" rIns="0" bIns="0" anchor="ctr">
            <a:normAutofit/>
          </a:bodyPr>
          <a:lstStyle/>
          <a:p>
            <a:pPr algn="l"/>
            <a:r>
              <a:rPr sz="1500" b="1">
                <a:solidFill>
                  <a:srgbClr val="69737D"/>
                </a:solidFill>
                <a:latin typeface="Calibri"/>
              </a:rPr>
              <a:t>Asiento de cierre</a:t>
            </a:r>
          </a:p>
        </p:txBody>
      </p:sp>
      <p:sp>
        <p:nvSpPr>
          <p:cNvPr id="8" name="TextBox 7"/>
          <p:cNvSpPr txBox="1"/>
          <p:nvPr/>
        </p:nvSpPr>
        <p:spPr>
          <a:xfrm>
            <a:off x="1051560" y="2048256"/>
            <a:ext cx="1280160" cy="320040"/>
          </a:xfrm>
          <a:prstGeom prst="rect">
            <a:avLst/>
          </a:prstGeom>
          <a:noFill/>
        </p:spPr>
        <p:txBody>
          <a:bodyPr wrap="square" lIns="0" tIns="0" rIns="0" bIns="0" anchor="ctr">
            <a:normAutofit/>
          </a:bodyPr>
          <a:lstStyle/>
          <a:p>
            <a:pPr algn="r"/>
            <a:r>
              <a:rPr sz="1500" b="1">
                <a:solidFill>
                  <a:srgbClr val="111820"/>
                </a:solidFill>
                <a:latin typeface="Calibri"/>
              </a:rPr>
              <a:t>3.000,00</a:t>
            </a:r>
          </a:p>
        </p:txBody>
      </p:sp>
      <p:sp>
        <p:nvSpPr>
          <p:cNvPr id="9" name="TextBox 8"/>
          <p:cNvSpPr txBox="1"/>
          <p:nvPr/>
        </p:nvSpPr>
        <p:spPr>
          <a:xfrm>
            <a:off x="2606039" y="2048256"/>
            <a:ext cx="3108960" cy="320040"/>
          </a:xfrm>
          <a:prstGeom prst="rect">
            <a:avLst/>
          </a:prstGeom>
          <a:noFill/>
        </p:spPr>
        <p:txBody>
          <a:bodyPr wrap="square" lIns="0" tIns="0" rIns="0" bIns="0" anchor="ctr">
            <a:normAutofit/>
          </a:bodyPr>
          <a:lstStyle/>
          <a:p>
            <a:pPr algn="l"/>
            <a:r>
              <a:rPr sz="1500" b="0">
                <a:solidFill>
                  <a:srgbClr val="111820"/>
                </a:solidFill>
                <a:latin typeface="Calibri"/>
              </a:rPr>
              <a:t>Capital</a:t>
            </a:r>
          </a:p>
        </p:txBody>
      </p:sp>
      <p:sp>
        <p:nvSpPr>
          <p:cNvPr id="10" name="TextBox 9"/>
          <p:cNvSpPr txBox="1"/>
          <p:nvPr/>
        </p:nvSpPr>
        <p:spPr>
          <a:xfrm>
            <a:off x="5760720" y="2048256"/>
            <a:ext cx="274320" cy="320040"/>
          </a:xfrm>
          <a:prstGeom prst="rect">
            <a:avLst/>
          </a:prstGeom>
          <a:noFill/>
        </p:spPr>
        <p:txBody>
          <a:bodyPr wrap="square" lIns="0" tIns="0" rIns="0" bIns="0" anchor="ctr">
            <a:normAutofit/>
          </a:bodyPr>
          <a:lstStyle/>
          <a:p>
            <a:pPr algn="ctr"/>
            <a:r>
              <a:rPr sz="1500" b="1">
                <a:solidFill>
                  <a:srgbClr val="111820"/>
                </a:solidFill>
                <a:latin typeface="Calibri"/>
              </a:rPr>
              <a:t>a</a:t>
            </a:r>
          </a:p>
        </p:txBody>
      </p:sp>
      <p:sp>
        <p:nvSpPr>
          <p:cNvPr id="11" name="TextBox 10"/>
          <p:cNvSpPr txBox="1"/>
          <p:nvPr/>
        </p:nvSpPr>
        <p:spPr>
          <a:xfrm>
            <a:off x="6126479" y="2048256"/>
            <a:ext cx="3108960" cy="320040"/>
          </a:xfrm>
          <a:prstGeom prst="rect">
            <a:avLst/>
          </a:prstGeom>
          <a:noFill/>
        </p:spPr>
        <p:txBody>
          <a:bodyPr wrap="square" lIns="0" tIns="0" rIns="0" bIns="0" anchor="ctr">
            <a:normAutofit/>
          </a:bodyPr>
          <a:lstStyle/>
          <a:p>
            <a:pPr algn="l"/>
            <a:r>
              <a:rPr sz="1500" b="0">
                <a:solidFill>
                  <a:srgbClr val="111820"/>
                </a:solidFill>
                <a:latin typeface="Calibri"/>
              </a:rPr>
              <a:t>Bancos</a:t>
            </a:r>
          </a:p>
        </p:txBody>
      </p:sp>
      <p:sp>
        <p:nvSpPr>
          <p:cNvPr id="12" name="TextBox 11"/>
          <p:cNvSpPr txBox="1"/>
          <p:nvPr/>
        </p:nvSpPr>
        <p:spPr>
          <a:xfrm>
            <a:off x="9921240" y="2048256"/>
            <a:ext cx="1280160" cy="320040"/>
          </a:xfrm>
          <a:prstGeom prst="rect">
            <a:avLst/>
          </a:prstGeom>
          <a:noFill/>
        </p:spPr>
        <p:txBody>
          <a:bodyPr wrap="square" lIns="0" tIns="0" rIns="0" bIns="0" anchor="ctr">
            <a:normAutofit/>
          </a:bodyPr>
          <a:lstStyle/>
          <a:p>
            <a:pPr algn="r"/>
            <a:r>
              <a:rPr sz="1500" b="1">
                <a:solidFill>
                  <a:srgbClr val="111820"/>
                </a:solidFill>
                <a:latin typeface="Calibri"/>
              </a:rPr>
              <a:t>3.050,00</a:t>
            </a:r>
          </a:p>
        </p:txBody>
      </p:sp>
      <p:sp>
        <p:nvSpPr>
          <p:cNvPr id="13" name="TextBox 12"/>
          <p:cNvSpPr txBox="1"/>
          <p:nvPr/>
        </p:nvSpPr>
        <p:spPr>
          <a:xfrm>
            <a:off x="1051560" y="2350008"/>
            <a:ext cx="1280160" cy="228600"/>
          </a:xfrm>
          <a:prstGeom prst="rect">
            <a:avLst/>
          </a:prstGeom>
          <a:noFill/>
        </p:spPr>
        <p:txBody>
          <a:bodyPr wrap="square" lIns="0" tIns="0" rIns="0" bIns="0" anchor="ctr">
            <a:normAutofit/>
          </a:bodyPr>
          <a:lstStyle/>
          <a:p>
            <a:pPr algn="r"/>
            <a:r>
              <a:rPr sz="1500" b="1">
                <a:solidFill>
                  <a:srgbClr val="111820"/>
                </a:solidFill>
                <a:latin typeface="Calibri"/>
              </a:rPr>
              <a:t>50,00</a:t>
            </a:r>
          </a:p>
        </p:txBody>
      </p:sp>
      <p:sp>
        <p:nvSpPr>
          <p:cNvPr id="14" name="TextBox 13"/>
          <p:cNvSpPr txBox="1"/>
          <p:nvPr/>
        </p:nvSpPr>
        <p:spPr>
          <a:xfrm>
            <a:off x="2606040" y="2350008"/>
            <a:ext cx="3108960" cy="228600"/>
          </a:xfrm>
          <a:prstGeom prst="rect">
            <a:avLst/>
          </a:prstGeom>
          <a:noFill/>
        </p:spPr>
        <p:txBody>
          <a:bodyPr wrap="square" lIns="0" tIns="0" rIns="0" bIns="0" anchor="ctr">
            <a:normAutofit/>
          </a:bodyPr>
          <a:lstStyle/>
          <a:p>
            <a:pPr algn="l"/>
            <a:r>
              <a:rPr sz="1500" b="0">
                <a:solidFill>
                  <a:srgbClr val="111820"/>
                </a:solidFill>
                <a:latin typeface="Calibri"/>
              </a:rPr>
              <a:t>Resultados</a:t>
            </a:r>
          </a:p>
        </p:txBody>
      </p:sp>
      <p:sp>
        <p:nvSpPr>
          <p:cNvPr id="15" name="Rectangle 14"/>
          <p:cNvSpPr/>
          <p:nvPr/>
        </p:nvSpPr>
        <p:spPr>
          <a:xfrm>
            <a:off x="914400" y="3108960"/>
            <a:ext cx="10424160" cy="224028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143000" y="3310128"/>
            <a:ext cx="9966960" cy="274320"/>
          </a:xfrm>
          <a:prstGeom prst="rect">
            <a:avLst/>
          </a:prstGeom>
          <a:noFill/>
        </p:spPr>
        <p:txBody>
          <a:bodyPr wrap="square" lIns="0" tIns="0" rIns="0" bIns="0" anchor="ctr">
            <a:normAutofit/>
          </a:bodyPr>
          <a:lstStyle/>
          <a:p>
            <a:pPr algn="ctr"/>
            <a:r>
              <a:rPr sz="1700" b="1">
                <a:solidFill>
                  <a:srgbClr val="69737D"/>
                </a:solidFill>
                <a:latin typeface="Calibri"/>
              </a:rPr>
              <a:t>BALANCE DE SITUACIÓN FINAL DE A</a:t>
            </a:r>
          </a:p>
        </p:txBody>
      </p:sp>
      <p:sp>
        <p:nvSpPr>
          <p:cNvPr id="17" name="TextBox 16"/>
          <p:cNvSpPr txBox="1"/>
          <p:nvPr/>
        </p:nvSpPr>
        <p:spPr>
          <a:xfrm>
            <a:off x="1371600" y="3749039"/>
            <a:ext cx="2011680" cy="228600"/>
          </a:xfrm>
          <a:prstGeom prst="rect">
            <a:avLst/>
          </a:prstGeom>
          <a:noFill/>
        </p:spPr>
        <p:txBody>
          <a:bodyPr wrap="square" lIns="0" tIns="0" rIns="0" bIns="0" anchor="ctr">
            <a:normAutofit/>
          </a:bodyPr>
          <a:lstStyle/>
          <a:p>
            <a:pPr algn="l"/>
            <a:r>
              <a:rPr sz="1400" b="1">
                <a:solidFill>
                  <a:srgbClr val="111820"/>
                </a:solidFill>
                <a:latin typeface="Calibri"/>
              </a:rPr>
              <a:t>ACTIVO</a:t>
            </a:r>
          </a:p>
        </p:txBody>
      </p:sp>
      <p:sp>
        <p:nvSpPr>
          <p:cNvPr id="18" name="TextBox 17"/>
          <p:cNvSpPr txBox="1"/>
          <p:nvPr/>
        </p:nvSpPr>
        <p:spPr>
          <a:xfrm>
            <a:off x="6400800" y="3749039"/>
            <a:ext cx="2377440" cy="228600"/>
          </a:xfrm>
          <a:prstGeom prst="rect">
            <a:avLst/>
          </a:prstGeom>
          <a:noFill/>
        </p:spPr>
        <p:txBody>
          <a:bodyPr wrap="square" lIns="0" tIns="0" rIns="0" bIns="0" anchor="ctr">
            <a:normAutofit/>
          </a:bodyPr>
          <a:lstStyle/>
          <a:p>
            <a:pPr algn="l"/>
            <a:r>
              <a:rPr sz="1400" b="1">
                <a:solidFill>
                  <a:srgbClr val="111820"/>
                </a:solidFill>
                <a:latin typeface="Calibri"/>
              </a:rPr>
              <a:t>PN Y PASIVO</a:t>
            </a:r>
          </a:p>
        </p:txBody>
      </p:sp>
      <p:sp>
        <p:nvSpPr>
          <p:cNvPr id="19" name="Rectangle 18"/>
          <p:cNvSpPr/>
          <p:nvPr/>
        </p:nvSpPr>
        <p:spPr>
          <a:xfrm>
            <a:off x="1371600" y="4041648"/>
            <a:ext cx="393192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371600" y="4892040"/>
            <a:ext cx="393192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400800" y="4041648"/>
            <a:ext cx="393192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400800" y="4892040"/>
            <a:ext cx="393192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371600" y="4206240"/>
            <a:ext cx="2194560" cy="228600"/>
          </a:xfrm>
          <a:prstGeom prst="rect">
            <a:avLst/>
          </a:prstGeom>
          <a:noFill/>
        </p:spPr>
        <p:txBody>
          <a:bodyPr wrap="square" lIns="0" tIns="0" rIns="0" bIns="0" anchor="ctr">
            <a:normAutofit/>
          </a:bodyPr>
          <a:lstStyle/>
          <a:p>
            <a:pPr algn="l"/>
            <a:r>
              <a:rPr sz="1400" b="0">
                <a:solidFill>
                  <a:srgbClr val="111820"/>
                </a:solidFill>
                <a:latin typeface="Calibri"/>
              </a:rPr>
              <a:t>Bancos</a:t>
            </a:r>
          </a:p>
        </p:txBody>
      </p:sp>
      <p:sp>
        <p:nvSpPr>
          <p:cNvPr id="24" name="TextBox 23"/>
          <p:cNvSpPr txBox="1"/>
          <p:nvPr/>
        </p:nvSpPr>
        <p:spPr>
          <a:xfrm>
            <a:off x="4160520" y="4206240"/>
            <a:ext cx="1097280" cy="228600"/>
          </a:xfrm>
          <a:prstGeom prst="rect">
            <a:avLst/>
          </a:prstGeom>
          <a:noFill/>
        </p:spPr>
        <p:txBody>
          <a:bodyPr wrap="square" lIns="0" tIns="0" rIns="0" bIns="0" anchor="ctr">
            <a:normAutofit/>
          </a:bodyPr>
          <a:lstStyle/>
          <a:p>
            <a:pPr algn="r"/>
            <a:r>
              <a:rPr sz="1400" b="0">
                <a:solidFill>
                  <a:srgbClr val="111820"/>
                </a:solidFill>
                <a:latin typeface="Calibri"/>
              </a:rPr>
              <a:t>3.050,00</a:t>
            </a:r>
          </a:p>
        </p:txBody>
      </p:sp>
      <p:sp>
        <p:nvSpPr>
          <p:cNvPr id="25" name="TextBox 24"/>
          <p:cNvSpPr txBox="1"/>
          <p:nvPr/>
        </p:nvSpPr>
        <p:spPr>
          <a:xfrm>
            <a:off x="1371600" y="5001768"/>
            <a:ext cx="2286000" cy="228600"/>
          </a:xfrm>
          <a:prstGeom prst="rect">
            <a:avLst/>
          </a:prstGeom>
          <a:noFill/>
        </p:spPr>
        <p:txBody>
          <a:bodyPr wrap="square" lIns="0" tIns="0" rIns="0" bIns="0" anchor="ctr">
            <a:normAutofit/>
          </a:bodyPr>
          <a:lstStyle/>
          <a:p>
            <a:pPr algn="l"/>
            <a:r>
              <a:rPr sz="1400" b="1">
                <a:solidFill>
                  <a:srgbClr val="111820"/>
                </a:solidFill>
                <a:latin typeface="Calibri"/>
              </a:rPr>
              <a:t>TOTAL ACTIVO</a:t>
            </a:r>
          </a:p>
        </p:txBody>
      </p:sp>
      <p:sp>
        <p:nvSpPr>
          <p:cNvPr id="26" name="TextBox 25"/>
          <p:cNvSpPr txBox="1"/>
          <p:nvPr/>
        </p:nvSpPr>
        <p:spPr>
          <a:xfrm>
            <a:off x="4160520" y="5001768"/>
            <a:ext cx="1097280" cy="228600"/>
          </a:xfrm>
          <a:prstGeom prst="rect">
            <a:avLst/>
          </a:prstGeom>
          <a:noFill/>
        </p:spPr>
        <p:txBody>
          <a:bodyPr wrap="square" lIns="0" tIns="0" rIns="0" bIns="0" anchor="ctr">
            <a:normAutofit/>
          </a:bodyPr>
          <a:lstStyle/>
          <a:p>
            <a:pPr algn="r"/>
            <a:r>
              <a:rPr sz="1400" b="1">
                <a:solidFill>
                  <a:srgbClr val="111820"/>
                </a:solidFill>
                <a:latin typeface="Calibri"/>
              </a:rPr>
              <a:t>3.050,00</a:t>
            </a:r>
          </a:p>
        </p:txBody>
      </p:sp>
      <p:sp>
        <p:nvSpPr>
          <p:cNvPr id="27" name="TextBox 26"/>
          <p:cNvSpPr txBox="1"/>
          <p:nvPr/>
        </p:nvSpPr>
        <p:spPr>
          <a:xfrm>
            <a:off x="6400800" y="4187952"/>
            <a:ext cx="2377440" cy="502920"/>
          </a:xfrm>
          <a:prstGeom prst="rect">
            <a:avLst/>
          </a:prstGeom>
          <a:noFill/>
        </p:spPr>
        <p:txBody>
          <a:bodyPr wrap="square" lIns="0" tIns="0" rIns="0" bIns="0" anchor="ctr">
            <a:normAutofit/>
          </a:bodyPr>
          <a:lstStyle/>
          <a:p>
            <a:pPr algn="l"/>
            <a:r>
              <a:rPr sz="1400" b="0">
                <a:solidFill>
                  <a:srgbClr val="111820"/>
                </a:solidFill>
                <a:latin typeface="Calibri"/>
              </a:rPr>
              <a:t>Capital
Resultados</a:t>
            </a:r>
          </a:p>
        </p:txBody>
      </p:sp>
      <p:sp>
        <p:nvSpPr>
          <p:cNvPr id="28" name="TextBox 27"/>
          <p:cNvSpPr txBox="1"/>
          <p:nvPr/>
        </p:nvSpPr>
        <p:spPr>
          <a:xfrm>
            <a:off x="9235440" y="4187952"/>
            <a:ext cx="1097280" cy="502920"/>
          </a:xfrm>
          <a:prstGeom prst="rect">
            <a:avLst/>
          </a:prstGeom>
          <a:noFill/>
        </p:spPr>
        <p:txBody>
          <a:bodyPr wrap="square" lIns="0" tIns="0" rIns="0" bIns="0" anchor="ctr">
            <a:normAutofit/>
          </a:bodyPr>
          <a:lstStyle/>
          <a:p>
            <a:pPr algn="r"/>
            <a:r>
              <a:rPr sz="1400" b="0">
                <a:solidFill>
                  <a:srgbClr val="111820"/>
                </a:solidFill>
                <a:latin typeface="Calibri"/>
              </a:rPr>
              <a:t>3.000,00
50,00</a:t>
            </a:r>
          </a:p>
        </p:txBody>
      </p:sp>
      <p:sp>
        <p:nvSpPr>
          <p:cNvPr id="29" name="TextBox 28"/>
          <p:cNvSpPr txBox="1"/>
          <p:nvPr/>
        </p:nvSpPr>
        <p:spPr>
          <a:xfrm>
            <a:off x="6400800" y="5001768"/>
            <a:ext cx="2743200" cy="228600"/>
          </a:xfrm>
          <a:prstGeom prst="rect">
            <a:avLst/>
          </a:prstGeom>
          <a:noFill/>
        </p:spPr>
        <p:txBody>
          <a:bodyPr wrap="square" lIns="0" tIns="0" rIns="0" bIns="0" anchor="ctr">
            <a:normAutofit/>
          </a:bodyPr>
          <a:lstStyle/>
          <a:p>
            <a:pPr algn="l"/>
            <a:r>
              <a:rPr sz="1400" b="1">
                <a:solidFill>
                  <a:srgbClr val="111820"/>
                </a:solidFill>
                <a:latin typeface="Calibri"/>
              </a:rPr>
              <a:t>TOTAL PN Y PASIVO</a:t>
            </a:r>
          </a:p>
        </p:txBody>
      </p:sp>
      <p:sp>
        <p:nvSpPr>
          <p:cNvPr id="30" name="TextBox 29"/>
          <p:cNvSpPr txBox="1"/>
          <p:nvPr/>
        </p:nvSpPr>
        <p:spPr>
          <a:xfrm>
            <a:off x="9235440" y="5001768"/>
            <a:ext cx="1097280" cy="228600"/>
          </a:xfrm>
          <a:prstGeom prst="rect">
            <a:avLst/>
          </a:prstGeom>
          <a:noFill/>
        </p:spPr>
        <p:txBody>
          <a:bodyPr wrap="square" lIns="0" tIns="0" rIns="0" bIns="0" anchor="ctr">
            <a:normAutofit/>
          </a:bodyPr>
          <a:lstStyle/>
          <a:p>
            <a:pPr algn="r"/>
            <a:r>
              <a:rPr sz="1400" b="1">
                <a:solidFill>
                  <a:srgbClr val="111820"/>
                </a:solidFill>
                <a:latin typeface="Calibri"/>
              </a:rPr>
              <a:t>3.050,00</a:t>
            </a:r>
          </a:p>
        </p:txBody>
      </p:sp>
      <p:sp>
        <p:nvSpPr>
          <p:cNvPr id="31" name="TextBox 30"/>
          <p:cNvSpPr txBox="1"/>
          <p:nvPr/>
        </p:nvSpPr>
        <p:spPr>
          <a:xfrm>
            <a:off x="1353312" y="5715000"/>
            <a:ext cx="9619488" cy="283464"/>
          </a:xfrm>
          <a:prstGeom prst="rect">
            <a:avLst/>
          </a:prstGeom>
          <a:noFill/>
        </p:spPr>
        <p:txBody>
          <a:bodyPr wrap="square" lIns="0" tIns="0" rIns="0" bIns="0" anchor="ctr">
            <a:normAutofit/>
          </a:bodyPr>
          <a:lstStyle/>
          <a:p>
            <a:pPr algn="ctr"/>
            <a:r>
              <a:rPr sz="1350" b="1">
                <a:solidFill>
                  <a:srgbClr val="138CFF"/>
                </a:solidFill>
                <a:latin typeface="Calibri"/>
              </a:rPr>
              <a:t>EL BENEFICIO AUMENTA EL PATRIMONIO NETO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0664" y="1956816"/>
            <a:ext cx="10671048" cy="896112"/>
          </a:xfrm>
          <a:prstGeom prst="rect">
            <a:avLst/>
          </a:prstGeom>
          <a:noFill/>
        </p:spPr>
        <p:txBody>
          <a:bodyPr wrap="square" lIns="0" tIns="0" rIns="0" bIns="0" anchor="ctr">
            <a:normAutofit/>
          </a:bodyPr>
          <a:lstStyle/>
          <a:p>
            <a:pPr algn="ctr"/>
            <a:r>
              <a:rPr sz="3900" b="1">
                <a:solidFill>
                  <a:srgbClr val="102C4A"/>
                </a:solidFill>
                <a:latin typeface="Calibri"/>
              </a:rPr>
              <a:t>EJERCICIO 4 Y TEST 10</a:t>
            </a:r>
          </a:p>
        </p:txBody>
      </p:sp>
      <p:sp>
        <p:nvSpPr>
          <p:cNvPr id="3" name="TextBox 2"/>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45</a:t>
            </a:r>
          </a:p>
        </p:txBody>
      </p:sp>
      <p:pic>
        <p:nvPicPr>
          <p:cNvPr id="4" name="Picture 3" descr="image.png"/>
          <p:cNvPicPr>
            <a:picLocks noChangeAspect="1"/>
          </p:cNvPicPr>
          <p:nvPr/>
        </p:nvPicPr>
        <p:blipFill>
          <a:blip r:embed="rId2"/>
          <a:stretch>
            <a:fillRect/>
          </a:stretch>
        </p:blipFill>
        <p:spPr>
          <a:xfrm>
            <a:off x="768096" y="585216"/>
            <a:ext cx="758952" cy="758952"/>
          </a:xfrm>
          <a:prstGeom prst="rect">
            <a:avLst/>
          </a:prstGeom>
        </p:spPr>
      </p:pic>
      <p:sp>
        <p:nvSpPr>
          <p:cNvPr id="5" name="TextBox 4"/>
          <p:cNvSpPr txBox="1"/>
          <p:nvPr/>
        </p:nvSpPr>
        <p:spPr>
          <a:xfrm>
            <a:off x="1810512" y="685800"/>
            <a:ext cx="8577072" cy="438912"/>
          </a:xfrm>
          <a:prstGeom prst="rect">
            <a:avLst/>
          </a:prstGeom>
          <a:noFill/>
        </p:spPr>
        <p:txBody>
          <a:bodyPr wrap="square" lIns="0" tIns="0" rIns="0" bIns="0" anchor="ctr">
            <a:normAutofit/>
          </a:bodyPr>
          <a:lstStyle/>
          <a:p>
            <a:pPr algn="l"/>
            <a:r>
              <a:rPr sz="1650" b="1">
                <a:solidFill>
                  <a:srgbClr val="69737D"/>
                </a:solidFill>
                <a:latin typeface="Calibri"/>
              </a:rPr>
              <a:t>ACTIVIDAD EN EL LIBRO</a:t>
            </a:r>
          </a:p>
        </p:txBody>
      </p:sp>
      <p:sp>
        <p:nvSpPr>
          <p:cNvPr id="6" name="TextBox 5"/>
          <p:cNvSpPr txBox="1"/>
          <p:nvPr/>
        </p:nvSpPr>
        <p:spPr>
          <a:xfrm>
            <a:off x="740664" y="3017520"/>
            <a:ext cx="10671048" cy="402336"/>
          </a:xfrm>
          <a:prstGeom prst="rect">
            <a:avLst/>
          </a:prstGeom>
          <a:noFill/>
        </p:spPr>
        <p:txBody>
          <a:bodyPr wrap="square" lIns="0" tIns="0" rIns="0" bIns="0" anchor="ctr">
            <a:normAutofit/>
          </a:bodyPr>
          <a:lstStyle/>
          <a:p>
            <a:pPr algn="ctr"/>
            <a:r>
              <a:rPr sz="1875" b="1">
                <a:solidFill>
                  <a:srgbClr val="138CFF"/>
                </a:solidFill>
                <a:latin typeface="Calibri"/>
              </a:rPr>
              <a:t>PÁGINA 93</a:t>
            </a:r>
          </a:p>
        </p:txBody>
      </p:sp>
      <p:sp>
        <p:nvSpPr>
          <p:cNvPr id="7" name="TextBox 6"/>
          <p:cNvSpPr txBox="1"/>
          <p:nvPr/>
        </p:nvSpPr>
        <p:spPr>
          <a:xfrm>
            <a:off x="2002536" y="3886200"/>
            <a:ext cx="8193024" cy="1097280"/>
          </a:xfrm>
          <a:prstGeom prst="rect">
            <a:avLst/>
          </a:prstGeom>
          <a:noFill/>
        </p:spPr>
        <p:txBody>
          <a:bodyPr wrap="square" lIns="0" tIns="0" rIns="0" bIns="0" anchor="ctr">
            <a:normAutofit/>
          </a:bodyPr>
          <a:lstStyle/>
          <a:p>
            <a:pPr algn="ctr"/>
            <a:r>
              <a:rPr sz="2100" b="0">
                <a:solidFill>
                  <a:srgbClr val="111820"/>
                </a:solidFill>
                <a:latin typeface="Calibri"/>
              </a:rPr>
              <a:t>Resuelve el supuesto de la empresa B y reflexiona sobre qué información ofrece el Balance y qué información falta.</a:t>
            </a:r>
          </a:p>
        </p:txBody>
      </p:sp>
      <p:sp>
        <p:nvSpPr>
          <p:cNvPr id="8" name="TextBox 7"/>
          <p:cNvSpPr txBox="1"/>
          <p:nvPr/>
        </p:nvSpPr>
        <p:spPr>
          <a:xfrm>
            <a:off x="1472184" y="5833872"/>
            <a:ext cx="9235440" cy="283464"/>
          </a:xfrm>
          <a:prstGeom prst="rect">
            <a:avLst/>
          </a:prstGeom>
          <a:noFill/>
        </p:spPr>
        <p:txBody>
          <a:bodyPr wrap="square" lIns="0" tIns="0" rIns="0" bIns="0" anchor="ctr">
            <a:normAutofit/>
          </a:bodyPr>
          <a:lstStyle/>
          <a:p>
            <a:pPr algn="ctr"/>
            <a:r>
              <a:rPr sz="1500" b="1">
                <a:solidFill>
                  <a:srgbClr val="69737D"/>
                </a:solidFill>
                <a:latin typeface="Calibri"/>
              </a:rPr>
              <a:t>Primero decide. Después, explica por qué.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BALANCE Y RESULTADO DEL EJERCICIO</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46</a:t>
            </a:r>
          </a:p>
        </p:txBody>
      </p:sp>
      <p:pic>
        <p:nvPicPr>
          <p:cNvPr id="6" name="Picture 5" descr="image.png"/>
          <p:cNvPicPr>
            <a:picLocks noChangeAspect="1"/>
          </p:cNvPicPr>
          <p:nvPr/>
        </p:nvPicPr>
        <p:blipFill>
          <a:blip r:embed="rId2"/>
          <a:stretch>
            <a:fillRect/>
          </a:stretch>
        </p:blipFill>
        <p:spPr>
          <a:xfrm>
            <a:off x="457200" y="1353312"/>
            <a:ext cx="740664" cy="713232"/>
          </a:xfrm>
          <a:prstGeom prst="rect">
            <a:avLst/>
          </a:prstGeom>
        </p:spPr>
      </p:pic>
      <p:sp>
        <p:nvSpPr>
          <p:cNvPr id="7" name="Rectangle 6"/>
          <p:cNvSpPr/>
          <p:nvPr/>
        </p:nvSpPr>
        <p:spPr>
          <a:xfrm>
            <a:off x="1219200" y="1417320"/>
            <a:ext cx="9936480" cy="480060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691640"/>
            <a:ext cx="9646920" cy="640080"/>
          </a:xfrm>
          <a:prstGeom prst="rect">
            <a:avLst/>
          </a:prstGeom>
          <a:noFill/>
        </p:spPr>
        <p:txBody>
          <a:bodyPr wrap="square" anchor="t">
            <a:normAutofit/>
          </a:bodyPr>
          <a:lstStyle/>
          <a:p>
            <a:pPr algn="ctr"/>
            <a:r>
              <a:rPr sz="1800" b="0">
                <a:solidFill>
                  <a:srgbClr val="111820"/>
                </a:solidFill>
                <a:latin typeface="Calibri"/>
              </a:rPr>
              <a:t>El Balance de Situación me informa del resultado del ejercicio. Es decir, me indica el importe de los beneficios o pérdidas que ha obtenido la empresa.</a:t>
            </a:r>
          </a:p>
        </p:txBody>
      </p:sp>
      <p:sp>
        <p:nvSpPr>
          <p:cNvPr id="9" name="TextBox 8"/>
          <p:cNvSpPr txBox="1"/>
          <p:nvPr/>
        </p:nvSpPr>
        <p:spPr>
          <a:xfrm>
            <a:off x="1417320" y="2395728"/>
            <a:ext cx="9281160" cy="594360"/>
          </a:xfrm>
          <a:prstGeom prst="rect">
            <a:avLst/>
          </a:prstGeom>
          <a:noFill/>
        </p:spPr>
        <p:txBody>
          <a:bodyPr wrap="square" anchor="t">
            <a:normAutofit lnSpcReduction="10000"/>
          </a:bodyPr>
          <a:lstStyle/>
          <a:p>
            <a:pPr algn="ctr"/>
            <a:r>
              <a:rPr sz="1750" b="1">
                <a:solidFill>
                  <a:srgbClr val="102C4A"/>
                </a:solidFill>
                <a:latin typeface="Calibri"/>
              </a:rPr>
              <a:t>Ahora bien, el Balance de Situación no me explica cómo hemos llegado a ese beneficio. Esa información la proporciona la Cuenta de Pérdidas y Ganancias.</a:t>
            </a:r>
          </a:p>
        </p:txBody>
      </p:sp>
      <p:sp>
        <p:nvSpPr>
          <p:cNvPr id="10" name="TextBox 9"/>
          <p:cNvSpPr txBox="1"/>
          <p:nvPr/>
        </p:nvSpPr>
        <p:spPr>
          <a:xfrm>
            <a:off x="1645920" y="3154680"/>
            <a:ext cx="8869680" cy="256032"/>
          </a:xfrm>
          <a:prstGeom prst="rect">
            <a:avLst/>
          </a:prstGeom>
          <a:noFill/>
        </p:spPr>
        <p:txBody>
          <a:bodyPr wrap="square" lIns="0" tIns="0" rIns="0" bIns="0" anchor="ctr">
            <a:normAutofit/>
          </a:bodyPr>
          <a:lstStyle/>
          <a:p>
            <a:pPr algn="ctr"/>
            <a:r>
              <a:rPr sz="1600" b="1">
                <a:solidFill>
                  <a:srgbClr val="69737D"/>
                </a:solidFill>
                <a:latin typeface="Calibri"/>
              </a:rPr>
              <a:t>Cuenta de Pérdidas y Ganancias</a:t>
            </a:r>
          </a:p>
        </p:txBody>
      </p:sp>
      <p:sp>
        <p:nvSpPr>
          <p:cNvPr id="11" name="TextBox 10"/>
          <p:cNvSpPr txBox="1"/>
          <p:nvPr/>
        </p:nvSpPr>
        <p:spPr>
          <a:xfrm>
            <a:off x="1600200" y="3611880"/>
            <a:ext cx="3886200" cy="237744"/>
          </a:xfrm>
          <a:prstGeom prst="rect">
            <a:avLst/>
          </a:prstGeom>
          <a:noFill/>
        </p:spPr>
        <p:txBody>
          <a:bodyPr wrap="square" lIns="0" tIns="0" rIns="0" bIns="0" anchor="ctr">
            <a:normAutofit/>
          </a:bodyPr>
          <a:lstStyle/>
          <a:p>
            <a:pPr algn="l"/>
            <a:r>
              <a:rPr sz="1500" b="1">
                <a:solidFill>
                  <a:srgbClr val="102C4A"/>
                </a:solidFill>
                <a:latin typeface="Calibri"/>
              </a:rPr>
              <a:t>Empresa A</a:t>
            </a:r>
          </a:p>
        </p:txBody>
      </p:sp>
      <p:sp>
        <p:nvSpPr>
          <p:cNvPr id="12" name="Rectangle 11"/>
          <p:cNvSpPr/>
          <p:nvPr/>
        </p:nvSpPr>
        <p:spPr>
          <a:xfrm>
            <a:off x="1600200" y="3867912"/>
            <a:ext cx="388620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737360" y="3968496"/>
            <a:ext cx="2286000" cy="201168"/>
          </a:xfrm>
          <a:prstGeom prst="rect">
            <a:avLst/>
          </a:prstGeom>
          <a:noFill/>
        </p:spPr>
        <p:txBody>
          <a:bodyPr wrap="square" lIns="0" tIns="0" rIns="0" bIns="0" anchor="ctr">
            <a:normAutofit/>
          </a:bodyPr>
          <a:lstStyle/>
          <a:p>
            <a:pPr algn="l"/>
            <a:r>
              <a:rPr sz="1250" b="1">
                <a:solidFill>
                  <a:srgbClr val="111820"/>
                </a:solidFill>
                <a:latin typeface="Calibri"/>
              </a:rPr>
              <a:t>Ingresos:</a:t>
            </a:r>
          </a:p>
        </p:txBody>
      </p:sp>
      <p:sp>
        <p:nvSpPr>
          <p:cNvPr id="14" name="TextBox 13"/>
          <p:cNvSpPr txBox="1"/>
          <p:nvPr/>
        </p:nvSpPr>
        <p:spPr>
          <a:xfrm>
            <a:off x="1737360" y="4224528"/>
            <a:ext cx="2468880" cy="201168"/>
          </a:xfrm>
          <a:prstGeom prst="rect">
            <a:avLst/>
          </a:prstGeom>
          <a:noFill/>
        </p:spPr>
        <p:txBody>
          <a:bodyPr wrap="square" lIns="0" tIns="0" rIns="0" bIns="0" anchor="ctr">
            <a:normAutofit/>
          </a:bodyPr>
          <a:lstStyle/>
          <a:p>
            <a:pPr algn="l"/>
            <a:r>
              <a:rPr sz="1250" b="0">
                <a:solidFill>
                  <a:srgbClr val="111820"/>
                </a:solidFill>
                <a:latin typeface="Calibri"/>
              </a:rPr>
              <a:t>Indemnización</a:t>
            </a:r>
          </a:p>
        </p:txBody>
      </p:sp>
      <p:sp>
        <p:nvSpPr>
          <p:cNvPr id="15" name="TextBox 14"/>
          <p:cNvSpPr txBox="1"/>
          <p:nvPr/>
        </p:nvSpPr>
        <p:spPr>
          <a:xfrm>
            <a:off x="4617720" y="4224528"/>
            <a:ext cx="640080" cy="201168"/>
          </a:xfrm>
          <a:prstGeom prst="rect">
            <a:avLst/>
          </a:prstGeom>
          <a:noFill/>
        </p:spPr>
        <p:txBody>
          <a:bodyPr wrap="square" lIns="0" tIns="0" rIns="0" bIns="0" anchor="ctr">
            <a:normAutofit/>
          </a:bodyPr>
          <a:lstStyle/>
          <a:p>
            <a:pPr algn="r"/>
            <a:r>
              <a:rPr sz="1250" b="0">
                <a:solidFill>
                  <a:srgbClr val="111820"/>
                </a:solidFill>
                <a:latin typeface="Calibri"/>
              </a:rPr>
              <a:t>150</a:t>
            </a:r>
          </a:p>
        </p:txBody>
      </p:sp>
      <p:sp>
        <p:nvSpPr>
          <p:cNvPr id="16" name="TextBox 15"/>
          <p:cNvSpPr txBox="1"/>
          <p:nvPr/>
        </p:nvSpPr>
        <p:spPr>
          <a:xfrm>
            <a:off x="1737360" y="4572000"/>
            <a:ext cx="2286000" cy="201168"/>
          </a:xfrm>
          <a:prstGeom prst="rect">
            <a:avLst/>
          </a:prstGeom>
          <a:noFill/>
        </p:spPr>
        <p:txBody>
          <a:bodyPr wrap="square" lIns="0" tIns="0" rIns="0" bIns="0" anchor="ctr">
            <a:normAutofit/>
          </a:bodyPr>
          <a:lstStyle/>
          <a:p>
            <a:pPr algn="l"/>
            <a:r>
              <a:rPr sz="1250" b="1">
                <a:solidFill>
                  <a:srgbClr val="111820"/>
                </a:solidFill>
                <a:latin typeface="Calibri"/>
              </a:rPr>
              <a:t>Gastos:</a:t>
            </a:r>
          </a:p>
        </p:txBody>
      </p:sp>
      <p:sp>
        <p:nvSpPr>
          <p:cNvPr id="17" name="TextBox 16"/>
          <p:cNvSpPr txBox="1"/>
          <p:nvPr/>
        </p:nvSpPr>
        <p:spPr>
          <a:xfrm>
            <a:off x="1737360" y="4828032"/>
            <a:ext cx="2468880" cy="201168"/>
          </a:xfrm>
          <a:prstGeom prst="rect">
            <a:avLst/>
          </a:prstGeom>
          <a:noFill/>
        </p:spPr>
        <p:txBody>
          <a:bodyPr wrap="square" lIns="0" tIns="0" rIns="0" bIns="0" anchor="ctr">
            <a:normAutofit/>
          </a:bodyPr>
          <a:lstStyle/>
          <a:p>
            <a:pPr algn="l"/>
            <a:r>
              <a:rPr sz="1250" b="0">
                <a:solidFill>
                  <a:srgbClr val="111820"/>
                </a:solidFill>
                <a:latin typeface="Calibri"/>
              </a:rPr>
              <a:t>Multa</a:t>
            </a:r>
          </a:p>
        </p:txBody>
      </p:sp>
      <p:sp>
        <p:nvSpPr>
          <p:cNvPr id="18" name="TextBox 17"/>
          <p:cNvSpPr txBox="1"/>
          <p:nvPr/>
        </p:nvSpPr>
        <p:spPr>
          <a:xfrm>
            <a:off x="4617720" y="4828032"/>
            <a:ext cx="640080" cy="201168"/>
          </a:xfrm>
          <a:prstGeom prst="rect">
            <a:avLst/>
          </a:prstGeom>
          <a:noFill/>
        </p:spPr>
        <p:txBody>
          <a:bodyPr wrap="square" lIns="0" tIns="0" rIns="0" bIns="0" anchor="ctr">
            <a:normAutofit/>
          </a:bodyPr>
          <a:lstStyle/>
          <a:p>
            <a:pPr algn="r"/>
            <a:r>
              <a:rPr sz="1250" b="0">
                <a:solidFill>
                  <a:srgbClr val="111820"/>
                </a:solidFill>
                <a:latin typeface="Calibri"/>
              </a:rPr>
              <a:t>-100</a:t>
            </a:r>
          </a:p>
        </p:txBody>
      </p:sp>
      <p:sp>
        <p:nvSpPr>
          <p:cNvPr id="19" name="Rectangle 18"/>
          <p:cNvSpPr/>
          <p:nvPr/>
        </p:nvSpPr>
        <p:spPr>
          <a:xfrm>
            <a:off x="1600200" y="5102352"/>
            <a:ext cx="388620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737360" y="5230368"/>
            <a:ext cx="2468880" cy="201168"/>
          </a:xfrm>
          <a:prstGeom prst="rect">
            <a:avLst/>
          </a:prstGeom>
          <a:noFill/>
        </p:spPr>
        <p:txBody>
          <a:bodyPr wrap="square" lIns="0" tIns="0" rIns="0" bIns="0" anchor="ctr">
            <a:normAutofit/>
          </a:bodyPr>
          <a:lstStyle/>
          <a:p>
            <a:pPr algn="l"/>
            <a:r>
              <a:rPr sz="1250" b="1">
                <a:solidFill>
                  <a:srgbClr val="111820"/>
                </a:solidFill>
                <a:latin typeface="Calibri"/>
              </a:rPr>
              <a:t>Resultado</a:t>
            </a:r>
          </a:p>
        </p:txBody>
      </p:sp>
      <p:sp>
        <p:nvSpPr>
          <p:cNvPr id="21" name="TextBox 20"/>
          <p:cNvSpPr txBox="1"/>
          <p:nvPr/>
        </p:nvSpPr>
        <p:spPr>
          <a:xfrm>
            <a:off x="4617720" y="5230368"/>
            <a:ext cx="640080" cy="201168"/>
          </a:xfrm>
          <a:prstGeom prst="rect">
            <a:avLst/>
          </a:prstGeom>
          <a:noFill/>
        </p:spPr>
        <p:txBody>
          <a:bodyPr wrap="square" lIns="0" tIns="0" rIns="0" bIns="0" anchor="ctr">
            <a:normAutofit/>
          </a:bodyPr>
          <a:lstStyle/>
          <a:p>
            <a:pPr algn="r"/>
            <a:r>
              <a:rPr sz="1250" b="1">
                <a:solidFill>
                  <a:srgbClr val="111820"/>
                </a:solidFill>
                <a:latin typeface="Calibri"/>
              </a:rPr>
              <a:t>50</a:t>
            </a:r>
          </a:p>
        </p:txBody>
      </p:sp>
      <p:sp>
        <p:nvSpPr>
          <p:cNvPr id="22" name="TextBox 21"/>
          <p:cNvSpPr txBox="1"/>
          <p:nvPr/>
        </p:nvSpPr>
        <p:spPr>
          <a:xfrm>
            <a:off x="6400800" y="3611880"/>
            <a:ext cx="3886200" cy="237744"/>
          </a:xfrm>
          <a:prstGeom prst="rect">
            <a:avLst/>
          </a:prstGeom>
          <a:noFill/>
        </p:spPr>
        <p:txBody>
          <a:bodyPr wrap="square" lIns="0" tIns="0" rIns="0" bIns="0" anchor="ctr">
            <a:normAutofit/>
          </a:bodyPr>
          <a:lstStyle/>
          <a:p>
            <a:pPr algn="l"/>
            <a:r>
              <a:rPr sz="1500" b="1">
                <a:solidFill>
                  <a:srgbClr val="102C4A"/>
                </a:solidFill>
                <a:latin typeface="Calibri"/>
              </a:rPr>
              <a:t>Empresa B</a:t>
            </a:r>
          </a:p>
        </p:txBody>
      </p:sp>
      <p:sp>
        <p:nvSpPr>
          <p:cNvPr id="23" name="Rectangle 22"/>
          <p:cNvSpPr/>
          <p:nvPr/>
        </p:nvSpPr>
        <p:spPr>
          <a:xfrm>
            <a:off x="6400800" y="3867912"/>
            <a:ext cx="388620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537960" y="3968496"/>
            <a:ext cx="2286000" cy="201168"/>
          </a:xfrm>
          <a:prstGeom prst="rect">
            <a:avLst/>
          </a:prstGeom>
          <a:noFill/>
        </p:spPr>
        <p:txBody>
          <a:bodyPr wrap="square" lIns="0" tIns="0" rIns="0" bIns="0" anchor="ctr">
            <a:normAutofit/>
          </a:bodyPr>
          <a:lstStyle/>
          <a:p>
            <a:pPr algn="l"/>
            <a:r>
              <a:rPr sz="1250" b="1">
                <a:solidFill>
                  <a:srgbClr val="111820"/>
                </a:solidFill>
                <a:latin typeface="Calibri"/>
              </a:rPr>
              <a:t>Ingresos:</a:t>
            </a:r>
          </a:p>
        </p:txBody>
      </p:sp>
      <p:sp>
        <p:nvSpPr>
          <p:cNvPr id="25" name="TextBox 24"/>
          <p:cNvSpPr txBox="1"/>
          <p:nvPr/>
        </p:nvSpPr>
        <p:spPr>
          <a:xfrm>
            <a:off x="6537960" y="4224528"/>
            <a:ext cx="2560320" cy="201168"/>
          </a:xfrm>
          <a:prstGeom prst="rect">
            <a:avLst/>
          </a:prstGeom>
          <a:noFill/>
        </p:spPr>
        <p:txBody>
          <a:bodyPr wrap="square" lIns="0" tIns="0" rIns="0" bIns="0" anchor="ctr">
            <a:normAutofit/>
          </a:bodyPr>
          <a:lstStyle/>
          <a:p>
            <a:pPr algn="l"/>
            <a:r>
              <a:rPr sz="1250" b="0">
                <a:solidFill>
                  <a:srgbClr val="111820"/>
                </a:solidFill>
                <a:latin typeface="Calibri"/>
              </a:rPr>
              <a:t>Prestaciones de servicios</a:t>
            </a:r>
          </a:p>
        </p:txBody>
      </p:sp>
      <p:sp>
        <p:nvSpPr>
          <p:cNvPr id="26" name="TextBox 25"/>
          <p:cNvSpPr txBox="1"/>
          <p:nvPr/>
        </p:nvSpPr>
        <p:spPr>
          <a:xfrm>
            <a:off x="9418320" y="4224528"/>
            <a:ext cx="640080" cy="201168"/>
          </a:xfrm>
          <a:prstGeom prst="rect">
            <a:avLst/>
          </a:prstGeom>
          <a:noFill/>
        </p:spPr>
        <p:txBody>
          <a:bodyPr wrap="square" lIns="0" tIns="0" rIns="0" bIns="0" anchor="ctr">
            <a:normAutofit/>
          </a:bodyPr>
          <a:lstStyle/>
          <a:p>
            <a:pPr algn="r"/>
            <a:r>
              <a:rPr sz="1250" b="0">
                <a:solidFill>
                  <a:srgbClr val="111820"/>
                </a:solidFill>
                <a:latin typeface="Calibri"/>
              </a:rPr>
              <a:t>150</a:t>
            </a:r>
          </a:p>
        </p:txBody>
      </p:sp>
      <p:sp>
        <p:nvSpPr>
          <p:cNvPr id="27" name="TextBox 26"/>
          <p:cNvSpPr txBox="1"/>
          <p:nvPr/>
        </p:nvSpPr>
        <p:spPr>
          <a:xfrm>
            <a:off x="6537960" y="4572000"/>
            <a:ext cx="2286000" cy="201168"/>
          </a:xfrm>
          <a:prstGeom prst="rect">
            <a:avLst/>
          </a:prstGeom>
          <a:noFill/>
        </p:spPr>
        <p:txBody>
          <a:bodyPr wrap="square" lIns="0" tIns="0" rIns="0" bIns="0" anchor="ctr">
            <a:normAutofit/>
          </a:bodyPr>
          <a:lstStyle/>
          <a:p>
            <a:pPr algn="l"/>
            <a:r>
              <a:rPr sz="1250" b="1">
                <a:solidFill>
                  <a:srgbClr val="111820"/>
                </a:solidFill>
                <a:latin typeface="Calibri"/>
              </a:rPr>
              <a:t>Gastos:</a:t>
            </a:r>
          </a:p>
        </p:txBody>
      </p:sp>
      <p:sp>
        <p:nvSpPr>
          <p:cNvPr id="28" name="TextBox 27"/>
          <p:cNvSpPr txBox="1"/>
          <p:nvPr/>
        </p:nvSpPr>
        <p:spPr>
          <a:xfrm>
            <a:off x="6537960" y="4828032"/>
            <a:ext cx="2468880" cy="201168"/>
          </a:xfrm>
          <a:prstGeom prst="rect">
            <a:avLst/>
          </a:prstGeom>
          <a:noFill/>
        </p:spPr>
        <p:txBody>
          <a:bodyPr wrap="square" lIns="0" tIns="0" rIns="0" bIns="0" anchor="ctr">
            <a:normAutofit/>
          </a:bodyPr>
          <a:lstStyle/>
          <a:p>
            <a:pPr algn="l"/>
            <a:r>
              <a:rPr sz="1250" b="0">
                <a:solidFill>
                  <a:srgbClr val="111820"/>
                </a:solidFill>
                <a:latin typeface="Calibri"/>
              </a:rPr>
              <a:t>Alquiler</a:t>
            </a:r>
          </a:p>
        </p:txBody>
      </p:sp>
      <p:sp>
        <p:nvSpPr>
          <p:cNvPr id="29" name="TextBox 28"/>
          <p:cNvSpPr txBox="1"/>
          <p:nvPr/>
        </p:nvSpPr>
        <p:spPr>
          <a:xfrm>
            <a:off x="9418320" y="4828032"/>
            <a:ext cx="640080" cy="201168"/>
          </a:xfrm>
          <a:prstGeom prst="rect">
            <a:avLst/>
          </a:prstGeom>
          <a:noFill/>
        </p:spPr>
        <p:txBody>
          <a:bodyPr wrap="square" lIns="0" tIns="0" rIns="0" bIns="0" anchor="ctr">
            <a:normAutofit/>
          </a:bodyPr>
          <a:lstStyle/>
          <a:p>
            <a:pPr algn="r"/>
            <a:r>
              <a:rPr sz="1250" b="0">
                <a:solidFill>
                  <a:srgbClr val="111820"/>
                </a:solidFill>
                <a:latin typeface="Calibri"/>
              </a:rPr>
              <a:t>-100</a:t>
            </a:r>
          </a:p>
        </p:txBody>
      </p:sp>
      <p:sp>
        <p:nvSpPr>
          <p:cNvPr id="30" name="Rectangle 29"/>
          <p:cNvSpPr/>
          <p:nvPr/>
        </p:nvSpPr>
        <p:spPr>
          <a:xfrm>
            <a:off x="6400800" y="5102352"/>
            <a:ext cx="3886200" cy="22860"/>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537960" y="5230368"/>
            <a:ext cx="2468880" cy="201168"/>
          </a:xfrm>
          <a:prstGeom prst="rect">
            <a:avLst/>
          </a:prstGeom>
          <a:noFill/>
        </p:spPr>
        <p:txBody>
          <a:bodyPr wrap="square" lIns="0" tIns="0" rIns="0" bIns="0" anchor="ctr">
            <a:normAutofit/>
          </a:bodyPr>
          <a:lstStyle/>
          <a:p>
            <a:pPr algn="l"/>
            <a:r>
              <a:rPr sz="1250" b="1">
                <a:solidFill>
                  <a:srgbClr val="111820"/>
                </a:solidFill>
                <a:latin typeface="Calibri"/>
              </a:rPr>
              <a:t>Resultado</a:t>
            </a:r>
          </a:p>
        </p:txBody>
      </p:sp>
      <p:sp>
        <p:nvSpPr>
          <p:cNvPr id="32" name="TextBox 31"/>
          <p:cNvSpPr txBox="1"/>
          <p:nvPr/>
        </p:nvSpPr>
        <p:spPr>
          <a:xfrm>
            <a:off x="9418320" y="5230368"/>
            <a:ext cx="640080" cy="201168"/>
          </a:xfrm>
          <a:prstGeom prst="rect">
            <a:avLst/>
          </a:prstGeom>
          <a:noFill/>
        </p:spPr>
        <p:txBody>
          <a:bodyPr wrap="square" lIns="0" tIns="0" rIns="0" bIns="0" anchor="ctr">
            <a:normAutofit/>
          </a:bodyPr>
          <a:lstStyle/>
          <a:p>
            <a:pPr algn="r"/>
            <a:r>
              <a:rPr sz="1250" b="1">
                <a:solidFill>
                  <a:srgbClr val="111820"/>
                </a:solidFill>
                <a:latin typeface="Calibri"/>
              </a:rPr>
              <a:t>50</a:t>
            </a:r>
          </a:p>
        </p:txBody>
      </p:sp>
      <p:sp>
        <p:nvSpPr>
          <p:cNvPr id="33" name="TextBox 32"/>
          <p:cNvSpPr txBox="1"/>
          <p:nvPr/>
        </p:nvSpPr>
        <p:spPr>
          <a:xfrm>
            <a:off x="1353312" y="5650992"/>
            <a:ext cx="9619488" cy="283464"/>
          </a:xfrm>
          <a:prstGeom prst="rect">
            <a:avLst/>
          </a:prstGeom>
          <a:noFill/>
        </p:spPr>
        <p:txBody>
          <a:bodyPr wrap="square" lIns="0" tIns="0" rIns="0" bIns="0" anchor="ctr">
            <a:normAutofit/>
          </a:bodyPr>
          <a:lstStyle/>
          <a:p>
            <a:pPr algn="ctr"/>
            <a:r>
              <a:rPr sz="1350" b="1">
                <a:solidFill>
                  <a:srgbClr val="138CFF"/>
                </a:solidFill>
                <a:latin typeface="Calibri"/>
              </a:rPr>
              <a:t>MISMO RESULTADO · DISTINTA EXPLICACIÓN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52928" cy="228600"/>
          </a:xfrm>
          <a:prstGeom prst="rect">
            <a:avLst/>
          </a:prstGeom>
          <a:noFill/>
        </p:spPr>
        <p:txBody>
          <a:bodyPr wrap="square" lIns="0" tIns="0" rIns="0" bIns="0" anchor="ctr">
            <a:normAutofit/>
          </a:bodyPr>
          <a:lstStyle/>
          <a:p>
            <a:pPr algn="l"/>
            <a:r>
              <a:rPr sz="975" b="1">
                <a:solidFill>
                  <a:srgbClr val="69737D"/>
                </a:solidFill>
                <a:latin typeface="Calibri"/>
              </a:rPr>
              <a:t>UT 2</a:t>
            </a:r>
          </a:p>
        </p:txBody>
      </p:sp>
      <p:sp>
        <p:nvSpPr>
          <p:cNvPr id="3" name="TextBox 2"/>
          <p:cNvSpPr txBox="1"/>
          <p:nvPr/>
        </p:nvSpPr>
        <p:spPr>
          <a:xfrm>
            <a:off x="457200" y="566928"/>
            <a:ext cx="11128248" cy="512064"/>
          </a:xfrm>
          <a:prstGeom prst="rect">
            <a:avLst/>
          </a:prstGeom>
          <a:noFill/>
        </p:spPr>
        <p:txBody>
          <a:bodyPr wrap="square" lIns="0" tIns="0" rIns="0" bIns="0" anchor="ctr">
            <a:normAutofit/>
          </a:bodyPr>
          <a:lstStyle/>
          <a:p>
            <a:pPr algn="l"/>
            <a:r>
              <a:rPr sz="2625" b="1">
                <a:solidFill>
                  <a:srgbClr val="111820"/>
                </a:solidFill>
                <a:latin typeface="Calibri"/>
              </a:rPr>
              <a:t>4.2. CUENTA DE PÉRDIDAS Y GANANCIAS</a:t>
            </a:r>
          </a:p>
        </p:txBody>
      </p:sp>
      <p:sp>
        <p:nvSpPr>
          <p:cNvPr id="4" name="Rectangle 3"/>
          <p:cNvSpPr/>
          <p:nvPr/>
        </p:nvSpPr>
        <p:spPr>
          <a:xfrm>
            <a:off x="457200" y="1207008"/>
            <a:ext cx="11128248" cy="18288"/>
          </a:xfrm>
          <a:prstGeom prst="rect">
            <a:avLst/>
          </a:prstGeom>
          <a:solidFill>
            <a:srgbClr val="1118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47</a:t>
            </a:r>
          </a:p>
        </p:txBody>
      </p:sp>
      <p:pic>
        <p:nvPicPr>
          <p:cNvPr id="6" name="Picture 5" descr="image.png"/>
          <p:cNvPicPr>
            <a:picLocks noChangeAspect="1"/>
          </p:cNvPicPr>
          <p:nvPr/>
        </p:nvPicPr>
        <p:blipFill>
          <a:blip r:embed="rId2"/>
          <a:stretch>
            <a:fillRect/>
          </a:stretch>
        </p:blipFill>
        <p:spPr>
          <a:xfrm>
            <a:off x="219456" y="1399032"/>
            <a:ext cx="740664" cy="713232"/>
          </a:xfrm>
          <a:prstGeom prst="rect">
            <a:avLst/>
          </a:prstGeom>
        </p:spPr>
      </p:pic>
      <p:sp>
        <p:nvSpPr>
          <p:cNvPr id="7" name="Rectangle 6"/>
          <p:cNvSpPr/>
          <p:nvPr/>
        </p:nvSpPr>
        <p:spPr>
          <a:xfrm>
            <a:off x="960120" y="1508760"/>
            <a:ext cx="10195560" cy="105156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234440" y="1719072"/>
            <a:ext cx="9646920" cy="566928"/>
          </a:xfrm>
          <a:prstGeom prst="rect">
            <a:avLst/>
          </a:prstGeom>
          <a:noFill/>
        </p:spPr>
        <p:txBody>
          <a:bodyPr wrap="square" anchor="ctr">
            <a:normAutofit fontScale="92500" lnSpcReduction="20000"/>
          </a:bodyPr>
          <a:lstStyle/>
          <a:p>
            <a:pPr algn="ctr"/>
            <a:r>
              <a:rPr sz="2100" b="1">
                <a:solidFill>
                  <a:srgbClr val="111820"/>
                </a:solidFill>
                <a:latin typeface="Calibri"/>
              </a:rPr>
              <a:t>La Cuenta de Pérdidas y Ganancias me explica por qué la empresa ha obtenido beneficios o pérdidas a lo largo de un periodo.</a:t>
            </a:r>
          </a:p>
        </p:txBody>
      </p:sp>
      <p:sp>
        <p:nvSpPr>
          <p:cNvPr id="9" name="Rectangle 8"/>
          <p:cNvSpPr/>
          <p:nvPr/>
        </p:nvSpPr>
        <p:spPr>
          <a:xfrm>
            <a:off x="960120" y="2880360"/>
            <a:ext cx="10195560" cy="2697480"/>
          </a:xfrm>
          <a:prstGeom prst="rect">
            <a:avLst/>
          </a:prstGeom>
          <a:solidFill>
            <a:srgbClr val="FFFFFF"/>
          </a:solidFill>
          <a:ln w="12700">
            <a:solidFill>
              <a:srgbClr val="2A3E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234440" y="3127248"/>
            <a:ext cx="9646920" cy="329184"/>
          </a:xfrm>
          <a:prstGeom prst="rect">
            <a:avLst/>
          </a:prstGeom>
          <a:noFill/>
        </p:spPr>
        <p:txBody>
          <a:bodyPr wrap="square" lIns="0" tIns="0" rIns="0" bIns="0" anchor="ctr">
            <a:normAutofit/>
          </a:bodyPr>
          <a:lstStyle/>
          <a:p>
            <a:pPr algn="ctr"/>
            <a:r>
              <a:rPr sz="1800" b="1">
                <a:solidFill>
                  <a:srgbClr val="102C4A"/>
                </a:solidFill>
                <a:latin typeface="Calibri"/>
              </a:rPr>
              <a:t>Este informe se compone de dos nuevas clases de cuentas: ingresos y gastos.</a:t>
            </a:r>
          </a:p>
        </p:txBody>
      </p:sp>
      <p:sp>
        <p:nvSpPr>
          <p:cNvPr id="11" name="TextBox 10"/>
          <p:cNvSpPr txBox="1"/>
          <p:nvPr/>
        </p:nvSpPr>
        <p:spPr>
          <a:xfrm>
            <a:off x="1417320" y="3685032"/>
            <a:ext cx="9098280" cy="329184"/>
          </a:xfrm>
          <a:prstGeom prst="rect">
            <a:avLst/>
          </a:prstGeom>
          <a:noFill/>
        </p:spPr>
        <p:txBody>
          <a:bodyPr wrap="square" lIns="0" tIns="0" rIns="0" bIns="0" anchor="ctr">
            <a:normAutofit/>
          </a:bodyPr>
          <a:lstStyle/>
          <a:p>
            <a:pPr algn="l"/>
            <a:r>
              <a:rPr sz="1750" b="0">
                <a:solidFill>
                  <a:srgbClr val="111820"/>
                </a:solidFill>
                <a:latin typeface="Calibri"/>
              </a:rPr>
              <a:t>Las cuentas de ingresos explican por qué se producen aumentos del resultado.</a:t>
            </a:r>
          </a:p>
        </p:txBody>
      </p:sp>
      <p:sp>
        <p:nvSpPr>
          <p:cNvPr id="12" name="TextBox 11"/>
          <p:cNvSpPr txBox="1"/>
          <p:nvPr/>
        </p:nvSpPr>
        <p:spPr>
          <a:xfrm>
            <a:off x="1417320" y="4160520"/>
            <a:ext cx="9098280" cy="329184"/>
          </a:xfrm>
          <a:prstGeom prst="rect">
            <a:avLst/>
          </a:prstGeom>
          <a:noFill/>
        </p:spPr>
        <p:txBody>
          <a:bodyPr wrap="square" lIns="0" tIns="0" rIns="0" bIns="0" anchor="ctr">
            <a:normAutofit/>
          </a:bodyPr>
          <a:lstStyle/>
          <a:p>
            <a:pPr algn="l"/>
            <a:r>
              <a:rPr sz="1750" b="0">
                <a:solidFill>
                  <a:srgbClr val="111820"/>
                </a:solidFill>
                <a:latin typeface="Calibri"/>
              </a:rPr>
              <a:t>Las cuentas de gastos explican por qué se producen disminuciones del resultado.</a:t>
            </a:r>
          </a:p>
        </p:txBody>
      </p:sp>
      <p:sp>
        <p:nvSpPr>
          <p:cNvPr id="13" name="TextBox 12"/>
          <p:cNvSpPr txBox="1"/>
          <p:nvPr/>
        </p:nvSpPr>
        <p:spPr>
          <a:xfrm>
            <a:off x="1417320" y="4709160"/>
            <a:ext cx="9098280" cy="502920"/>
          </a:xfrm>
          <a:prstGeom prst="rect">
            <a:avLst/>
          </a:prstGeom>
          <a:noFill/>
        </p:spPr>
        <p:txBody>
          <a:bodyPr wrap="square" lIns="0" tIns="0" rIns="0" bIns="0" anchor="t">
            <a:normAutofit/>
          </a:bodyPr>
          <a:lstStyle/>
          <a:p>
            <a:pPr algn="l"/>
            <a:r>
              <a:rPr sz="1600" b="1">
                <a:solidFill>
                  <a:srgbClr val="111820"/>
                </a:solidFill>
                <a:latin typeface="Calibri"/>
              </a:rPr>
              <a:t>La diferencia entre ingresos y gastos da como resultado el beneficio o pérdida que aparece en el Balance de Situación dentro del patrimonio neto.</a:t>
            </a:r>
          </a:p>
        </p:txBody>
      </p:sp>
      <p:sp>
        <p:nvSpPr>
          <p:cNvPr id="14" name="TextBox 13"/>
          <p:cNvSpPr txBox="1"/>
          <p:nvPr/>
        </p:nvSpPr>
        <p:spPr>
          <a:xfrm>
            <a:off x="1307592" y="5920740"/>
            <a:ext cx="9619488" cy="283464"/>
          </a:xfrm>
          <a:prstGeom prst="rect">
            <a:avLst/>
          </a:prstGeom>
          <a:noFill/>
        </p:spPr>
        <p:txBody>
          <a:bodyPr wrap="square" lIns="0" tIns="0" rIns="0" bIns="0" anchor="ctr">
            <a:normAutofit/>
          </a:bodyPr>
          <a:lstStyle/>
          <a:p>
            <a:pPr algn="ctr"/>
            <a:r>
              <a:rPr sz="1350" b="1" dirty="0">
                <a:solidFill>
                  <a:srgbClr val="138CFF"/>
                </a:solidFill>
                <a:latin typeface="Calibri"/>
              </a:rPr>
              <a:t>INGRESOS Y GASTOS → RESULTADO → PATRIMONIO NETO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768096" y="585216"/>
            <a:ext cx="758952" cy="758952"/>
          </a:xfrm>
          <a:prstGeom prst="rect">
            <a:avLst/>
          </a:prstGeom>
        </p:spPr>
      </p:pic>
      <p:sp>
        <p:nvSpPr>
          <p:cNvPr id="3" name="TextBox 2"/>
          <p:cNvSpPr txBox="1"/>
          <p:nvPr/>
        </p:nvSpPr>
        <p:spPr>
          <a:xfrm>
            <a:off x="740664" y="1847088"/>
            <a:ext cx="10671048" cy="896112"/>
          </a:xfrm>
          <a:prstGeom prst="rect">
            <a:avLst/>
          </a:prstGeom>
          <a:noFill/>
        </p:spPr>
        <p:txBody>
          <a:bodyPr wrap="square" lIns="0" tIns="0" rIns="0" bIns="0" anchor="ctr">
            <a:normAutofit/>
          </a:bodyPr>
          <a:lstStyle/>
          <a:p>
            <a:pPr algn="ctr"/>
            <a:r>
              <a:rPr sz="3900" b="1">
                <a:solidFill>
                  <a:srgbClr val="102C4A"/>
                </a:solidFill>
                <a:latin typeface="Calibri"/>
              </a:rPr>
              <a:t>TEST 11, 12 Y 13</a:t>
            </a:r>
          </a:p>
        </p:txBody>
      </p:sp>
      <p:sp>
        <p:nvSpPr>
          <p:cNvPr id="4" name="TextBox 3"/>
          <p:cNvSpPr txBox="1"/>
          <p:nvPr/>
        </p:nvSpPr>
        <p:spPr>
          <a:xfrm>
            <a:off x="11146536" y="6437376"/>
            <a:ext cx="438912" cy="192024"/>
          </a:xfrm>
          <a:prstGeom prst="rect">
            <a:avLst/>
          </a:prstGeom>
          <a:noFill/>
        </p:spPr>
        <p:txBody>
          <a:bodyPr wrap="square" lIns="0" tIns="0" rIns="0" bIns="0" anchor="ctr">
            <a:normAutofit/>
          </a:bodyPr>
          <a:lstStyle/>
          <a:p>
            <a:pPr algn="ctr"/>
            <a:r>
              <a:rPr sz="825" b="0">
                <a:solidFill>
                  <a:srgbClr val="69737D"/>
                </a:solidFill>
                <a:latin typeface="Calibri"/>
              </a:rPr>
              <a:t>48</a:t>
            </a:r>
          </a:p>
        </p:txBody>
      </p:sp>
      <p:sp>
        <p:nvSpPr>
          <p:cNvPr id="5" name="TextBox 4"/>
          <p:cNvSpPr txBox="1"/>
          <p:nvPr/>
        </p:nvSpPr>
        <p:spPr>
          <a:xfrm>
            <a:off x="1810512" y="685800"/>
            <a:ext cx="8577072" cy="438912"/>
          </a:xfrm>
          <a:prstGeom prst="rect">
            <a:avLst/>
          </a:prstGeom>
          <a:noFill/>
        </p:spPr>
        <p:txBody>
          <a:bodyPr wrap="square" lIns="0" tIns="0" rIns="0" bIns="0" anchor="ctr">
            <a:normAutofit/>
          </a:bodyPr>
          <a:lstStyle/>
          <a:p>
            <a:pPr algn="l"/>
            <a:r>
              <a:rPr sz="1650" b="1">
                <a:solidFill>
                  <a:srgbClr val="69737D"/>
                </a:solidFill>
                <a:latin typeface="Calibri"/>
              </a:rPr>
              <a:t>ACTIVIDAD EN EL LIBRO</a:t>
            </a:r>
          </a:p>
        </p:txBody>
      </p:sp>
      <p:sp>
        <p:nvSpPr>
          <p:cNvPr id="6" name="TextBox 5"/>
          <p:cNvSpPr txBox="1"/>
          <p:nvPr/>
        </p:nvSpPr>
        <p:spPr>
          <a:xfrm>
            <a:off x="740664" y="2953512"/>
            <a:ext cx="10671048" cy="402336"/>
          </a:xfrm>
          <a:prstGeom prst="rect">
            <a:avLst/>
          </a:prstGeom>
          <a:noFill/>
        </p:spPr>
        <p:txBody>
          <a:bodyPr wrap="square" lIns="0" tIns="0" rIns="0" bIns="0" anchor="ctr">
            <a:normAutofit/>
          </a:bodyPr>
          <a:lstStyle/>
          <a:p>
            <a:pPr algn="ctr"/>
            <a:r>
              <a:rPr sz="1875" b="1">
                <a:solidFill>
                  <a:srgbClr val="138CFF"/>
                </a:solidFill>
                <a:latin typeface="Calibri"/>
              </a:rPr>
              <a:t>PÁGINA 95</a:t>
            </a:r>
          </a:p>
        </p:txBody>
      </p:sp>
      <p:sp>
        <p:nvSpPr>
          <p:cNvPr id="7" name="TextBox 6"/>
          <p:cNvSpPr txBox="1"/>
          <p:nvPr/>
        </p:nvSpPr>
        <p:spPr>
          <a:xfrm>
            <a:off x="1828800" y="3767328"/>
            <a:ext cx="8503920" cy="1051560"/>
          </a:xfrm>
          <a:prstGeom prst="rect">
            <a:avLst/>
          </a:prstGeom>
          <a:noFill/>
        </p:spPr>
        <p:txBody>
          <a:bodyPr wrap="square" lIns="0" tIns="0" rIns="0" bIns="0" anchor="ctr">
            <a:normAutofit/>
          </a:bodyPr>
          <a:lstStyle/>
          <a:p>
            <a:pPr algn="ctr"/>
            <a:r>
              <a:rPr sz="2100" b="0">
                <a:solidFill>
                  <a:srgbClr val="111820"/>
                </a:solidFill>
                <a:latin typeface="Calibri"/>
              </a:rPr>
              <a:t>Comprueba para qué sirve la Cuenta de Pérdidas y Ganancias, qué cuentas la forman y dónde se refleja finalmente el resultado.</a:t>
            </a:r>
          </a:p>
        </p:txBody>
      </p:sp>
      <p:sp>
        <p:nvSpPr>
          <p:cNvPr id="8" name="TextBox 7"/>
          <p:cNvSpPr txBox="1"/>
          <p:nvPr/>
        </p:nvSpPr>
        <p:spPr>
          <a:xfrm>
            <a:off x="1472184" y="5696712"/>
            <a:ext cx="9235440" cy="283464"/>
          </a:xfrm>
          <a:prstGeom prst="rect">
            <a:avLst/>
          </a:prstGeom>
          <a:noFill/>
        </p:spPr>
        <p:txBody>
          <a:bodyPr wrap="square" lIns="0" tIns="0" rIns="0" bIns="0" anchor="ctr">
            <a:normAutofit/>
          </a:bodyPr>
          <a:lstStyle/>
          <a:p>
            <a:pPr algn="ctr"/>
            <a:r>
              <a:rPr sz="1500" b="1">
                <a:solidFill>
                  <a:srgbClr val="69737D"/>
                </a:solidFill>
                <a:latin typeface="Calibri"/>
              </a:rPr>
              <a:t>Primero decide. Después, explica por qué.</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none" lIns="0" tIns="0" rIns="0" bIns="0">
            <a:spAutoFit/>
          </a:bodyPr>
          <a:lstStyle/>
          <a:p>
            <a:pPr algn="l"/>
            <a:r>
              <a:rPr sz="975" b="1" i="0">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none" lIns="0" tIns="0" rIns="0" bIns="0">
            <a:spAutoFit/>
          </a:bodyPr>
          <a:lstStyle/>
          <a:p>
            <a:pPr algn="l"/>
            <a:r>
              <a:rPr sz="2625" b="1" i="0">
                <a:solidFill>
                  <a:srgbClr val="000000"/>
                </a:solidFill>
                <a:latin typeface="Calibri"/>
              </a:rPr>
              <a:t>4.3. GASTOS E INGRESOS · DIARIO</a:t>
            </a:r>
          </a:p>
        </p:txBody>
      </p:sp>
      <p:sp>
        <p:nvSpPr>
          <p:cNvPr id="4" name="TextBox 3"/>
          <p:cNvSpPr txBox="1"/>
          <p:nvPr/>
        </p:nvSpPr>
        <p:spPr>
          <a:xfrm>
            <a:off x="11137392" y="6437376"/>
            <a:ext cx="438912" cy="201168"/>
          </a:xfrm>
          <a:prstGeom prst="rect">
            <a:avLst/>
          </a:prstGeom>
          <a:noFill/>
        </p:spPr>
        <p:txBody>
          <a:bodyPr wrap="none" lIns="0" tIns="0" rIns="0" bIns="0">
            <a:spAutoFit/>
          </a:bodyPr>
          <a:lstStyle/>
          <a:p>
            <a:pPr algn="r"/>
            <a:r>
              <a:rPr sz="825" b="0" i="0">
                <a:solidFill>
                  <a:srgbClr val="000000"/>
                </a:solidFill>
                <a:latin typeface="Calibri"/>
              </a:rPr>
              <a:t>49</a:t>
            </a:r>
          </a:p>
        </p:txBody>
      </p:sp>
      <p:sp>
        <p:nvSpPr>
          <p:cNvPr id="5" name="TextBox 4"/>
          <p:cNvSpPr txBox="1"/>
          <p:nvPr/>
        </p:nvSpPr>
        <p:spPr>
          <a:xfrm>
            <a:off x="777240" y="1170432"/>
            <a:ext cx="10607040" cy="329184"/>
          </a:xfrm>
          <a:prstGeom prst="rect">
            <a:avLst/>
          </a:prstGeom>
          <a:noFill/>
        </p:spPr>
        <p:txBody>
          <a:bodyPr wrap="none" lIns="0" tIns="0" rIns="0" bIns="0">
            <a:spAutoFit/>
          </a:bodyPr>
          <a:lstStyle/>
          <a:p>
            <a:pPr algn="ctr"/>
            <a:r>
              <a:rPr sz="1700" b="1" i="0">
                <a:solidFill>
                  <a:srgbClr val="000000"/>
                </a:solidFill>
                <a:latin typeface="Calibri"/>
              </a:rPr>
              <a:t>Ahora sustituimos la cuenta Resultados por cuentas que explican por qué se gana o se pierde dinero.</a:t>
            </a:r>
          </a:p>
        </p:txBody>
      </p:sp>
      <p:sp>
        <p:nvSpPr>
          <p:cNvPr id="6" name="Rectangle 5"/>
          <p:cNvSpPr/>
          <p:nvPr/>
        </p:nvSpPr>
        <p:spPr>
          <a:xfrm>
            <a:off x="749808" y="1600200"/>
            <a:ext cx="10652760" cy="530352"/>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lIns="152400" tIns="101600" rIns="152400" bIns="101600" rtlCol="0" anchor="ctr"/>
          <a:lstStyle/>
          <a:p>
            <a:pPr algn="ctr"/>
            <a:r>
              <a:rPr sz="1600" b="1">
                <a:solidFill>
                  <a:srgbClr val="000000"/>
                </a:solidFill>
                <a:latin typeface="Calibri"/>
              </a:rPr>
              <a:t>Apertura inicial de la empresa A</a:t>
            </a:r>
          </a:p>
        </p:txBody>
      </p:sp>
      <p:sp>
        <p:nvSpPr>
          <p:cNvPr id="7" name="TextBox 6"/>
          <p:cNvSpPr txBox="1"/>
          <p:nvPr/>
        </p:nvSpPr>
        <p:spPr>
          <a:xfrm>
            <a:off x="960120" y="2221992"/>
            <a:ext cx="10241280" cy="228600"/>
          </a:xfrm>
          <a:prstGeom prst="rect">
            <a:avLst/>
          </a:prstGeom>
          <a:noFill/>
        </p:spPr>
        <p:txBody>
          <a:bodyPr wrap="none" lIns="0" tIns="0" rIns="0" bIns="0">
            <a:spAutoFit/>
          </a:bodyPr>
          <a:lstStyle/>
          <a:p>
            <a:pPr algn="l"/>
            <a:r>
              <a:rPr sz="1450" b="1" i="1">
                <a:solidFill>
                  <a:srgbClr val="000000"/>
                </a:solidFill>
                <a:latin typeface="Calibri"/>
              </a:rPr>
              <a:t>Asiento de apertura</a:t>
            </a:r>
          </a:p>
        </p:txBody>
      </p:sp>
      <p:sp>
        <p:nvSpPr>
          <p:cNvPr id="8" name="TextBox 7"/>
          <p:cNvSpPr txBox="1"/>
          <p:nvPr/>
        </p:nvSpPr>
        <p:spPr>
          <a:xfrm>
            <a:off x="960120" y="2606040"/>
            <a:ext cx="1097280" cy="274320"/>
          </a:xfrm>
          <a:prstGeom prst="rect">
            <a:avLst/>
          </a:prstGeom>
          <a:noFill/>
        </p:spPr>
        <p:txBody>
          <a:bodyPr wrap="none" lIns="0" tIns="0" rIns="0" bIns="0">
            <a:spAutoFit/>
          </a:bodyPr>
          <a:lstStyle/>
          <a:p>
            <a:pPr algn="r"/>
            <a:r>
              <a:rPr sz="1600" b="1" i="0">
                <a:solidFill>
                  <a:srgbClr val="000000"/>
                </a:solidFill>
                <a:latin typeface="Calibri"/>
              </a:rPr>
              <a:t>3.000,00</a:t>
            </a:r>
          </a:p>
        </p:txBody>
      </p:sp>
      <p:sp>
        <p:nvSpPr>
          <p:cNvPr id="9" name="TextBox 8"/>
          <p:cNvSpPr txBox="1"/>
          <p:nvPr/>
        </p:nvSpPr>
        <p:spPr>
          <a:xfrm>
            <a:off x="2212848" y="2606040"/>
            <a:ext cx="2880360" cy="274320"/>
          </a:xfrm>
          <a:prstGeom prst="rect">
            <a:avLst/>
          </a:prstGeom>
          <a:noFill/>
        </p:spPr>
        <p:txBody>
          <a:bodyPr wrap="none" lIns="0" tIns="0" rIns="0" bIns="0">
            <a:spAutoFit/>
          </a:bodyPr>
          <a:lstStyle/>
          <a:p>
            <a:pPr algn="l"/>
            <a:r>
              <a:rPr sz="1600" b="0" i="0">
                <a:solidFill>
                  <a:srgbClr val="000000"/>
                </a:solidFill>
                <a:latin typeface="Calibri"/>
              </a:rPr>
              <a:t>Bancos</a:t>
            </a:r>
          </a:p>
        </p:txBody>
      </p:sp>
      <p:sp>
        <p:nvSpPr>
          <p:cNvPr id="10" name="TextBox 9"/>
          <p:cNvSpPr txBox="1"/>
          <p:nvPr/>
        </p:nvSpPr>
        <p:spPr>
          <a:xfrm>
            <a:off x="5285232" y="2606040"/>
            <a:ext cx="274320" cy="274320"/>
          </a:xfrm>
          <a:prstGeom prst="rect">
            <a:avLst/>
          </a:prstGeom>
          <a:noFill/>
        </p:spPr>
        <p:txBody>
          <a:bodyPr wrap="none" lIns="0" tIns="0" rIns="0" bIns="0">
            <a:spAutoFit/>
          </a:bodyPr>
          <a:lstStyle/>
          <a:p>
            <a:pPr algn="ctr"/>
            <a:r>
              <a:rPr sz="1600" b="1" i="0">
                <a:solidFill>
                  <a:srgbClr val="000000"/>
                </a:solidFill>
                <a:latin typeface="Calibri"/>
              </a:rPr>
              <a:t>a</a:t>
            </a:r>
          </a:p>
        </p:txBody>
      </p:sp>
      <p:sp>
        <p:nvSpPr>
          <p:cNvPr id="11" name="TextBox 10"/>
          <p:cNvSpPr txBox="1"/>
          <p:nvPr/>
        </p:nvSpPr>
        <p:spPr>
          <a:xfrm>
            <a:off x="5742432" y="2606040"/>
            <a:ext cx="3017520" cy="274320"/>
          </a:xfrm>
          <a:prstGeom prst="rect">
            <a:avLst/>
          </a:prstGeom>
          <a:noFill/>
        </p:spPr>
        <p:txBody>
          <a:bodyPr wrap="none" lIns="0" tIns="0" rIns="0" bIns="0">
            <a:spAutoFit/>
          </a:bodyPr>
          <a:lstStyle/>
          <a:p>
            <a:pPr algn="l"/>
            <a:r>
              <a:rPr sz="1600" b="0" i="0">
                <a:solidFill>
                  <a:srgbClr val="000000"/>
                </a:solidFill>
                <a:latin typeface="Calibri"/>
              </a:rPr>
              <a:t>Capital</a:t>
            </a:r>
          </a:p>
        </p:txBody>
      </p:sp>
      <p:sp>
        <p:nvSpPr>
          <p:cNvPr id="12" name="TextBox 11"/>
          <p:cNvSpPr txBox="1"/>
          <p:nvPr/>
        </p:nvSpPr>
        <p:spPr>
          <a:xfrm>
            <a:off x="9262872" y="2606040"/>
            <a:ext cx="1188720" cy="274320"/>
          </a:xfrm>
          <a:prstGeom prst="rect">
            <a:avLst/>
          </a:prstGeom>
          <a:noFill/>
        </p:spPr>
        <p:txBody>
          <a:bodyPr wrap="none" lIns="0" tIns="0" rIns="0" bIns="0">
            <a:spAutoFit/>
          </a:bodyPr>
          <a:lstStyle/>
          <a:p>
            <a:pPr algn="r"/>
            <a:r>
              <a:rPr sz="1600" b="1" i="0">
                <a:solidFill>
                  <a:srgbClr val="000000"/>
                </a:solidFill>
                <a:latin typeface="Calibri"/>
              </a:rPr>
              <a:t>3.000,00</a:t>
            </a:r>
          </a:p>
        </p:txBody>
      </p:sp>
      <p:sp>
        <p:nvSpPr>
          <p:cNvPr id="13" name="Rectangle 12"/>
          <p:cNvSpPr/>
          <p:nvPr/>
        </p:nvSpPr>
        <p:spPr>
          <a:xfrm>
            <a:off x="749808" y="2871216"/>
            <a:ext cx="10652760" cy="530352"/>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lIns="152400" tIns="101600" rIns="152400" bIns="101600" rtlCol="0" anchor="ctr"/>
          <a:lstStyle/>
          <a:p>
            <a:pPr algn="ctr"/>
            <a:r>
              <a:rPr sz="1600" b="1">
                <a:solidFill>
                  <a:srgbClr val="000000"/>
                </a:solidFill>
                <a:latin typeface="Calibri"/>
              </a:rPr>
              <a:t>La empresa paga una multa de 100 euros</a:t>
            </a:r>
          </a:p>
        </p:txBody>
      </p:sp>
      <p:sp>
        <p:nvSpPr>
          <p:cNvPr id="14" name="TextBox 13"/>
          <p:cNvSpPr txBox="1"/>
          <p:nvPr/>
        </p:nvSpPr>
        <p:spPr>
          <a:xfrm>
            <a:off x="960120" y="3493008"/>
            <a:ext cx="10241280" cy="228600"/>
          </a:xfrm>
          <a:prstGeom prst="rect">
            <a:avLst/>
          </a:prstGeom>
          <a:noFill/>
        </p:spPr>
        <p:txBody>
          <a:bodyPr wrap="none" lIns="0" tIns="0" rIns="0" bIns="0">
            <a:spAutoFit/>
          </a:bodyPr>
          <a:lstStyle/>
          <a:p>
            <a:pPr algn="l"/>
            <a:r>
              <a:rPr sz="1450" b="1" i="1">
                <a:solidFill>
                  <a:srgbClr val="000000"/>
                </a:solidFill>
                <a:latin typeface="Calibri"/>
              </a:rPr>
              <a:t>Solución</a:t>
            </a:r>
          </a:p>
        </p:txBody>
      </p:sp>
      <p:sp>
        <p:nvSpPr>
          <p:cNvPr id="15" name="TextBox 14"/>
          <p:cNvSpPr txBox="1"/>
          <p:nvPr/>
        </p:nvSpPr>
        <p:spPr>
          <a:xfrm>
            <a:off x="960120" y="3877056"/>
            <a:ext cx="1097280" cy="274320"/>
          </a:xfrm>
          <a:prstGeom prst="rect">
            <a:avLst/>
          </a:prstGeom>
          <a:noFill/>
        </p:spPr>
        <p:txBody>
          <a:bodyPr wrap="none" lIns="0" tIns="0" rIns="0" bIns="0">
            <a:spAutoFit/>
          </a:bodyPr>
          <a:lstStyle/>
          <a:p>
            <a:pPr algn="r"/>
            <a:r>
              <a:rPr sz="1600" b="1" i="0">
                <a:solidFill>
                  <a:srgbClr val="000000"/>
                </a:solidFill>
                <a:latin typeface="Calibri"/>
              </a:rPr>
              <a:t>100,00</a:t>
            </a:r>
          </a:p>
        </p:txBody>
      </p:sp>
      <p:sp>
        <p:nvSpPr>
          <p:cNvPr id="16" name="TextBox 15"/>
          <p:cNvSpPr txBox="1"/>
          <p:nvPr/>
        </p:nvSpPr>
        <p:spPr>
          <a:xfrm>
            <a:off x="2212848" y="3877056"/>
            <a:ext cx="2880360" cy="274320"/>
          </a:xfrm>
          <a:prstGeom prst="rect">
            <a:avLst/>
          </a:prstGeom>
          <a:noFill/>
        </p:spPr>
        <p:txBody>
          <a:bodyPr wrap="none" lIns="0" tIns="0" rIns="0" bIns="0">
            <a:spAutoFit/>
          </a:bodyPr>
          <a:lstStyle/>
          <a:p>
            <a:pPr algn="l"/>
            <a:r>
              <a:rPr sz="1600" b="0" i="0" dirty="0">
                <a:solidFill>
                  <a:srgbClr val="000000"/>
                </a:solidFill>
                <a:latin typeface="Calibri"/>
              </a:rPr>
              <a:t>(G) </a:t>
            </a:r>
            <a:r>
              <a:rPr sz="1600" b="0" i="0" dirty="0" err="1">
                <a:solidFill>
                  <a:srgbClr val="000000"/>
                </a:solidFill>
                <a:latin typeface="Calibri"/>
              </a:rPr>
              <a:t>Multa</a:t>
            </a:r>
            <a:endParaRPr sz="1600" b="0" i="0" dirty="0">
              <a:solidFill>
                <a:srgbClr val="000000"/>
              </a:solidFill>
              <a:latin typeface="Calibri"/>
            </a:endParaRPr>
          </a:p>
        </p:txBody>
      </p:sp>
      <p:sp>
        <p:nvSpPr>
          <p:cNvPr id="17" name="TextBox 16"/>
          <p:cNvSpPr txBox="1"/>
          <p:nvPr/>
        </p:nvSpPr>
        <p:spPr>
          <a:xfrm>
            <a:off x="5285232" y="3877056"/>
            <a:ext cx="274320" cy="274320"/>
          </a:xfrm>
          <a:prstGeom prst="rect">
            <a:avLst/>
          </a:prstGeom>
          <a:noFill/>
        </p:spPr>
        <p:txBody>
          <a:bodyPr wrap="none" lIns="0" tIns="0" rIns="0" bIns="0">
            <a:spAutoFit/>
          </a:bodyPr>
          <a:lstStyle/>
          <a:p>
            <a:pPr algn="ctr"/>
            <a:r>
              <a:rPr sz="1600" b="1" i="0">
                <a:solidFill>
                  <a:srgbClr val="000000"/>
                </a:solidFill>
                <a:latin typeface="Calibri"/>
              </a:rPr>
              <a:t>a</a:t>
            </a:r>
          </a:p>
        </p:txBody>
      </p:sp>
      <p:sp>
        <p:nvSpPr>
          <p:cNvPr id="18" name="TextBox 17"/>
          <p:cNvSpPr txBox="1"/>
          <p:nvPr/>
        </p:nvSpPr>
        <p:spPr>
          <a:xfrm>
            <a:off x="5742432" y="3877056"/>
            <a:ext cx="3017520" cy="274320"/>
          </a:xfrm>
          <a:prstGeom prst="rect">
            <a:avLst/>
          </a:prstGeom>
          <a:noFill/>
        </p:spPr>
        <p:txBody>
          <a:bodyPr wrap="none" lIns="0" tIns="0" rIns="0" bIns="0">
            <a:spAutoFit/>
          </a:bodyPr>
          <a:lstStyle/>
          <a:p>
            <a:pPr algn="l"/>
            <a:r>
              <a:rPr sz="1600" b="0" i="0">
                <a:solidFill>
                  <a:srgbClr val="000000"/>
                </a:solidFill>
                <a:latin typeface="Calibri"/>
              </a:rPr>
              <a:t>Bancos</a:t>
            </a:r>
          </a:p>
        </p:txBody>
      </p:sp>
      <p:sp>
        <p:nvSpPr>
          <p:cNvPr id="19" name="TextBox 18"/>
          <p:cNvSpPr txBox="1"/>
          <p:nvPr/>
        </p:nvSpPr>
        <p:spPr>
          <a:xfrm>
            <a:off x="9262872" y="3877056"/>
            <a:ext cx="1188720" cy="274320"/>
          </a:xfrm>
          <a:prstGeom prst="rect">
            <a:avLst/>
          </a:prstGeom>
          <a:noFill/>
        </p:spPr>
        <p:txBody>
          <a:bodyPr wrap="none" lIns="0" tIns="0" rIns="0" bIns="0">
            <a:spAutoFit/>
          </a:bodyPr>
          <a:lstStyle/>
          <a:p>
            <a:pPr algn="r"/>
            <a:r>
              <a:rPr sz="1600" b="1" i="0">
                <a:solidFill>
                  <a:srgbClr val="000000"/>
                </a:solidFill>
                <a:latin typeface="Calibri"/>
              </a:rPr>
              <a:t>100,00</a:t>
            </a:r>
          </a:p>
        </p:txBody>
      </p:sp>
      <p:sp>
        <p:nvSpPr>
          <p:cNvPr id="20" name="Rectangle 19"/>
          <p:cNvSpPr/>
          <p:nvPr/>
        </p:nvSpPr>
        <p:spPr>
          <a:xfrm>
            <a:off x="749808" y="4279392"/>
            <a:ext cx="10652760" cy="530352"/>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lIns="152400" tIns="101600" rIns="152400" bIns="101600" rtlCol="0" anchor="ctr"/>
          <a:lstStyle/>
          <a:p>
            <a:pPr algn="ctr"/>
            <a:r>
              <a:rPr sz="1600" b="1">
                <a:solidFill>
                  <a:srgbClr val="000000"/>
                </a:solidFill>
                <a:latin typeface="Calibri"/>
              </a:rPr>
              <a:t>La empresa cobra una indemnización de 150 euros</a:t>
            </a:r>
          </a:p>
        </p:txBody>
      </p:sp>
      <p:sp>
        <p:nvSpPr>
          <p:cNvPr id="21" name="TextBox 20"/>
          <p:cNvSpPr txBox="1"/>
          <p:nvPr/>
        </p:nvSpPr>
        <p:spPr>
          <a:xfrm>
            <a:off x="960120" y="4901184"/>
            <a:ext cx="10241280" cy="228600"/>
          </a:xfrm>
          <a:prstGeom prst="rect">
            <a:avLst/>
          </a:prstGeom>
          <a:noFill/>
        </p:spPr>
        <p:txBody>
          <a:bodyPr wrap="none" lIns="0" tIns="0" rIns="0" bIns="0">
            <a:spAutoFit/>
          </a:bodyPr>
          <a:lstStyle/>
          <a:p>
            <a:pPr algn="l"/>
            <a:r>
              <a:rPr sz="1450" b="1" i="1">
                <a:solidFill>
                  <a:srgbClr val="000000"/>
                </a:solidFill>
                <a:latin typeface="Calibri"/>
              </a:rPr>
              <a:t>Solución</a:t>
            </a:r>
          </a:p>
        </p:txBody>
      </p:sp>
      <p:sp>
        <p:nvSpPr>
          <p:cNvPr id="22" name="TextBox 21"/>
          <p:cNvSpPr txBox="1"/>
          <p:nvPr/>
        </p:nvSpPr>
        <p:spPr>
          <a:xfrm>
            <a:off x="960120" y="5285232"/>
            <a:ext cx="1097280" cy="274320"/>
          </a:xfrm>
          <a:prstGeom prst="rect">
            <a:avLst/>
          </a:prstGeom>
          <a:noFill/>
        </p:spPr>
        <p:txBody>
          <a:bodyPr wrap="none" lIns="0" tIns="0" rIns="0" bIns="0">
            <a:spAutoFit/>
          </a:bodyPr>
          <a:lstStyle/>
          <a:p>
            <a:pPr algn="r"/>
            <a:r>
              <a:rPr sz="1600" b="1" i="0">
                <a:solidFill>
                  <a:srgbClr val="000000"/>
                </a:solidFill>
                <a:latin typeface="Calibri"/>
              </a:rPr>
              <a:t>150,00</a:t>
            </a:r>
          </a:p>
        </p:txBody>
      </p:sp>
      <p:sp>
        <p:nvSpPr>
          <p:cNvPr id="23" name="TextBox 22"/>
          <p:cNvSpPr txBox="1"/>
          <p:nvPr/>
        </p:nvSpPr>
        <p:spPr>
          <a:xfrm>
            <a:off x="2212848" y="5285232"/>
            <a:ext cx="2880360" cy="274320"/>
          </a:xfrm>
          <a:prstGeom prst="rect">
            <a:avLst/>
          </a:prstGeom>
          <a:noFill/>
        </p:spPr>
        <p:txBody>
          <a:bodyPr wrap="none" lIns="0" tIns="0" rIns="0" bIns="0">
            <a:spAutoFit/>
          </a:bodyPr>
          <a:lstStyle/>
          <a:p>
            <a:pPr algn="l"/>
            <a:r>
              <a:rPr sz="1600" b="0" i="0">
                <a:solidFill>
                  <a:srgbClr val="000000"/>
                </a:solidFill>
                <a:latin typeface="Calibri"/>
              </a:rPr>
              <a:t>Bancos</a:t>
            </a:r>
          </a:p>
        </p:txBody>
      </p:sp>
      <p:sp>
        <p:nvSpPr>
          <p:cNvPr id="24" name="TextBox 23"/>
          <p:cNvSpPr txBox="1"/>
          <p:nvPr/>
        </p:nvSpPr>
        <p:spPr>
          <a:xfrm>
            <a:off x="5285232" y="5285232"/>
            <a:ext cx="274320" cy="274320"/>
          </a:xfrm>
          <a:prstGeom prst="rect">
            <a:avLst/>
          </a:prstGeom>
          <a:noFill/>
        </p:spPr>
        <p:txBody>
          <a:bodyPr wrap="none" lIns="0" tIns="0" rIns="0" bIns="0">
            <a:spAutoFit/>
          </a:bodyPr>
          <a:lstStyle/>
          <a:p>
            <a:pPr algn="ctr"/>
            <a:r>
              <a:rPr sz="1600" b="1" i="0">
                <a:solidFill>
                  <a:srgbClr val="000000"/>
                </a:solidFill>
                <a:latin typeface="Calibri"/>
              </a:rPr>
              <a:t>a</a:t>
            </a:r>
          </a:p>
        </p:txBody>
      </p:sp>
      <p:sp>
        <p:nvSpPr>
          <p:cNvPr id="25" name="TextBox 24"/>
          <p:cNvSpPr txBox="1"/>
          <p:nvPr/>
        </p:nvSpPr>
        <p:spPr>
          <a:xfrm>
            <a:off x="5742432" y="5285232"/>
            <a:ext cx="3017520" cy="274320"/>
          </a:xfrm>
          <a:prstGeom prst="rect">
            <a:avLst/>
          </a:prstGeom>
          <a:noFill/>
        </p:spPr>
        <p:txBody>
          <a:bodyPr wrap="none" lIns="0" tIns="0" rIns="0" bIns="0">
            <a:spAutoFit/>
          </a:bodyPr>
          <a:lstStyle/>
          <a:p>
            <a:pPr algn="l"/>
            <a:r>
              <a:rPr sz="1600" b="0" i="0">
                <a:solidFill>
                  <a:srgbClr val="000000"/>
                </a:solidFill>
                <a:latin typeface="Calibri"/>
              </a:rPr>
              <a:t>(I) Indemnización</a:t>
            </a:r>
          </a:p>
        </p:txBody>
      </p:sp>
      <p:sp>
        <p:nvSpPr>
          <p:cNvPr id="26" name="TextBox 25"/>
          <p:cNvSpPr txBox="1"/>
          <p:nvPr/>
        </p:nvSpPr>
        <p:spPr>
          <a:xfrm>
            <a:off x="9262872" y="5285232"/>
            <a:ext cx="1188720" cy="274320"/>
          </a:xfrm>
          <a:prstGeom prst="rect">
            <a:avLst/>
          </a:prstGeom>
          <a:noFill/>
        </p:spPr>
        <p:txBody>
          <a:bodyPr wrap="none" lIns="0" tIns="0" rIns="0" bIns="0">
            <a:spAutoFit/>
          </a:bodyPr>
          <a:lstStyle/>
          <a:p>
            <a:pPr algn="r"/>
            <a:r>
              <a:rPr sz="1600" b="1" i="0">
                <a:solidFill>
                  <a:srgbClr val="000000"/>
                </a:solidFill>
                <a:latin typeface="Calibri"/>
              </a:rPr>
              <a:t>150,00</a:t>
            </a:r>
          </a:p>
        </p:txBody>
      </p:sp>
      <p:sp>
        <p:nvSpPr>
          <p:cNvPr id="27" name="TextBox 26"/>
          <p:cNvSpPr txBox="1"/>
          <p:nvPr/>
        </p:nvSpPr>
        <p:spPr>
          <a:xfrm>
            <a:off x="1307592" y="5916168"/>
            <a:ext cx="9619488" cy="283464"/>
          </a:xfrm>
          <a:prstGeom prst="rect">
            <a:avLst/>
          </a:prstGeom>
          <a:noFill/>
        </p:spPr>
        <p:txBody>
          <a:bodyPr wrap="none" lIns="0" tIns="0" rIns="0" bIns="0">
            <a:spAutoFit/>
          </a:bodyPr>
          <a:lstStyle/>
          <a:p>
            <a:pPr algn="ctr"/>
            <a:r>
              <a:rPr sz="1350" b="1" i="0">
                <a:solidFill>
                  <a:srgbClr val="000000"/>
                </a:solidFill>
                <a:latin typeface="Calibri"/>
              </a:rPr>
              <a:t>GASTOS E INGRESOS EXPLICAN EL RESULTADO</a:t>
            </a:r>
          </a:p>
        </p:txBody>
      </p:sp>
      <p:sp>
        <p:nvSpPr>
          <p:cNvPr id="28" name="TextBox 15">
            <a:extLst>
              <a:ext uri="{FF2B5EF4-FFF2-40B4-BE49-F238E27FC236}">
                <a16:creationId xmlns:a16="http://schemas.microsoft.com/office/drawing/2014/main" id="{80466A5B-14F4-E515-BD04-7B7C6C64F09A}"/>
              </a:ext>
            </a:extLst>
          </p:cNvPr>
          <p:cNvSpPr txBox="1"/>
          <p:nvPr/>
        </p:nvSpPr>
        <p:spPr>
          <a:xfrm>
            <a:off x="3144340" y="3868579"/>
            <a:ext cx="1316386" cy="246221"/>
          </a:xfrm>
          <a:prstGeom prst="rect">
            <a:avLst/>
          </a:prstGeom>
          <a:noFill/>
        </p:spPr>
        <p:txBody>
          <a:bodyPr wrap="none" lIns="0" tIns="0" rIns="0" bIns="0">
            <a:spAutoFit/>
          </a:bodyPr>
          <a:lstStyle/>
          <a:p>
            <a:pPr algn="l"/>
            <a:r>
              <a:rPr lang="es-ES" sz="1600" strike="sngStrike" dirty="0">
                <a:solidFill>
                  <a:srgbClr val="000000"/>
                </a:solidFill>
                <a:latin typeface="Calibri"/>
              </a:rPr>
              <a:t>(PN</a:t>
            </a:r>
            <a:r>
              <a:rPr sz="1600" b="0" i="0" strike="sngStrike" dirty="0">
                <a:solidFill>
                  <a:srgbClr val="000000"/>
                </a:solidFill>
                <a:latin typeface="Calibri"/>
              </a:rPr>
              <a:t>) </a:t>
            </a:r>
            <a:r>
              <a:rPr lang="es-ES" sz="1600" b="0" i="0" strike="sngStrike" dirty="0">
                <a:solidFill>
                  <a:srgbClr val="000000"/>
                </a:solidFill>
                <a:latin typeface="Calibri"/>
              </a:rPr>
              <a:t>Resultados</a:t>
            </a:r>
            <a:endParaRPr sz="1600" b="0" i="0" strike="sngStrike" dirty="0">
              <a:solidFill>
                <a:srgbClr val="000000"/>
              </a:solidFill>
              <a:latin typeface="Calibri"/>
            </a:endParaRPr>
          </a:p>
        </p:txBody>
      </p:sp>
      <p:sp>
        <p:nvSpPr>
          <p:cNvPr id="29" name="TextBox 15">
            <a:extLst>
              <a:ext uri="{FF2B5EF4-FFF2-40B4-BE49-F238E27FC236}">
                <a16:creationId xmlns:a16="http://schemas.microsoft.com/office/drawing/2014/main" id="{518822DC-9EE9-8EBF-3E34-9A2EE4A8C59B}"/>
              </a:ext>
            </a:extLst>
          </p:cNvPr>
          <p:cNvSpPr txBox="1"/>
          <p:nvPr/>
        </p:nvSpPr>
        <p:spPr>
          <a:xfrm>
            <a:off x="7381630" y="5299281"/>
            <a:ext cx="1316386" cy="246221"/>
          </a:xfrm>
          <a:prstGeom prst="rect">
            <a:avLst/>
          </a:prstGeom>
          <a:noFill/>
        </p:spPr>
        <p:txBody>
          <a:bodyPr wrap="none" lIns="0" tIns="0" rIns="0" bIns="0">
            <a:spAutoFit/>
          </a:bodyPr>
          <a:lstStyle/>
          <a:p>
            <a:pPr algn="l"/>
            <a:r>
              <a:rPr lang="es-ES" sz="1600" strike="sngStrike" dirty="0">
                <a:solidFill>
                  <a:srgbClr val="000000"/>
                </a:solidFill>
                <a:latin typeface="Calibri"/>
              </a:rPr>
              <a:t>(PN</a:t>
            </a:r>
            <a:r>
              <a:rPr sz="1600" b="0" i="0" strike="sngStrike" dirty="0">
                <a:solidFill>
                  <a:srgbClr val="000000"/>
                </a:solidFill>
                <a:latin typeface="Calibri"/>
              </a:rPr>
              <a:t>) </a:t>
            </a:r>
            <a:r>
              <a:rPr lang="es-ES" sz="1600" b="0" i="0" strike="sngStrike" dirty="0">
                <a:solidFill>
                  <a:srgbClr val="000000"/>
                </a:solidFill>
                <a:latin typeface="Calibri"/>
              </a:rPr>
              <a:t>Resultados</a:t>
            </a:r>
            <a:endParaRPr sz="1600" b="0" i="0" strike="sngStrike" dirty="0">
              <a:solidFill>
                <a:srgbClr val="000000"/>
              </a:solidFill>
              <a:latin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none" lIns="0" tIns="0" rIns="0" bIns="0">
            <a:spAutoFit/>
          </a:bodyPr>
          <a:lstStyle/>
          <a:p>
            <a:pPr algn="l"/>
            <a:r>
              <a:rPr sz="975" b="1" i="0">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none" lIns="0" tIns="0" rIns="0" bIns="0">
            <a:spAutoFit/>
          </a:bodyPr>
          <a:lstStyle/>
          <a:p>
            <a:pPr algn="l"/>
            <a:r>
              <a:rPr sz="2625" b="1" i="0">
                <a:solidFill>
                  <a:srgbClr val="000000"/>
                </a:solidFill>
                <a:latin typeface="Calibri"/>
              </a:rPr>
              <a:t>4.3. EMPRESA A · LIBROS MAYORES</a:t>
            </a:r>
          </a:p>
        </p:txBody>
      </p:sp>
      <p:sp>
        <p:nvSpPr>
          <p:cNvPr id="4" name="TextBox 3"/>
          <p:cNvSpPr txBox="1"/>
          <p:nvPr/>
        </p:nvSpPr>
        <p:spPr>
          <a:xfrm>
            <a:off x="11137392" y="6437376"/>
            <a:ext cx="438912" cy="201168"/>
          </a:xfrm>
          <a:prstGeom prst="rect">
            <a:avLst/>
          </a:prstGeom>
          <a:noFill/>
        </p:spPr>
        <p:txBody>
          <a:bodyPr wrap="none" lIns="0" tIns="0" rIns="0" bIns="0">
            <a:spAutoFit/>
          </a:bodyPr>
          <a:lstStyle/>
          <a:p>
            <a:pPr algn="r"/>
            <a:r>
              <a:rPr sz="825" b="0" i="0">
                <a:solidFill>
                  <a:srgbClr val="000000"/>
                </a:solidFill>
                <a:latin typeface="Calibri"/>
              </a:rPr>
              <a:t>50</a:t>
            </a:r>
          </a:p>
        </p:txBody>
      </p:sp>
      <p:sp>
        <p:nvSpPr>
          <p:cNvPr id="5" name="TextBox 4"/>
          <p:cNvSpPr txBox="1"/>
          <p:nvPr/>
        </p:nvSpPr>
        <p:spPr>
          <a:xfrm>
            <a:off x="777240" y="1143000"/>
            <a:ext cx="10561320" cy="329184"/>
          </a:xfrm>
          <a:prstGeom prst="rect">
            <a:avLst/>
          </a:prstGeom>
          <a:noFill/>
        </p:spPr>
        <p:txBody>
          <a:bodyPr wrap="none" lIns="0" tIns="0" rIns="0" bIns="0">
            <a:spAutoFit/>
          </a:bodyPr>
          <a:lstStyle/>
          <a:p>
            <a:pPr algn="ctr"/>
            <a:r>
              <a:rPr sz="1700" b="1" i="0">
                <a:solidFill>
                  <a:srgbClr val="000000"/>
                </a:solidFill>
                <a:latin typeface="Calibri"/>
              </a:rPr>
              <a:t>Los apuntes del Diario se trasladan al Mayor. Todavía no hemos traspasado gastos e ingresos a Resultados.</a:t>
            </a:r>
          </a:p>
        </p:txBody>
      </p:sp>
      <p:sp>
        <p:nvSpPr>
          <p:cNvPr id="6" name="TextBox 5"/>
          <p:cNvSpPr txBox="1"/>
          <p:nvPr/>
        </p:nvSpPr>
        <p:spPr>
          <a:xfrm>
            <a:off x="777240" y="1691640"/>
            <a:ext cx="466344"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7" name="TextBox 6"/>
          <p:cNvSpPr txBox="1"/>
          <p:nvPr/>
        </p:nvSpPr>
        <p:spPr>
          <a:xfrm>
            <a:off x="3721608" y="1691640"/>
            <a:ext cx="466344"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8" name="TextBox 7"/>
          <p:cNvSpPr txBox="1"/>
          <p:nvPr/>
        </p:nvSpPr>
        <p:spPr>
          <a:xfrm>
            <a:off x="914400" y="1691640"/>
            <a:ext cx="2834640" cy="228600"/>
          </a:xfrm>
          <a:prstGeom prst="rect">
            <a:avLst/>
          </a:prstGeom>
          <a:noFill/>
        </p:spPr>
        <p:txBody>
          <a:bodyPr wrap="none" lIns="0" tIns="0" rIns="0" bIns="0">
            <a:spAutoFit/>
          </a:bodyPr>
          <a:lstStyle/>
          <a:p>
            <a:pPr algn="ctr"/>
            <a:r>
              <a:rPr sz="1300" b="1" i="0">
                <a:solidFill>
                  <a:srgbClr val="000000"/>
                </a:solidFill>
                <a:latin typeface="Calibri"/>
              </a:rPr>
              <a:t>Bancos</a:t>
            </a:r>
          </a:p>
        </p:txBody>
      </p:sp>
      <p:cxnSp>
        <p:nvCxnSpPr>
          <p:cNvPr id="9" name="Connector 8"/>
          <p:cNvCxnSpPr/>
          <p:nvPr/>
        </p:nvCxnSpPr>
        <p:spPr>
          <a:xfrm>
            <a:off x="777240" y="1929384"/>
            <a:ext cx="310896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2331720" y="1929384"/>
            <a:ext cx="0" cy="1362456"/>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22960" y="2020824"/>
            <a:ext cx="1463039" cy="201168"/>
          </a:xfrm>
          <a:prstGeom prst="rect">
            <a:avLst/>
          </a:prstGeom>
          <a:noFill/>
        </p:spPr>
        <p:txBody>
          <a:bodyPr wrap="none" lIns="0" tIns="0" rIns="0" bIns="0">
            <a:spAutoFit/>
          </a:bodyPr>
          <a:lstStyle/>
          <a:p>
            <a:pPr algn="l"/>
            <a:r>
              <a:rPr sz="1200" b="0" i="0">
                <a:solidFill>
                  <a:srgbClr val="000000"/>
                </a:solidFill>
                <a:latin typeface="Calibri"/>
              </a:rPr>
              <a:t>3.000 AP</a:t>
            </a:r>
          </a:p>
        </p:txBody>
      </p:sp>
      <p:sp>
        <p:nvSpPr>
          <p:cNvPr id="12" name="TextBox 11"/>
          <p:cNvSpPr txBox="1"/>
          <p:nvPr/>
        </p:nvSpPr>
        <p:spPr>
          <a:xfrm>
            <a:off x="822960" y="2276856"/>
            <a:ext cx="1463039" cy="201168"/>
          </a:xfrm>
          <a:prstGeom prst="rect">
            <a:avLst/>
          </a:prstGeom>
          <a:noFill/>
        </p:spPr>
        <p:txBody>
          <a:bodyPr wrap="none" lIns="0" tIns="0" rIns="0" bIns="0">
            <a:spAutoFit/>
          </a:bodyPr>
          <a:lstStyle/>
          <a:p>
            <a:pPr algn="l"/>
            <a:r>
              <a:rPr sz="1200" b="0" i="0">
                <a:solidFill>
                  <a:srgbClr val="000000"/>
                </a:solidFill>
                <a:latin typeface="Calibri"/>
              </a:rPr>
              <a:t>150 (2)</a:t>
            </a:r>
          </a:p>
        </p:txBody>
      </p:sp>
      <p:sp>
        <p:nvSpPr>
          <p:cNvPr id="13" name="TextBox 12"/>
          <p:cNvSpPr txBox="1"/>
          <p:nvPr/>
        </p:nvSpPr>
        <p:spPr>
          <a:xfrm>
            <a:off x="2377439" y="2020824"/>
            <a:ext cx="1463039" cy="201168"/>
          </a:xfrm>
          <a:prstGeom prst="rect">
            <a:avLst/>
          </a:prstGeom>
          <a:noFill/>
        </p:spPr>
        <p:txBody>
          <a:bodyPr wrap="none" lIns="0" tIns="0" rIns="0" bIns="0">
            <a:spAutoFit/>
          </a:bodyPr>
          <a:lstStyle/>
          <a:p>
            <a:pPr algn="l"/>
            <a:r>
              <a:rPr sz="1200" b="0" i="0">
                <a:solidFill>
                  <a:srgbClr val="000000"/>
                </a:solidFill>
                <a:latin typeface="Calibri"/>
              </a:rPr>
              <a:t>(1) 100</a:t>
            </a:r>
          </a:p>
        </p:txBody>
      </p:sp>
      <p:sp>
        <p:nvSpPr>
          <p:cNvPr id="14" name="TextBox 13"/>
          <p:cNvSpPr txBox="1"/>
          <p:nvPr/>
        </p:nvSpPr>
        <p:spPr>
          <a:xfrm>
            <a:off x="4617720" y="1691640"/>
            <a:ext cx="466344"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15" name="TextBox 14"/>
          <p:cNvSpPr txBox="1"/>
          <p:nvPr/>
        </p:nvSpPr>
        <p:spPr>
          <a:xfrm>
            <a:off x="7562088" y="1691640"/>
            <a:ext cx="466344"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16" name="TextBox 15"/>
          <p:cNvSpPr txBox="1"/>
          <p:nvPr/>
        </p:nvSpPr>
        <p:spPr>
          <a:xfrm>
            <a:off x="4754880" y="1691640"/>
            <a:ext cx="2834640" cy="228600"/>
          </a:xfrm>
          <a:prstGeom prst="rect">
            <a:avLst/>
          </a:prstGeom>
          <a:noFill/>
        </p:spPr>
        <p:txBody>
          <a:bodyPr wrap="none" lIns="0" tIns="0" rIns="0" bIns="0">
            <a:spAutoFit/>
          </a:bodyPr>
          <a:lstStyle/>
          <a:p>
            <a:pPr algn="ctr"/>
            <a:r>
              <a:rPr sz="1300" b="1" i="0">
                <a:solidFill>
                  <a:srgbClr val="000000"/>
                </a:solidFill>
                <a:latin typeface="Calibri"/>
              </a:rPr>
              <a:t>Capital</a:t>
            </a:r>
          </a:p>
        </p:txBody>
      </p:sp>
      <p:cxnSp>
        <p:nvCxnSpPr>
          <p:cNvPr id="17" name="Connector 16"/>
          <p:cNvCxnSpPr/>
          <p:nvPr/>
        </p:nvCxnSpPr>
        <p:spPr>
          <a:xfrm>
            <a:off x="4617720" y="1929384"/>
            <a:ext cx="3108959"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6172200" y="1929384"/>
            <a:ext cx="0" cy="1362456"/>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217920" y="2020824"/>
            <a:ext cx="1463039" cy="201168"/>
          </a:xfrm>
          <a:prstGeom prst="rect">
            <a:avLst/>
          </a:prstGeom>
          <a:noFill/>
        </p:spPr>
        <p:txBody>
          <a:bodyPr wrap="none" lIns="0" tIns="0" rIns="0" bIns="0">
            <a:spAutoFit/>
          </a:bodyPr>
          <a:lstStyle/>
          <a:p>
            <a:pPr algn="l"/>
            <a:r>
              <a:rPr sz="1200" b="0" i="0">
                <a:solidFill>
                  <a:srgbClr val="000000"/>
                </a:solidFill>
                <a:latin typeface="Calibri"/>
              </a:rPr>
              <a:t>AP 3.000</a:t>
            </a:r>
          </a:p>
        </p:txBody>
      </p:sp>
      <p:sp>
        <p:nvSpPr>
          <p:cNvPr id="20" name="TextBox 19"/>
          <p:cNvSpPr txBox="1"/>
          <p:nvPr/>
        </p:nvSpPr>
        <p:spPr>
          <a:xfrm>
            <a:off x="8275320" y="1691640"/>
            <a:ext cx="466344"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21" name="TextBox 20"/>
          <p:cNvSpPr txBox="1"/>
          <p:nvPr/>
        </p:nvSpPr>
        <p:spPr>
          <a:xfrm>
            <a:off x="11219688" y="1691640"/>
            <a:ext cx="466344"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22" name="TextBox 21"/>
          <p:cNvSpPr txBox="1"/>
          <p:nvPr/>
        </p:nvSpPr>
        <p:spPr>
          <a:xfrm>
            <a:off x="8412480" y="1691640"/>
            <a:ext cx="2834640" cy="228600"/>
          </a:xfrm>
          <a:prstGeom prst="rect">
            <a:avLst/>
          </a:prstGeom>
          <a:noFill/>
        </p:spPr>
        <p:txBody>
          <a:bodyPr wrap="none" lIns="0" tIns="0" rIns="0" bIns="0">
            <a:spAutoFit/>
          </a:bodyPr>
          <a:lstStyle/>
          <a:p>
            <a:pPr algn="ctr"/>
            <a:r>
              <a:rPr sz="1300" b="1" i="0">
                <a:solidFill>
                  <a:srgbClr val="000000"/>
                </a:solidFill>
                <a:latin typeface="Calibri"/>
              </a:rPr>
              <a:t>Resultados</a:t>
            </a:r>
          </a:p>
        </p:txBody>
      </p:sp>
      <p:cxnSp>
        <p:nvCxnSpPr>
          <p:cNvPr id="23" name="Connector 22"/>
          <p:cNvCxnSpPr/>
          <p:nvPr/>
        </p:nvCxnSpPr>
        <p:spPr>
          <a:xfrm>
            <a:off x="8275320" y="1929384"/>
            <a:ext cx="310896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9829800" y="1929384"/>
            <a:ext cx="0" cy="1362456"/>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965960" y="3977639"/>
            <a:ext cx="486918"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26" name="TextBox 25"/>
          <p:cNvSpPr txBox="1"/>
          <p:nvPr/>
        </p:nvSpPr>
        <p:spPr>
          <a:xfrm>
            <a:off x="5047488" y="3977639"/>
            <a:ext cx="486918"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27" name="TextBox 26"/>
          <p:cNvSpPr txBox="1"/>
          <p:nvPr/>
        </p:nvSpPr>
        <p:spPr>
          <a:xfrm>
            <a:off x="2103120" y="3977639"/>
            <a:ext cx="2971800" cy="228600"/>
          </a:xfrm>
          <a:prstGeom prst="rect">
            <a:avLst/>
          </a:prstGeom>
          <a:noFill/>
        </p:spPr>
        <p:txBody>
          <a:bodyPr wrap="none" lIns="0" tIns="0" rIns="0" bIns="0">
            <a:spAutoFit/>
          </a:bodyPr>
          <a:lstStyle/>
          <a:p>
            <a:pPr algn="ctr"/>
            <a:r>
              <a:rPr sz="1300" b="1" i="0">
                <a:solidFill>
                  <a:srgbClr val="000000"/>
                </a:solidFill>
                <a:latin typeface="Calibri"/>
              </a:rPr>
              <a:t>(G) Multa</a:t>
            </a:r>
          </a:p>
        </p:txBody>
      </p:sp>
      <p:cxnSp>
        <p:nvCxnSpPr>
          <p:cNvPr id="28" name="Connector 27"/>
          <p:cNvCxnSpPr/>
          <p:nvPr/>
        </p:nvCxnSpPr>
        <p:spPr>
          <a:xfrm>
            <a:off x="1965960" y="4215383"/>
            <a:ext cx="3246119"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3589020" y="4215383"/>
            <a:ext cx="0" cy="1179576"/>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011679" y="4306824"/>
            <a:ext cx="1531619" cy="201168"/>
          </a:xfrm>
          <a:prstGeom prst="rect">
            <a:avLst/>
          </a:prstGeom>
          <a:noFill/>
        </p:spPr>
        <p:txBody>
          <a:bodyPr wrap="none" lIns="0" tIns="0" rIns="0" bIns="0">
            <a:spAutoFit/>
          </a:bodyPr>
          <a:lstStyle/>
          <a:p>
            <a:pPr algn="l"/>
            <a:r>
              <a:rPr sz="1200" b="0" i="0">
                <a:solidFill>
                  <a:srgbClr val="000000"/>
                </a:solidFill>
                <a:latin typeface="Calibri"/>
              </a:rPr>
              <a:t>100 (1)</a:t>
            </a:r>
          </a:p>
        </p:txBody>
      </p:sp>
      <p:sp>
        <p:nvSpPr>
          <p:cNvPr id="31" name="TextBox 30"/>
          <p:cNvSpPr txBox="1"/>
          <p:nvPr/>
        </p:nvSpPr>
        <p:spPr>
          <a:xfrm>
            <a:off x="6903720" y="3977639"/>
            <a:ext cx="486918"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32" name="TextBox 31"/>
          <p:cNvSpPr txBox="1"/>
          <p:nvPr/>
        </p:nvSpPr>
        <p:spPr>
          <a:xfrm>
            <a:off x="9985248" y="3977639"/>
            <a:ext cx="486918"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33" name="TextBox 32"/>
          <p:cNvSpPr txBox="1"/>
          <p:nvPr/>
        </p:nvSpPr>
        <p:spPr>
          <a:xfrm>
            <a:off x="7040880" y="3977639"/>
            <a:ext cx="2971800" cy="228600"/>
          </a:xfrm>
          <a:prstGeom prst="rect">
            <a:avLst/>
          </a:prstGeom>
          <a:noFill/>
        </p:spPr>
        <p:txBody>
          <a:bodyPr wrap="none" lIns="0" tIns="0" rIns="0" bIns="0">
            <a:spAutoFit/>
          </a:bodyPr>
          <a:lstStyle/>
          <a:p>
            <a:pPr algn="ctr"/>
            <a:r>
              <a:rPr sz="1300" b="1" i="0">
                <a:solidFill>
                  <a:srgbClr val="000000"/>
                </a:solidFill>
                <a:latin typeface="Calibri"/>
              </a:rPr>
              <a:t>(I) Indemnización</a:t>
            </a:r>
          </a:p>
        </p:txBody>
      </p:sp>
      <p:cxnSp>
        <p:nvCxnSpPr>
          <p:cNvPr id="34" name="Connector 33"/>
          <p:cNvCxnSpPr/>
          <p:nvPr/>
        </p:nvCxnSpPr>
        <p:spPr>
          <a:xfrm>
            <a:off x="6903720" y="4215383"/>
            <a:ext cx="324612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8526780" y="4215383"/>
            <a:ext cx="0" cy="1179576"/>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572500" y="4306824"/>
            <a:ext cx="1531619" cy="201168"/>
          </a:xfrm>
          <a:prstGeom prst="rect">
            <a:avLst/>
          </a:prstGeom>
          <a:noFill/>
        </p:spPr>
        <p:txBody>
          <a:bodyPr wrap="none" lIns="0" tIns="0" rIns="0" bIns="0">
            <a:spAutoFit/>
          </a:bodyPr>
          <a:lstStyle/>
          <a:p>
            <a:pPr algn="l"/>
            <a:r>
              <a:rPr sz="1200" b="0" i="0">
                <a:solidFill>
                  <a:srgbClr val="000000"/>
                </a:solidFill>
                <a:latin typeface="Calibri"/>
              </a:rPr>
              <a:t>(2) 150</a:t>
            </a:r>
          </a:p>
        </p:txBody>
      </p:sp>
      <p:sp>
        <p:nvSpPr>
          <p:cNvPr id="37" name="TextBox 36"/>
          <p:cNvSpPr txBox="1"/>
          <p:nvPr/>
        </p:nvSpPr>
        <p:spPr>
          <a:xfrm>
            <a:off x="1307592" y="5916168"/>
            <a:ext cx="9619488" cy="283464"/>
          </a:xfrm>
          <a:prstGeom prst="rect">
            <a:avLst/>
          </a:prstGeom>
          <a:noFill/>
        </p:spPr>
        <p:txBody>
          <a:bodyPr wrap="none" lIns="0" tIns="0" rIns="0" bIns="0">
            <a:spAutoFit/>
          </a:bodyPr>
          <a:lstStyle/>
          <a:p>
            <a:pPr algn="ctr"/>
            <a:r>
              <a:rPr sz="1350" b="1" i="0">
                <a:solidFill>
                  <a:srgbClr val="000000"/>
                </a:solidFill>
                <a:latin typeface="Calibri"/>
              </a:rPr>
              <a:t>AÚN FALTA CALCULAR EL RESULTADO MEDIANTE LA REGULARIZACIÓN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0664" y="1847088"/>
            <a:ext cx="10671048" cy="868680"/>
          </a:xfrm>
          <a:prstGeom prst="rect">
            <a:avLst/>
          </a:prstGeom>
          <a:noFill/>
        </p:spPr>
        <p:txBody>
          <a:bodyPr wrap="none" lIns="0" tIns="0" rIns="0" bIns="0">
            <a:spAutoFit/>
          </a:bodyPr>
          <a:lstStyle/>
          <a:p>
            <a:pPr algn="ctr"/>
            <a:r>
              <a:rPr sz="3900" b="1" i="0">
                <a:solidFill>
                  <a:srgbClr val="000000"/>
                </a:solidFill>
                <a:latin typeface="Calibri"/>
              </a:rPr>
              <a:t>TEST 14</a:t>
            </a:r>
          </a:p>
        </p:txBody>
      </p:sp>
      <p:sp>
        <p:nvSpPr>
          <p:cNvPr id="3" name="TextBox 2"/>
          <p:cNvSpPr txBox="1"/>
          <p:nvPr/>
        </p:nvSpPr>
        <p:spPr>
          <a:xfrm>
            <a:off x="11137392" y="6437376"/>
            <a:ext cx="438912" cy="201168"/>
          </a:xfrm>
          <a:prstGeom prst="rect">
            <a:avLst/>
          </a:prstGeom>
          <a:noFill/>
        </p:spPr>
        <p:txBody>
          <a:bodyPr wrap="none" lIns="0" tIns="0" rIns="0" bIns="0">
            <a:spAutoFit/>
          </a:bodyPr>
          <a:lstStyle/>
          <a:p>
            <a:pPr algn="r"/>
            <a:r>
              <a:rPr sz="825" b="0" i="0">
                <a:solidFill>
                  <a:srgbClr val="000000"/>
                </a:solidFill>
                <a:latin typeface="Calibri"/>
              </a:rPr>
              <a:t>51</a:t>
            </a:r>
          </a:p>
        </p:txBody>
      </p:sp>
      <p:sp>
        <p:nvSpPr>
          <p:cNvPr id="4" name="TextBox 3"/>
          <p:cNvSpPr txBox="1"/>
          <p:nvPr/>
        </p:nvSpPr>
        <p:spPr>
          <a:xfrm>
            <a:off x="1810512" y="685800"/>
            <a:ext cx="8577072" cy="438912"/>
          </a:xfrm>
          <a:prstGeom prst="rect">
            <a:avLst/>
          </a:prstGeom>
          <a:noFill/>
        </p:spPr>
        <p:txBody>
          <a:bodyPr wrap="none" lIns="0" tIns="0" rIns="0" bIns="0">
            <a:spAutoFit/>
          </a:bodyPr>
          <a:lstStyle/>
          <a:p>
            <a:pPr algn="ctr"/>
            <a:r>
              <a:rPr sz="1650" b="1" i="0">
                <a:solidFill>
                  <a:srgbClr val="000000"/>
                </a:solidFill>
                <a:latin typeface="Calibri"/>
              </a:rPr>
              <a:t>ACTIVIDAD EN EL LIBRO</a:t>
            </a:r>
          </a:p>
        </p:txBody>
      </p:sp>
      <p:sp>
        <p:nvSpPr>
          <p:cNvPr id="5" name="TextBox 4"/>
          <p:cNvSpPr txBox="1"/>
          <p:nvPr/>
        </p:nvSpPr>
        <p:spPr>
          <a:xfrm>
            <a:off x="740664" y="2953512"/>
            <a:ext cx="10671048" cy="402336"/>
          </a:xfrm>
          <a:prstGeom prst="rect">
            <a:avLst/>
          </a:prstGeom>
          <a:noFill/>
        </p:spPr>
        <p:txBody>
          <a:bodyPr wrap="none" lIns="0" tIns="0" rIns="0" bIns="0">
            <a:spAutoFit/>
          </a:bodyPr>
          <a:lstStyle/>
          <a:p>
            <a:pPr algn="ctr"/>
            <a:r>
              <a:rPr sz="1875" b="1" i="0">
                <a:solidFill>
                  <a:srgbClr val="000000"/>
                </a:solidFill>
                <a:latin typeface="Calibri"/>
              </a:rPr>
              <a:t>PÁGINA 97</a:t>
            </a:r>
          </a:p>
        </p:txBody>
      </p:sp>
      <p:sp>
        <p:nvSpPr>
          <p:cNvPr id="6" name="TextBox 5"/>
          <p:cNvSpPr txBox="1"/>
          <p:nvPr/>
        </p:nvSpPr>
        <p:spPr>
          <a:xfrm>
            <a:off x="1261699" y="3593593"/>
            <a:ext cx="9875693" cy="952770"/>
          </a:xfrm>
          <a:prstGeom prst="rect">
            <a:avLst/>
          </a:prstGeom>
          <a:noFill/>
        </p:spPr>
        <p:txBody>
          <a:bodyPr wrap="square" lIns="0" tIns="0" rIns="0" bIns="0" anchor="ctr" anchorCtr="0">
            <a:noAutofit/>
          </a:bodyPr>
          <a:lstStyle/>
          <a:p>
            <a:pPr algn="ctr"/>
            <a:r>
              <a:rPr sz="2100" b="0" i="0" dirty="0" err="1">
                <a:solidFill>
                  <a:srgbClr val="000000"/>
                </a:solidFill>
                <a:latin typeface="Calibri"/>
              </a:rPr>
              <a:t>Observa</a:t>
            </a:r>
            <a:r>
              <a:rPr sz="2100" b="0" i="0" dirty="0">
                <a:solidFill>
                  <a:srgbClr val="000000"/>
                </a:solidFill>
                <a:latin typeface="Calibri"/>
              </a:rPr>
              <a:t> </a:t>
            </a:r>
            <a:r>
              <a:rPr sz="2100" b="0" i="0" dirty="0" err="1">
                <a:solidFill>
                  <a:srgbClr val="000000"/>
                </a:solidFill>
                <a:latin typeface="Calibri"/>
              </a:rPr>
              <a:t>los</a:t>
            </a:r>
            <a:r>
              <a:rPr sz="2100" b="0" i="0" dirty="0">
                <a:solidFill>
                  <a:srgbClr val="000000"/>
                </a:solidFill>
                <a:latin typeface="Calibri"/>
              </a:rPr>
              <a:t> </a:t>
            </a:r>
            <a:r>
              <a:rPr sz="2100" b="0" i="0" dirty="0" err="1">
                <a:solidFill>
                  <a:srgbClr val="000000"/>
                </a:solidFill>
                <a:latin typeface="Calibri"/>
              </a:rPr>
              <a:t>libros</a:t>
            </a:r>
            <a:r>
              <a:rPr sz="2100" b="0" i="0" dirty="0">
                <a:solidFill>
                  <a:srgbClr val="000000"/>
                </a:solidFill>
                <a:latin typeface="Calibri"/>
              </a:rPr>
              <a:t> </a:t>
            </a:r>
            <a:r>
              <a:rPr sz="2100" b="0" i="0" dirty="0" err="1">
                <a:solidFill>
                  <a:srgbClr val="000000"/>
                </a:solidFill>
                <a:latin typeface="Calibri"/>
              </a:rPr>
              <a:t>mayores</a:t>
            </a:r>
            <a:r>
              <a:rPr sz="2100" b="0" i="0" dirty="0">
                <a:solidFill>
                  <a:srgbClr val="000000"/>
                </a:solidFill>
                <a:latin typeface="Calibri"/>
              </a:rPr>
              <a:t> de la </a:t>
            </a:r>
            <a:r>
              <a:rPr sz="2100" b="0" i="0" dirty="0" err="1">
                <a:solidFill>
                  <a:srgbClr val="000000"/>
                </a:solidFill>
                <a:latin typeface="Calibri"/>
              </a:rPr>
              <a:t>práctica</a:t>
            </a:r>
            <a:r>
              <a:rPr sz="2100" b="0" i="0" dirty="0">
                <a:solidFill>
                  <a:srgbClr val="000000"/>
                </a:solidFill>
                <a:latin typeface="Calibri"/>
              </a:rPr>
              <a:t> de </a:t>
            </a:r>
            <a:r>
              <a:rPr sz="2100" b="0" i="0" dirty="0" err="1">
                <a:solidFill>
                  <a:srgbClr val="000000"/>
                </a:solidFill>
                <a:latin typeface="Calibri"/>
              </a:rPr>
              <a:t>ejemplo</a:t>
            </a:r>
            <a:r>
              <a:rPr sz="2100" b="0" i="0" dirty="0">
                <a:solidFill>
                  <a:srgbClr val="000000"/>
                </a:solidFill>
                <a:latin typeface="Calibri"/>
              </a:rPr>
              <a:t> y </a:t>
            </a:r>
            <a:r>
              <a:rPr sz="2100" b="0" i="0" dirty="0" err="1">
                <a:solidFill>
                  <a:srgbClr val="000000"/>
                </a:solidFill>
                <a:latin typeface="Calibri"/>
              </a:rPr>
              <a:t>reflexiona</a:t>
            </a:r>
            <a:r>
              <a:rPr sz="2100" b="0" i="0" dirty="0">
                <a:solidFill>
                  <a:srgbClr val="000000"/>
                </a:solidFill>
                <a:latin typeface="Calibri"/>
              </a:rPr>
              <a:t> </a:t>
            </a:r>
            <a:r>
              <a:rPr sz="2100" b="0" i="0" dirty="0" err="1">
                <a:solidFill>
                  <a:srgbClr val="000000"/>
                </a:solidFill>
                <a:latin typeface="Calibri"/>
              </a:rPr>
              <a:t>sobre</a:t>
            </a:r>
            <a:r>
              <a:rPr sz="2100" b="0" i="0" dirty="0">
                <a:solidFill>
                  <a:srgbClr val="000000"/>
                </a:solidFill>
                <a:latin typeface="Calibri"/>
              </a:rPr>
              <a:t> la </a:t>
            </a:r>
            <a:r>
              <a:rPr sz="2100" b="0" i="0" dirty="0" err="1">
                <a:solidFill>
                  <a:srgbClr val="000000"/>
                </a:solidFill>
                <a:latin typeface="Calibri"/>
              </a:rPr>
              <a:t>cuenta</a:t>
            </a:r>
            <a:r>
              <a:rPr sz="2100" b="0" i="0" dirty="0">
                <a:solidFill>
                  <a:srgbClr val="000000"/>
                </a:solidFill>
                <a:latin typeface="Calibri"/>
              </a:rPr>
              <a:t> </a:t>
            </a:r>
            <a:r>
              <a:rPr sz="2100" b="0" i="0" dirty="0" err="1">
                <a:solidFill>
                  <a:srgbClr val="000000"/>
                </a:solidFill>
                <a:latin typeface="Calibri"/>
              </a:rPr>
              <a:t>Resultados</a:t>
            </a:r>
            <a:r>
              <a:rPr sz="2100" b="0" i="0" dirty="0">
                <a:solidFill>
                  <a:srgbClr val="000000"/>
                </a:solidFill>
                <a:latin typeface="Calibri"/>
              </a:rPr>
              <a:t>, las </a:t>
            </a:r>
            <a:r>
              <a:rPr sz="2100" b="0" i="0" dirty="0" err="1">
                <a:solidFill>
                  <a:srgbClr val="000000"/>
                </a:solidFill>
                <a:latin typeface="Calibri"/>
              </a:rPr>
              <a:t>cuentas</a:t>
            </a:r>
            <a:r>
              <a:rPr sz="2100" b="0" i="0" dirty="0">
                <a:solidFill>
                  <a:srgbClr val="000000"/>
                </a:solidFill>
                <a:latin typeface="Calibri"/>
              </a:rPr>
              <a:t> de </a:t>
            </a:r>
            <a:r>
              <a:rPr sz="2100" b="0" i="0" dirty="0" err="1">
                <a:solidFill>
                  <a:srgbClr val="000000"/>
                </a:solidFill>
                <a:latin typeface="Calibri"/>
              </a:rPr>
              <a:t>gastos</a:t>
            </a:r>
            <a:r>
              <a:rPr sz="2100" b="0" i="0" dirty="0">
                <a:solidFill>
                  <a:srgbClr val="000000"/>
                </a:solidFill>
                <a:latin typeface="Calibri"/>
              </a:rPr>
              <a:t> e </a:t>
            </a:r>
            <a:r>
              <a:rPr sz="2100" b="0" i="0" dirty="0" err="1">
                <a:solidFill>
                  <a:srgbClr val="000000"/>
                </a:solidFill>
                <a:latin typeface="Calibri"/>
              </a:rPr>
              <a:t>ingresos</a:t>
            </a:r>
            <a:r>
              <a:rPr sz="2100" b="0" i="0" dirty="0">
                <a:solidFill>
                  <a:srgbClr val="000000"/>
                </a:solidFill>
                <a:latin typeface="Calibri"/>
              </a:rPr>
              <a:t> y el asiento de </a:t>
            </a:r>
            <a:r>
              <a:rPr sz="2100" b="0" i="0" dirty="0" err="1">
                <a:solidFill>
                  <a:srgbClr val="000000"/>
                </a:solidFill>
                <a:latin typeface="Calibri"/>
              </a:rPr>
              <a:t>cierre</a:t>
            </a:r>
            <a:r>
              <a:rPr sz="2100" b="0" i="0" dirty="0">
                <a:solidFill>
                  <a:srgbClr val="000000"/>
                </a:solidFill>
                <a:latin typeface="Calibri"/>
              </a:rPr>
              <a:t>.</a:t>
            </a:r>
          </a:p>
        </p:txBody>
      </p:sp>
      <p:sp>
        <p:nvSpPr>
          <p:cNvPr id="7" name="TextBox 6"/>
          <p:cNvSpPr txBox="1"/>
          <p:nvPr/>
        </p:nvSpPr>
        <p:spPr>
          <a:xfrm>
            <a:off x="1472184" y="5696712"/>
            <a:ext cx="9235440" cy="283464"/>
          </a:xfrm>
          <a:prstGeom prst="rect">
            <a:avLst/>
          </a:prstGeom>
          <a:noFill/>
        </p:spPr>
        <p:txBody>
          <a:bodyPr wrap="none" lIns="0" tIns="0" rIns="0" bIns="0">
            <a:spAutoFit/>
          </a:bodyPr>
          <a:lstStyle/>
          <a:p>
            <a:pPr algn="ctr"/>
            <a:r>
              <a:rPr sz="1500" b="1" i="0">
                <a:solidFill>
                  <a:srgbClr val="000000"/>
                </a:solidFill>
                <a:latin typeface="Calibri"/>
              </a:rPr>
              <a:t>Primero decide. Después, explica por qué.</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none" lIns="0" tIns="0" rIns="0" bIns="0">
            <a:spAutoFit/>
          </a:bodyPr>
          <a:lstStyle/>
          <a:p>
            <a:pPr algn="l"/>
            <a:r>
              <a:rPr sz="975" b="1" i="0">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none" lIns="0" tIns="0" rIns="0" bIns="0">
            <a:spAutoFit/>
          </a:bodyPr>
          <a:lstStyle/>
          <a:p>
            <a:pPr algn="l"/>
            <a:r>
              <a:rPr sz="2625" b="1" i="0">
                <a:solidFill>
                  <a:srgbClr val="000000"/>
                </a:solidFill>
                <a:latin typeface="Calibri"/>
              </a:rPr>
              <a:t>4.3. EL ASIENTO DE REGULARIZACIÓN</a:t>
            </a:r>
          </a:p>
        </p:txBody>
      </p:sp>
      <p:sp>
        <p:nvSpPr>
          <p:cNvPr id="4" name="TextBox 3"/>
          <p:cNvSpPr txBox="1"/>
          <p:nvPr/>
        </p:nvSpPr>
        <p:spPr>
          <a:xfrm>
            <a:off x="11137392" y="6437376"/>
            <a:ext cx="438912" cy="201168"/>
          </a:xfrm>
          <a:prstGeom prst="rect">
            <a:avLst/>
          </a:prstGeom>
          <a:noFill/>
        </p:spPr>
        <p:txBody>
          <a:bodyPr wrap="none" lIns="0" tIns="0" rIns="0" bIns="0">
            <a:spAutoFit/>
          </a:bodyPr>
          <a:lstStyle/>
          <a:p>
            <a:pPr algn="r"/>
            <a:r>
              <a:rPr sz="825" b="0" i="0">
                <a:solidFill>
                  <a:srgbClr val="000000"/>
                </a:solidFill>
                <a:latin typeface="Calibri"/>
              </a:rPr>
              <a:t>52</a:t>
            </a:r>
          </a:p>
        </p:txBody>
      </p:sp>
      <p:sp>
        <p:nvSpPr>
          <p:cNvPr id="5" name="TextBox 4"/>
          <p:cNvSpPr txBox="1"/>
          <p:nvPr/>
        </p:nvSpPr>
        <p:spPr>
          <a:xfrm>
            <a:off x="804672" y="1234440"/>
            <a:ext cx="10469880" cy="475488"/>
          </a:xfrm>
          <a:prstGeom prst="rect">
            <a:avLst/>
          </a:prstGeom>
          <a:noFill/>
        </p:spPr>
        <p:txBody>
          <a:bodyPr wrap="none" lIns="0" tIns="0" rIns="0" bIns="0">
            <a:spAutoFit/>
          </a:bodyPr>
          <a:lstStyle/>
          <a:p>
            <a:pPr algn="ctr"/>
            <a:r>
              <a:rPr sz="1800" b="1" i="0">
                <a:solidFill>
                  <a:srgbClr val="000000"/>
                </a:solidFill>
                <a:latin typeface="Calibri"/>
              </a:rPr>
              <a:t>Para calcular el resultado y que aparezca en el Balance, debemos traspasar gastos e ingresos a la cuenta Resultados.</a:t>
            </a:r>
          </a:p>
        </p:txBody>
      </p:sp>
      <p:sp>
        <p:nvSpPr>
          <p:cNvPr id="6" name="Rectangle 5"/>
          <p:cNvSpPr/>
          <p:nvPr/>
        </p:nvSpPr>
        <p:spPr>
          <a:xfrm>
            <a:off x="960120" y="2057400"/>
            <a:ext cx="10149840" cy="1874519"/>
          </a:xfrm>
          <a:prstGeom prst="rect">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lIns="152400" tIns="101600" rIns="152400" bIns="101600" rtlCol="0" anchor="ctr"/>
          <a:lstStyle/>
          <a:p>
            <a:pPr algn="ctr"/>
            <a:r>
              <a:rPr sz="2200" b="0">
                <a:solidFill>
                  <a:srgbClr val="000000"/>
                </a:solidFill>
                <a:latin typeface="Calibri"/>
              </a:rPr>
              <a:t>El asiento de regularización consiste en traspasar el saldo de las cuentas de gastos e ingresos a la cuenta de resultados.
La información que contiene el asiento permite elaborar el informe de la Cuenta de Pérdidas y Ganancias.</a:t>
            </a:r>
          </a:p>
        </p:txBody>
      </p:sp>
      <p:sp>
        <p:nvSpPr>
          <p:cNvPr id="7" name="TextBox 6"/>
          <p:cNvSpPr txBox="1"/>
          <p:nvPr/>
        </p:nvSpPr>
        <p:spPr>
          <a:xfrm>
            <a:off x="3291840" y="5177597"/>
            <a:ext cx="2011680" cy="320040"/>
          </a:xfrm>
          <a:prstGeom prst="rect">
            <a:avLst/>
          </a:prstGeom>
          <a:noFill/>
        </p:spPr>
        <p:txBody>
          <a:bodyPr wrap="none" lIns="0" tIns="0" rIns="0" bIns="0">
            <a:spAutoFit/>
          </a:bodyPr>
          <a:lstStyle/>
          <a:p>
            <a:pPr algn="ctr"/>
            <a:r>
              <a:rPr sz="2200" b="1" i="0" dirty="0">
                <a:solidFill>
                  <a:srgbClr val="000000"/>
                </a:solidFill>
                <a:latin typeface="Calibri"/>
              </a:rPr>
              <a:t>GASTOS</a:t>
            </a:r>
          </a:p>
        </p:txBody>
      </p:sp>
      <p:sp>
        <p:nvSpPr>
          <p:cNvPr id="8" name="TextBox 7"/>
          <p:cNvSpPr txBox="1"/>
          <p:nvPr/>
        </p:nvSpPr>
        <p:spPr>
          <a:xfrm>
            <a:off x="4211118" y="4674756"/>
            <a:ext cx="86562" cy="338554"/>
          </a:xfrm>
          <a:prstGeom prst="rect">
            <a:avLst/>
          </a:prstGeom>
          <a:noFill/>
        </p:spPr>
        <p:txBody>
          <a:bodyPr wrap="none" lIns="0" tIns="0" rIns="0" bIns="0">
            <a:spAutoFit/>
          </a:bodyPr>
          <a:lstStyle/>
          <a:p>
            <a:pPr algn="ctr"/>
            <a:r>
              <a:rPr lang="es-ES" sz="2200" b="1" i="0" dirty="0">
                <a:solidFill>
                  <a:srgbClr val="000000"/>
                </a:solidFill>
                <a:latin typeface="Calibri"/>
              </a:rPr>
              <a:t>-</a:t>
            </a:r>
            <a:endParaRPr sz="2200" b="1" i="0" dirty="0">
              <a:solidFill>
                <a:srgbClr val="000000"/>
              </a:solidFill>
              <a:latin typeface="Calibri"/>
            </a:endParaRPr>
          </a:p>
        </p:txBody>
      </p:sp>
      <p:sp>
        <p:nvSpPr>
          <p:cNvPr id="9" name="TextBox 8"/>
          <p:cNvSpPr txBox="1"/>
          <p:nvPr/>
        </p:nvSpPr>
        <p:spPr>
          <a:xfrm>
            <a:off x="3291840" y="4190430"/>
            <a:ext cx="2194560" cy="320040"/>
          </a:xfrm>
          <a:prstGeom prst="rect">
            <a:avLst/>
          </a:prstGeom>
          <a:noFill/>
        </p:spPr>
        <p:txBody>
          <a:bodyPr wrap="none" lIns="0" tIns="0" rIns="0" bIns="0">
            <a:spAutoFit/>
          </a:bodyPr>
          <a:lstStyle/>
          <a:p>
            <a:pPr algn="ctr"/>
            <a:r>
              <a:rPr sz="2200" b="1" i="0" dirty="0">
                <a:solidFill>
                  <a:srgbClr val="000000"/>
                </a:solidFill>
                <a:latin typeface="Calibri"/>
              </a:rPr>
              <a:t>INGRESOS</a:t>
            </a:r>
          </a:p>
        </p:txBody>
      </p:sp>
      <p:sp>
        <p:nvSpPr>
          <p:cNvPr id="10" name="TextBox 9"/>
          <p:cNvSpPr txBox="1"/>
          <p:nvPr/>
        </p:nvSpPr>
        <p:spPr>
          <a:xfrm>
            <a:off x="5280660" y="4632889"/>
            <a:ext cx="640080" cy="320040"/>
          </a:xfrm>
          <a:prstGeom prst="rect">
            <a:avLst/>
          </a:prstGeom>
          <a:noFill/>
        </p:spPr>
        <p:txBody>
          <a:bodyPr wrap="none" lIns="0" tIns="0" rIns="0" bIns="0">
            <a:spAutoFit/>
          </a:bodyPr>
          <a:lstStyle/>
          <a:p>
            <a:pPr algn="ctr"/>
            <a:r>
              <a:rPr sz="2200" b="1" i="0" dirty="0">
                <a:solidFill>
                  <a:srgbClr val="000000"/>
                </a:solidFill>
                <a:latin typeface="Calibri"/>
              </a:rPr>
              <a:t>→</a:t>
            </a:r>
          </a:p>
        </p:txBody>
      </p:sp>
      <p:sp>
        <p:nvSpPr>
          <p:cNvPr id="11" name="TextBox 10"/>
          <p:cNvSpPr txBox="1"/>
          <p:nvPr/>
        </p:nvSpPr>
        <p:spPr>
          <a:xfrm>
            <a:off x="5600700" y="4624300"/>
            <a:ext cx="2834640" cy="320040"/>
          </a:xfrm>
          <a:prstGeom prst="rect">
            <a:avLst/>
          </a:prstGeom>
          <a:noFill/>
        </p:spPr>
        <p:txBody>
          <a:bodyPr wrap="none" lIns="0" tIns="0" rIns="0" bIns="0">
            <a:spAutoFit/>
          </a:bodyPr>
          <a:lstStyle/>
          <a:p>
            <a:pPr algn="ctr"/>
            <a:r>
              <a:rPr sz="2200" b="1" i="0" dirty="0">
                <a:solidFill>
                  <a:srgbClr val="000000"/>
                </a:solidFill>
                <a:latin typeface="Calibri"/>
              </a:rPr>
              <a:t>RESULTADOS</a:t>
            </a:r>
          </a:p>
        </p:txBody>
      </p:sp>
      <p:sp>
        <p:nvSpPr>
          <p:cNvPr id="12" name="TextBox 11"/>
          <p:cNvSpPr txBox="1"/>
          <p:nvPr/>
        </p:nvSpPr>
        <p:spPr>
          <a:xfrm>
            <a:off x="1307592" y="5916168"/>
            <a:ext cx="9619488" cy="283464"/>
          </a:xfrm>
          <a:prstGeom prst="rect">
            <a:avLst/>
          </a:prstGeom>
          <a:noFill/>
        </p:spPr>
        <p:txBody>
          <a:bodyPr wrap="none" lIns="0" tIns="0" rIns="0" bIns="0">
            <a:spAutoFit/>
          </a:bodyPr>
          <a:lstStyle/>
          <a:p>
            <a:pPr algn="ctr"/>
            <a:r>
              <a:rPr sz="1350" b="1" i="0">
                <a:solidFill>
                  <a:srgbClr val="000000"/>
                </a:solidFill>
                <a:latin typeface="Calibri"/>
              </a:rPr>
              <a:t>REGULARIZAR = LLEVAR GASTOS E INGRESOS A RESULTADOS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none" lIns="0" tIns="0" rIns="0" bIns="0">
            <a:spAutoFit/>
          </a:bodyPr>
          <a:lstStyle/>
          <a:p>
            <a:pPr algn="l"/>
            <a:r>
              <a:rPr sz="975" b="1" i="0">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none" lIns="0" tIns="0" rIns="0" bIns="0">
            <a:spAutoFit/>
          </a:bodyPr>
          <a:lstStyle/>
          <a:p>
            <a:pPr algn="l"/>
            <a:r>
              <a:rPr sz="2625" b="1" i="0">
                <a:solidFill>
                  <a:srgbClr val="000000"/>
                </a:solidFill>
                <a:latin typeface="Calibri"/>
              </a:rPr>
              <a:t>4.3. REGULARIZACIÓN · MAYOR Y DIARIO</a:t>
            </a:r>
          </a:p>
        </p:txBody>
      </p:sp>
      <p:sp>
        <p:nvSpPr>
          <p:cNvPr id="4" name="TextBox 3"/>
          <p:cNvSpPr txBox="1"/>
          <p:nvPr/>
        </p:nvSpPr>
        <p:spPr>
          <a:xfrm>
            <a:off x="11137392" y="6437376"/>
            <a:ext cx="438912" cy="201168"/>
          </a:xfrm>
          <a:prstGeom prst="rect">
            <a:avLst/>
          </a:prstGeom>
          <a:noFill/>
        </p:spPr>
        <p:txBody>
          <a:bodyPr wrap="none" lIns="0" tIns="0" rIns="0" bIns="0">
            <a:spAutoFit/>
          </a:bodyPr>
          <a:lstStyle/>
          <a:p>
            <a:pPr algn="r"/>
            <a:r>
              <a:rPr sz="825" b="0" i="0">
                <a:solidFill>
                  <a:srgbClr val="000000"/>
                </a:solidFill>
                <a:latin typeface="Calibri"/>
              </a:rPr>
              <a:t>53</a:t>
            </a:r>
          </a:p>
        </p:txBody>
      </p:sp>
      <p:sp>
        <p:nvSpPr>
          <p:cNvPr id="5" name="TextBox 4"/>
          <p:cNvSpPr txBox="1"/>
          <p:nvPr/>
        </p:nvSpPr>
        <p:spPr>
          <a:xfrm>
            <a:off x="777240" y="1097280"/>
            <a:ext cx="10561320" cy="329184"/>
          </a:xfrm>
          <a:prstGeom prst="rect">
            <a:avLst/>
          </a:prstGeom>
          <a:noFill/>
        </p:spPr>
        <p:txBody>
          <a:bodyPr wrap="none" lIns="0" tIns="0" rIns="0" bIns="0">
            <a:spAutoFit/>
          </a:bodyPr>
          <a:lstStyle/>
          <a:p>
            <a:pPr algn="ctr"/>
            <a:r>
              <a:rPr sz="1700" b="1" i="0">
                <a:solidFill>
                  <a:srgbClr val="000000"/>
                </a:solidFill>
                <a:latin typeface="Calibri"/>
              </a:rPr>
              <a:t>El asiento de regularización cierra las cuentas de gasto e ingreso y traslada su efecto a Resultados.</a:t>
            </a:r>
          </a:p>
        </p:txBody>
      </p:sp>
      <p:sp>
        <p:nvSpPr>
          <p:cNvPr id="6" name="TextBox 5"/>
          <p:cNvSpPr txBox="1"/>
          <p:nvPr/>
        </p:nvSpPr>
        <p:spPr>
          <a:xfrm>
            <a:off x="822960" y="1600200"/>
            <a:ext cx="445770"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7" name="TextBox 6"/>
          <p:cNvSpPr txBox="1"/>
          <p:nvPr/>
        </p:nvSpPr>
        <p:spPr>
          <a:xfrm>
            <a:off x="3630168" y="1600200"/>
            <a:ext cx="445770"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8" name="TextBox 7"/>
          <p:cNvSpPr txBox="1"/>
          <p:nvPr/>
        </p:nvSpPr>
        <p:spPr>
          <a:xfrm>
            <a:off x="960120" y="1600200"/>
            <a:ext cx="2697480" cy="228600"/>
          </a:xfrm>
          <a:prstGeom prst="rect">
            <a:avLst/>
          </a:prstGeom>
          <a:noFill/>
        </p:spPr>
        <p:txBody>
          <a:bodyPr wrap="none" lIns="0" tIns="0" rIns="0" bIns="0">
            <a:spAutoFit/>
          </a:bodyPr>
          <a:lstStyle/>
          <a:p>
            <a:pPr algn="ctr"/>
            <a:r>
              <a:rPr sz="1250" b="1" i="0">
                <a:solidFill>
                  <a:srgbClr val="000000"/>
                </a:solidFill>
                <a:latin typeface="Calibri"/>
              </a:rPr>
              <a:t>(G) Multa</a:t>
            </a:r>
          </a:p>
        </p:txBody>
      </p:sp>
      <p:cxnSp>
        <p:nvCxnSpPr>
          <p:cNvPr id="9" name="Connector 8"/>
          <p:cNvCxnSpPr/>
          <p:nvPr/>
        </p:nvCxnSpPr>
        <p:spPr>
          <a:xfrm>
            <a:off x="822960" y="1837943"/>
            <a:ext cx="297180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2308860" y="1837943"/>
            <a:ext cx="0" cy="1271017"/>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68680" y="1929384"/>
            <a:ext cx="1394460" cy="201168"/>
          </a:xfrm>
          <a:prstGeom prst="rect">
            <a:avLst/>
          </a:prstGeom>
          <a:noFill/>
        </p:spPr>
        <p:txBody>
          <a:bodyPr wrap="none" lIns="0" tIns="0" rIns="0" bIns="0">
            <a:spAutoFit/>
          </a:bodyPr>
          <a:lstStyle/>
          <a:p>
            <a:pPr algn="l"/>
            <a:r>
              <a:rPr sz="1150" b="0" i="0">
                <a:solidFill>
                  <a:srgbClr val="000000"/>
                </a:solidFill>
                <a:latin typeface="Calibri"/>
              </a:rPr>
              <a:t>100 (1)</a:t>
            </a:r>
          </a:p>
        </p:txBody>
      </p:sp>
      <p:sp>
        <p:nvSpPr>
          <p:cNvPr id="12" name="TextBox 11"/>
          <p:cNvSpPr txBox="1"/>
          <p:nvPr/>
        </p:nvSpPr>
        <p:spPr>
          <a:xfrm>
            <a:off x="2354579" y="1929384"/>
            <a:ext cx="1394460" cy="201168"/>
          </a:xfrm>
          <a:prstGeom prst="rect">
            <a:avLst/>
          </a:prstGeom>
          <a:noFill/>
        </p:spPr>
        <p:txBody>
          <a:bodyPr wrap="none" lIns="0" tIns="0" rIns="0" bIns="0">
            <a:spAutoFit/>
          </a:bodyPr>
          <a:lstStyle/>
          <a:p>
            <a:pPr algn="l"/>
            <a:r>
              <a:rPr sz="1150" b="0" i="0">
                <a:solidFill>
                  <a:srgbClr val="000000"/>
                </a:solidFill>
                <a:latin typeface="Calibri"/>
              </a:rPr>
              <a:t>(RG) 100</a:t>
            </a:r>
          </a:p>
        </p:txBody>
      </p:sp>
      <p:sp>
        <p:nvSpPr>
          <p:cNvPr id="13" name="TextBox 12"/>
          <p:cNvSpPr txBox="1"/>
          <p:nvPr/>
        </p:nvSpPr>
        <p:spPr>
          <a:xfrm>
            <a:off x="4617720" y="1600200"/>
            <a:ext cx="445770"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14" name="TextBox 13"/>
          <p:cNvSpPr txBox="1"/>
          <p:nvPr/>
        </p:nvSpPr>
        <p:spPr>
          <a:xfrm>
            <a:off x="7424928" y="1600200"/>
            <a:ext cx="445770"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15" name="TextBox 14"/>
          <p:cNvSpPr txBox="1"/>
          <p:nvPr/>
        </p:nvSpPr>
        <p:spPr>
          <a:xfrm>
            <a:off x="4754880" y="1600200"/>
            <a:ext cx="2697480" cy="228600"/>
          </a:xfrm>
          <a:prstGeom prst="rect">
            <a:avLst/>
          </a:prstGeom>
          <a:noFill/>
        </p:spPr>
        <p:txBody>
          <a:bodyPr wrap="none" lIns="0" tIns="0" rIns="0" bIns="0">
            <a:spAutoFit/>
          </a:bodyPr>
          <a:lstStyle/>
          <a:p>
            <a:pPr algn="ctr"/>
            <a:r>
              <a:rPr sz="1250" b="1" i="0">
                <a:solidFill>
                  <a:srgbClr val="000000"/>
                </a:solidFill>
                <a:latin typeface="Calibri"/>
              </a:rPr>
              <a:t>(I) Indemnización</a:t>
            </a:r>
          </a:p>
        </p:txBody>
      </p:sp>
      <p:cxnSp>
        <p:nvCxnSpPr>
          <p:cNvPr id="16" name="Connector 15"/>
          <p:cNvCxnSpPr/>
          <p:nvPr/>
        </p:nvCxnSpPr>
        <p:spPr>
          <a:xfrm>
            <a:off x="4617720" y="1837943"/>
            <a:ext cx="297180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6103620" y="1837943"/>
            <a:ext cx="0" cy="1271017"/>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663440" y="1929384"/>
            <a:ext cx="1394460" cy="201168"/>
          </a:xfrm>
          <a:prstGeom prst="rect">
            <a:avLst/>
          </a:prstGeom>
          <a:noFill/>
        </p:spPr>
        <p:txBody>
          <a:bodyPr wrap="none" lIns="0" tIns="0" rIns="0" bIns="0">
            <a:spAutoFit/>
          </a:bodyPr>
          <a:lstStyle/>
          <a:p>
            <a:pPr algn="l"/>
            <a:r>
              <a:rPr sz="1150" b="0" i="0">
                <a:solidFill>
                  <a:srgbClr val="000000"/>
                </a:solidFill>
                <a:latin typeface="Calibri"/>
              </a:rPr>
              <a:t>150 (RG)</a:t>
            </a:r>
          </a:p>
        </p:txBody>
      </p:sp>
      <p:sp>
        <p:nvSpPr>
          <p:cNvPr id="19" name="TextBox 18"/>
          <p:cNvSpPr txBox="1"/>
          <p:nvPr/>
        </p:nvSpPr>
        <p:spPr>
          <a:xfrm>
            <a:off x="6149340" y="1929384"/>
            <a:ext cx="1394460" cy="201168"/>
          </a:xfrm>
          <a:prstGeom prst="rect">
            <a:avLst/>
          </a:prstGeom>
          <a:noFill/>
        </p:spPr>
        <p:txBody>
          <a:bodyPr wrap="none" lIns="0" tIns="0" rIns="0" bIns="0">
            <a:spAutoFit/>
          </a:bodyPr>
          <a:lstStyle/>
          <a:p>
            <a:pPr algn="l"/>
            <a:r>
              <a:rPr sz="1150" b="0" i="0">
                <a:solidFill>
                  <a:srgbClr val="000000"/>
                </a:solidFill>
                <a:latin typeface="Calibri"/>
              </a:rPr>
              <a:t>(2) 150</a:t>
            </a:r>
          </a:p>
        </p:txBody>
      </p:sp>
      <p:sp>
        <p:nvSpPr>
          <p:cNvPr id="20" name="TextBox 19"/>
          <p:cNvSpPr txBox="1"/>
          <p:nvPr/>
        </p:nvSpPr>
        <p:spPr>
          <a:xfrm>
            <a:off x="8275320" y="1600200"/>
            <a:ext cx="445770" cy="182880"/>
          </a:xfrm>
          <a:prstGeom prst="rect">
            <a:avLst/>
          </a:prstGeom>
          <a:noFill/>
        </p:spPr>
        <p:txBody>
          <a:bodyPr wrap="none" lIns="0" tIns="0" rIns="0" bIns="0">
            <a:spAutoFit/>
          </a:bodyPr>
          <a:lstStyle/>
          <a:p>
            <a:pPr algn="l"/>
            <a:r>
              <a:rPr sz="1000" b="1" i="0">
                <a:solidFill>
                  <a:srgbClr val="000000"/>
                </a:solidFill>
                <a:latin typeface="Calibri"/>
              </a:rPr>
              <a:t>D</a:t>
            </a:r>
          </a:p>
        </p:txBody>
      </p:sp>
      <p:sp>
        <p:nvSpPr>
          <p:cNvPr id="21" name="TextBox 20"/>
          <p:cNvSpPr txBox="1"/>
          <p:nvPr/>
        </p:nvSpPr>
        <p:spPr>
          <a:xfrm>
            <a:off x="11082528" y="1600200"/>
            <a:ext cx="445770" cy="182880"/>
          </a:xfrm>
          <a:prstGeom prst="rect">
            <a:avLst/>
          </a:prstGeom>
          <a:noFill/>
        </p:spPr>
        <p:txBody>
          <a:bodyPr wrap="none" lIns="0" tIns="0" rIns="0" bIns="0">
            <a:spAutoFit/>
          </a:bodyPr>
          <a:lstStyle/>
          <a:p>
            <a:pPr algn="r"/>
            <a:r>
              <a:rPr sz="1000" b="1" i="0">
                <a:solidFill>
                  <a:srgbClr val="000000"/>
                </a:solidFill>
                <a:latin typeface="Calibri"/>
              </a:rPr>
              <a:t>H</a:t>
            </a:r>
          </a:p>
        </p:txBody>
      </p:sp>
      <p:sp>
        <p:nvSpPr>
          <p:cNvPr id="22" name="TextBox 21"/>
          <p:cNvSpPr txBox="1"/>
          <p:nvPr/>
        </p:nvSpPr>
        <p:spPr>
          <a:xfrm>
            <a:off x="8412480" y="1600200"/>
            <a:ext cx="2697480" cy="228600"/>
          </a:xfrm>
          <a:prstGeom prst="rect">
            <a:avLst/>
          </a:prstGeom>
          <a:noFill/>
        </p:spPr>
        <p:txBody>
          <a:bodyPr wrap="none" lIns="0" tIns="0" rIns="0" bIns="0">
            <a:spAutoFit/>
          </a:bodyPr>
          <a:lstStyle/>
          <a:p>
            <a:pPr algn="ctr"/>
            <a:r>
              <a:rPr sz="1250" b="1" i="0">
                <a:solidFill>
                  <a:srgbClr val="000000"/>
                </a:solidFill>
                <a:latin typeface="Calibri"/>
              </a:rPr>
              <a:t>Resultados</a:t>
            </a:r>
          </a:p>
        </p:txBody>
      </p:sp>
      <p:cxnSp>
        <p:nvCxnSpPr>
          <p:cNvPr id="23" name="Connector 22"/>
          <p:cNvCxnSpPr/>
          <p:nvPr/>
        </p:nvCxnSpPr>
        <p:spPr>
          <a:xfrm>
            <a:off x="8275320" y="1837943"/>
            <a:ext cx="2971800" cy="0"/>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9761220" y="1837943"/>
            <a:ext cx="0" cy="1271017"/>
          </a:xfrm>
          <a:prstGeom prst="line">
            <a:avLst/>
          </a:prstGeom>
          <a:ln w="15240">
            <a:solidFill>
              <a:srgbClr val="000000"/>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321040" y="1929384"/>
            <a:ext cx="1394460" cy="201168"/>
          </a:xfrm>
          <a:prstGeom prst="rect">
            <a:avLst/>
          </a:prstGeom>
          <a:noFill/>
        </p:spPr>
        <p:txBody>
          <a:bodyPr wrap="none" lIns="0" tIns="0" rIns="0" bIns="0">
            <a:spAutoFit/>
          </a:bodyPr>
          <a:lstStyle/>
          <a:p>
            <a:pPr algn="l"/>
            <a:r>
              <a:rPr sz="1150" b="0" i="0">
                <a:solidFill>
                  <a:srgbClr val="000000"/>
                </a:solidFill>
                <a:latin typeface="Calibri"/>
              </a:rPr>
              <a:t>100 (RG)</a:t>
            </a:r>
          </a:p>
        </p:txBody>
      </p:sp>
      <p:sp>
        <p:nvSpPr>
          <p:cNvPr id="26" name="TextBox 25"/>
          <p:cNvSpPr txBox="1"/>
          <p:nvPr/>
        </p:nvSpPr>
        <p:spPr>
          <a:xfrm>
            <a:off x="9806940" y="1929384"/>
            <a:ext cx="1394460" cy="201168"/>
          </a:xfrm>
          <a:prstGeom prst="rect">
            <a:avLst/>
          </a:prstGeom>
          <a:noFill/>
        </p:spPr>
        <p:txBody>
          <a:bodyPr wrap="none" lIns="0" tIns="0" rIns="0" bIns="0">
            <a:spAutoFit/>
          </a:bodyPr>
          <a:lstStyle/>
          <a:p>
            <a:pPr algn="l"/>
            <a:r>
              <a:rPr sz="1150" b="0" i="0">
                <a:solidFill>
                  <a:srgbClr val="000000"/>
                </a:solidFill>
                <a:latin typeface="Calibri"/>
              </a:rPr>
              <a:t>(RG) 150</a:t>
            </a:r>
          </a:p>
        </p:txBody>
      </p:sp>
      <p:sp>
        <p:nvSpPr>
          <p:cNvPr id="27" name="TextBox 26"/>
          <p:cNvSpPr txBox="1"/>
          <p:nvPr/>
        </p:nvSpPr>
        <p:spPr>
          <a:xfrm>
            <a:off x="960120" y="3703320"/>
            <a:ext cx="10241280" cy="320040"/>
          </a:xfrm>
          <a:prstGeom prst="rect">
            <a:avLst/>
          </a:prstGeom>
          <a:noFill/>
        </p:spPr>
        <p:txBody>
          <a:bodyPr wrap="none" lIns="0" tIns="0" rIns="0" bIns="0">
            <a:spAutoFit/>
          </a:bodyPr>
          <a:lstStyle/>
          <a:p>
            <a:pPr algn="ctr"/>
            <a:r>
              <a:rPr sz="1700" b="1" i="0">
                <a:solidFill>
                  <a:srgbClr val="000000"/>
                </a:solidFill>
                <a:latin typeface="Calibri"/>
              </a:rPr>
              <a:t>En Diario, el asiento de regularización quedaría así:</a:t>
            </a:r>
          </a:p>
        </p:txBody>
      </p:sp>
      <p:sp>
        <p:nvSpPr>
          <p:cNvPr id="28" name="TextBox 27"/>
          <p:cNvSpPr txBox="1"/>
          <p:nvPr/>
        </p:nvSpPr>
        <p:spPr>
          <a:xfrm>
            <a:off x="1234440" y="4343400"/>
            <a:ext cx="1097280" cy="274320"/>
          </a:xfrm>
          <a:prstGeom prst="rect">
            <a:avLst/>
          </a:prstGeom>
          <a:noFill/>
        </p:spPr>
        <p:txBody>
          <a:bodyPr wrap="none" lIns="0" tIns="0" rIns="0" bIns="0">
            <a:spAutoFit/>
          </a:bodyPr>
          <a:lstStyle/>
          <a:p>
            <a:pPr algn="r"/>
            <a:r>
              <a:rPr sz="1600" b="1" i="0">
                <a:solidFill>
                  <a:srgbClr val="000000"/>
                </a:solidFill>
                <a:latin typeface="Calibri"/>
              </a:rPr>
              <a:t>100,00</a:t>
            </a:r>
          </a:p>
        </p:txBody>
      </p:sp>
      <p:sp>
        <p:nvSpPr>
          <p:cNvPr id="29" name="TextBox 28"/>
          <p:cNvSpPr txBox="1"/>
          <p:nvPr/>
        </p:nvSpPr>
        <p:spPr>
          <a:xfrm>
            <a:off x="2514600" y="4343400"/>
            <a:ext cx="2377440" cy="274320"/>
          </a:xfrm>
          <a:prstGeom prst="rect">
            <a:avLst/>
          </a:prstGeom>
          <a:noFill/>
        </p:spPr>
        <p:txBody>
          <a:bodyPr wrap="none" lIns="0" tIns="0" rIns="0" bIns="0">
            <a:spAutoFit/>
          </a:bodyPr>
          <a:lstStyle/>
          <a:p>
            <a:pPr algn="l"/>
            <a:r>
              <a:rPr sz="1600" b="0" i="0">
                <a:solidFill>
                  <a:srgbClr val="000000"/>
                </a:solidFill>
                <a:latin typeface="Calibri"/>
              </a:rPr>
              <a:t>Resultados</a:t>
            </a:r>
          </a:p>
        </p:txBody>
      </p:sp>
      <p:sp>
        <p:nvSpPr>
          <p:cNvPr id="30" name="TextBox 29"/>
          <p:cNvSpPr txBox="1"/>
          <p:nvPr/>
        </p:nvSpPr>
        <p:spPr>
          <a:xfrm>
            <a:off x="5257800" y="4343400"/>
            <a:ext cx="274320" cy="274320"/>
          </a:xfrm>
          <a:prstGeom prst="rect">
            <a:avLst/>
          </a:prstGeom>
          <a:noFill/>
        </p:spPr>
        <p:txBody>
          <a:bodyPr wrap="none" lIns="0" tIns="0" rIns="0" bIns="0">
            <a:spAutoFit/>
          </a:bodyPr>
          <a:lstStyle/>
          <a:p>
            <a:pPr algn="ctr"/>
            <a:r>
              <a:rPr sz="1600" b="1" i="0">
                <a:solidFill>
                  <a:srgbClr val="000000"/>
                </a:solidFill>
                <a:latin typeface="Calibri"/>
              </a:rPr>
              <a:t>a</a:t>
            </a:r>
          </a:p>
        </p:txBody>
      </p:sp>
      <p:sp>
        <p:nvSpPr>
          <p:cNvPr id="31" name="TextBox 30"/>
          <p:cNvSpPr txBox="1"/>
          <p:nvPr/>
        </p:nvSpPr>
        <p:spPr>
          <a:xfrm>
            <a:off x="5715000" y="4343400"/>
            <a:ext cx="2560320" cy="274320"/>
          </a:xfrm>
          <a:prstGeom prst="rect">
            <a:avLst/>
          </a:prstGeom>
          <a:noFill/>
        </p:spPr>
        <p:txBody>
          <a:bodyPr wrap="none" lIns="0" tIns="0" rIns="0" bIns="0">
            <a:spAutoFit/>
          </a:bodyPr>
          <a:lstStyle/>
          <a:p>
            <a:pPr algn="l"/>
            <a:r>
              <a:rPr sz="1600" b="0" i="0">
                <a:solidFill>
                  <a:srgbClr val="000000"/>
                </a:solidFill>
                <a:latin typeface="Calibri"/>
              </a:rPr>
              <a:t>(G) Multa</a:t>
            </a:r>
          </a:p>
        </p:txBody>
      </p:sp>
      <p:sp>
        <p:nvSpPr>
          <p:cNvPr id="32" name="TextBox 31"/>
          <p:cNvSpPr txBox="1"/>
          <p:nvPr/>
        </p:nvSpPr>
        <p:spPr>
          <a:xfrm>
            <a:off x="9144000" y="4343400"/>
            <a:ext cx="1097280" cy="274320"/>
          </a:xfrm>
          <a:prstGeom prst="rect">
            <a:avLst/>
          </a:prstGeom>
          <a:noFill/>
        </p:spPr>
        <p:txBody>
          <a:bodyPr wrap="none" lIns="0" tIns="0" rIns="0" bIns="0">
            <a:spAutoFit/>
          </a:bodyPr>
          <a:lstStyle/>
          <a:p>
            <a:pPr algn="r"/>
            <a:r>
              <a:rPr sz="1600" b="1" i="0">
                <a:solidFill>
                  <a:srgbClr val="000000"/>
                </a:solidFill>
                <a:latin typeface="Calibri"/>
              </a:rPr>
              <a:t>100,00</a:t>
            </a:r>
          </a:p>
        </p:txBody>
      </p:sp>
      <p:sp>
        <p:nvSpPr>
          <p:cNvPr id="33" name="TextBox 32"/>
          <p:cNvSpPr txBox="1"/>
          <p:nvPr/>
        </p:nvSpPr>
        <p:spPr>
          <a:xfrm>
            <a:off x="1234440" y="4828032"/>
            <a:ext cx="1097280" cy="274320"/>
          </a:xfrm>
          <a:prstGeom prst="rect">
            <a:avLst/>
          </a:prstGeom>
          <a:noFill/>
        </p:spPr>
        <p:txBody>
          <a:bodyPr wrap="none" lIns="0" tIns="0" rIns="0" bIns="0">
            <a:spAutoFit/>
          </a:bodyPr>
          <a:lstStyle/>
          <a:p>
            <a:pPr algn="r"/>
            <a:r>
              <a:rPr sz="1600" b="1" i="0">
                <a:solidFill>
                  <a:srgbClr val="000000"/>
                </a:solidFill>
                <a:latin typeface="Calibri"/>
              </a:rPr>
              <a:t>150,00</a:t>
            </a:r>
          </a:p>
        </p:txBody>
      </p:sp>
      <p:sp>
        <p:nvSpPr>
          <p:cNvPr id="34" name="TextBox 33"/>
          <p:cNvSpPr txBox="1"/>
          <p:nvPr/>
        </p:nvSpPr>
        <p:spPr>
          <a:xfrm>
            <a:off x="2514600" y="4828032"/>
            <a:ext cx="2560320" cy="274320"/>
          </a:xfrm>
          <a:prstGeom prst="rect">
            <a:avLst/>
          </a:prstGeom>
          <a:noFill/>
        </p:spPr>
        <p:txBody>
          <a:bodyPr wrap="none" lIns="0" tIns="0" rIns="0" bIns="0">
            <a:spAutoFit/>
          </a:bodyPr>
          <a:lstStyle/>
          <a:p>
            <a:pPr algn="l"/>
            <a:r>
              <a:rPr sz="1600" b="0" i="0">
                <a:solidFill>
                  <a:srgbClr val="000000"/>
                </a:solidFill>
                <a:latin typeface="Calibri"/>
              </a:rPr>
              <a:t>(I) Indemnización</a:t>
            </a:r>
          </a:p>
        </p:txBody>
      </p:sp>
      <p:sp>
        <p:nvSpPr>
          <p:cNvPr id="35" name="TextBox 34"/>
          <p:cNvSpPr txBox="1"/>
          <p:nvPr/>
        </p:nvSpPr>
        <p:spPr>
          <a:xfrm>
            <a:off x="5257800" y="4828032"/>
            <a:ext cx="274320" cy="274320"/>
          </a:xfrm>
          <a:prstGeom prst="rect">
            <a:avLst/>
          </a:prstGeom>
          <a:noFill/>
        </p:spPr>
        <p:txBody>
          <a:bodyPr wrap="none" lIns="0" tIns="0" rIns="0" bIns="0">
            <a:spAutoFit/>
          </a:bodyPr>
          <a:lstStyle/>
          <a:p>
            <a:pPr algn="ctr"/>
            <a:r>
              <a:rPr sz="1600" b="1" i="0">
                <a:solidFill>
                  <a:srgbClr val="000000"/>
                </a:solidFill>
                <a:latin typeface="Calibri"/>
              </a:rPr>
              <a:t>a</a:t>
            </a:r>
          </a:p>
        </p:txBody>
      </p:sp>
      <p:sp>
        <p:nvSpPr>
          <p:cNvPr id="36" name="TextBox 35"/>
          <p:cNvSpPr txBox="1"/>
          <p:nvPr/>
        </p:nvSpPr>
        <p:spPr>
          <a:xfrm>
            <a:off x="5715000" y="4828032"/>
            <a:ext cx="2560320" cy="274320"/>
          </a:xfrm>
          <a:prstGeom prst="rect">
            <a:avLst/>
          </a:prstGeom>
          <a:noFill/>
        </p:spPr>
        <p:txBody>
          <a:bodyPr wrap="none" lIns="0" tIns="0" rIns="0" bIns="0">
            <a:spAutoFit/>
          </a:bodyPr>
          <a:lstStyle/>
          <a:p>
            <a:pPr algn="l"/>
            <a:r>
              <a:rPr sz="1600" b="0" i="0">
                <a:solidFill>
                  <a:srgbClr val="000000"/>
                </a:solidFill>
                <a:latin typeface="Calibri"/>
              </a:rPr>
              <a:t>Resultados</a:t>
            </a:r>
          </a:p>
        </p:txBody>
      </p:sp>
      <p:sp>
        <p:nvSpPr>
          <p:cNvPr id="37" name="TextBox 36"/>
          <p:cNvSpPr txBox="1"/>
          <p:nvPr/>
        </p:nvSpPr>
        <p:spPr>
          <a:xfrm>
            <a:off x="9144000" y="4828032"/>
            <a:ext cx="1097280" cy="274320"/>
          </a:xfrm>
          <a:prstGeom prst="rect">
            <a:avLst/>
          </a:prstGeom>
          <a:noFill/>
        </p:spPr>
        <p:txBody>
          <a:bodyPr wrap="none" lIns="0" tIns="0" rIns="0" bIns="0">
            <a:spAutoFit/>
          </a:bodyPr>
          <a:lstStyle/>
          <a:p>
            <a:pPr algn="r"/>
            <a:r>
              <a:rPr sz="1600" b="1" i="0">
                <a:solidFill>
                  <a:srgbClr val="000000"/>
                </a:solidFill>
                <a:latin typeface="Calibri"/>
              </a:rPr>
              <a:t>150,00</a:t>
            </a:r>
          </a:p>
        </p:txBody>
      </p:sp>
      <p:sp>
        <p:nvSpPr>
          <p:cNvPr id="38" name="TextBox 37"/>
          <p:cNvSpPr txBox="1"/>
          <p:nvPr/>
        </p:nvSpPr>
        <p:spPr>
          <a:xfrm>
            <a:off x="1307592" y="5916168"/>
            <a:ext cx="9619488" cy="283464"/>
          </a:xfrm>
          <a:prstGeom prst="rect">
            <a:avLst/>
          </a:prstGeom>
          <a:noFill/>
        </p:spPr>
        <p:txBody>
          <a:bodyPr wrap="none" lIns="0" tIns="0" rIns="0" bIns="0">
            <a:spAutoFit/>
          </a:bodyPr>
          <a:lstStyle/>
          <a:p>
            <a:pPr algn="ctr"/>
            <a:r>
              <a:rPr sz="1350" b="1" i="0">
                <a:solidFill>
                  <a:srgbClr val="000000"/>
                </a:solidFill>
                <a:latin typeface="Calibri"/>
              </a:rPr>
              <a:t>RESULTADO DEL EJERCICIO = INGRESOS - GASTOS = 50 €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square" anchor="ctr">
            <a:spAutoFit/>
          </a:bodyPr>
          <a:lstStyle/>
          <a:p>
            <a:pPr algn="l"/>
            <a:r>
              <a:rPr sz="975" b="1">
                <a:solidFill>
                  <a:srgbClr val="69737D"/>
                </a:solidFill>
                <a:latin typeface="Calibri"/>
              </a:rPr>
              <a:t>UT 2</a:t>
            </a:r>
          </a:p>
        </p:txBody>
      </p:sp>
      <p:sp>
        <p:nvSpPr>
          <p:cNvPr id="3" name="TextBox 2"/>
          <p:cNvSpPr txBox="1"/>
          <p:nvPr/>
        </p:nvSpPr>
        <p:spPr>
          <a:xfrm>
            <a:off x="457200" y="566928"/>
            <a:ext cx="10972800" cy="512064"/>
          </a:xfrm>
          <a:prstGeom prst="rect">
            <a:avLst/>
          </a:prstGeom>
          <a:noFill/>
        </p:spPr>
        <p:txBody>
          <a:bodyPr wrap="square" anchor="ctr">
            <a:spAutoFit/>
          </a:bodyPr>
          <a:lstStyle/>
          <a:p>
            <a:pPr algn="l"/>
            <a:r>
              <a:rPr sz="2550" b="1">
                <a:solidFill>
                  <a:srgbClr val="111820"/>
                </a:solidFill>
                <a:latin typeface="Calibri"/>
              </a:rPr>
              <a:t>4.3. EMPRESA A · CIERRE E INFORMES FINALES</a:t>
            </a:r>
          </a:p>
        </p:txBody>
      </p:sp>
      <p:sp>
        <p:nvSpPr>
          <p:cNvPr id="4" name="TextBox 3"/>
          <p:cNvSpPr txBox="1"/>
          <p:nvPr/>
        </p:nvSpPr>
        <p:spPr>
          <a:xfrm>
            <a:off x="11146536" y="6437376"/>
            <a:ext cx="438912" cy="192024"/>
          </a:xfrm>
          <a:prstGeom prst="rect">
            <a:avLst/>
          </a:prstGeom>
          <a:noFill/>
        </p:spPr>
        <p:txBody>
          <a:bodyPr wrap="square" anchor="ctr">
            <a:spAutoFit/>
          </a:bodyPr>
          <a:lstStyle/>
          <a:p>
            <a:pPr algn="r"/>
            <a:r>
              <a:rPr sz="825" b="0">
                <a:solidFill>
                  <a:srgbClr val="69737D"/>
                </a:solidFill>
                <a:latin typeface="Calibri"/>
              </a:rPr>
              <a:t>54</a:t>
            </a:r>
          </a:p>
        </p:txBody>
      </p:sp>
      <p:sp>
        <p:nvSpPr>
          <p:cNvPr id="5" name="TextBox 4"/>
          <p:cNvSpPr txBox="1"/>
          <p:nvPr/>
        </p:nvSpPr>
        <p:spPr>
          <a:xfrm>
            <a:off x="822960" y="1298448"/>
            <a:ext cx="3108960" cy="274320"/>
          </a:xfrm>
          <a:prstGeom prst="rect">
            <a:avLst/>
          </a:prstGeom>
          <a:noFill/>
        </p:spPr>
        <p:txBody>
          <a:bodyPr wrap="square" anchor="ctr">
            <a:spAutoFit/>
          </a:bodyPr>
          <a:lstStyle/>
          <a:p>
            <a:pPr algn="l"/>
            <a:r>
              <a:rPr sz="1500" b="1">
                <a:solidFill>
                  <a:srgbClr val="69737D"/>
                </a:solidFill>
                <a:latin typeface="Calibri"/>
              </a:rPr>
              <a:t>ASIENTO DE CIERRE</a:t>
            </a:r>
          </a:p>
        </p:txBody>
      </p:sp>
      <p:sp>
        <p:nvSpPr>
          <p:cNvPr id="6" name="TextBox 5"/>
          <p:cNvSpPr txBox="1"/>
          <p:nvPr/>
        </p:nvSpPr>
        <p:spPr>
          <a:xfrm>
            <a:off x="960120" y="1691640"/>
            <a:ext cx="1143000" cy="274320"/>
          </a:xfrm>
          <a:prstGeom prst="rect">
            <a:avLst/>
          </a:prstGeom>
          <a:noFill/>
        </p:spPr>
        <p:txBody>
          <a:bodyPr wrap="square" anchor="ctr">
            <a:spAutoFit/>
          </a:bodyPr>
          <a:lstStyle/>
          <a:p>
            <a:pPr algn="l"/>
            <a:r>
              <a:rPr sz="1450" b="1">
                <a:solidFill>
                  <a:srgbClr val="111820"/>
                </a:solidFill>
                <a:latin typeface="Calibri"/>
              </a:rPr>
              <a:t>3.000,00</a:t>
            </a:r>
          </a:p>
        </p:txBody>
      </p:sp>
      <p:sp>
        <p:nvSpPr>
          <p:cNvPr id="7" name="TextBox 6"/>
          <p:cNvSpPr txBox="1"/>
          <p:nvPr/>
        </p:nvSpPr>
        <p:spPr>
          <a:xfrm>
            <a:off x="2331720" y="1691640"/>
            <a:ext cx="1920240" cy="274320"/>
          </a:xfrm>
          <a:prstGeom prst="rect">
            <a:avLst/>
          </a:prstGeom>
          <a:noFill/>
        </p:spPr>
        <p:txBody>
          <a:bodyPr wrap="square" anchor="ctr">
            <a:spAutoFit/>
          </a:bodyPr>
          <a:lstStyle/>
          <a:p>
            <a:pPr algn="l"/>
            <a:r>
              <a:rPr sz="1450" b="0">
                <a:solidFill>
                  <a:srgbClr val="111820"/>
                </a:solidFill>
                <a:latin typeface="Calibri"/>
              </a:rPr>
              <a:t>Capital</a:t>
            </a:r>
          </a:p>
        </p:txBody>
      </p:sp>
      <p:sp>
        <p:nvSpPr>
          <p:cNvPr id="8" name="TextBox 7"/>
          <p:cNvSpPr txBox="1"/>
          <p:nvPr/>
        </p:nvSpPr>
        <p:spPr>
          <a:xfrm>
            <a:off x="4663440" y="1691640"/>
            <a:ext cx="274320" cy="274320"/>
          </a:xfrm>
          <a:prstGeom prst="rect">
            <a:avLst/>
          </a:prstGeom>
          <a:noFill/>
        </p:spPr>
        <p:txBody>
          <a:bodyPr wrap="square" anchor="ctr">
            <a:spAutoFit/>
          </a:bodyPr>
          <a:lstStyle/>
          <a:p>
            <a:pPr algn="ctr"/>
            <a:r>
              <a:rPr sz="1450" b="1">
                <a:solidFill>
                  <a:srgbClr val="111820"/>
                </a:solidFill>
                <a:latin typeface="Calibri"/>
              </a:rPr>
              <a:t>a</a:t>
            </a:r>
          </a:p>
        </p:txBody>
      </p:sp>
      <p:sp>
        <p:nvSpPr>
          <p:cNvPr id="9" name="TextBox 8"/>
          <p:cNvSpPr txBox="1"/>
          <p:nvPr/>
        </p:nvSpPr>
        <p:spPr>
          <a:xfrm>
            <a:off x="5074920" y="1691640"/>
            <a:ext cx="1920240" cy="274320"/>
          </a:xfrm>
          <a:prstGeom prst="rect">
            <a:avLst/>
          </a:prstGeom>
          <a:noFill/>
        </p:spPr>
        <p:txBody>
          <a:bodyPr wrap="square" anchor="ctr">
            <a:spAutoFit/>
          </a:bodyPr>
          <a:lstStyle/>
          <a:p>
            <a:pPr algn="l"/>
            <a:r>
              <a:rPr sz="1450" b="0">
                <a:solidFill>
                  <a:srgbClr val="111820"/>
                </a:solidFill>
                <a:latin typeface="Calibri"/>
              </a:rPr>
              <a:t>Bancos</a:t>
            </a:r>
          </a:p>
        </p:txBody>
      </p:sp>
      <p:sp>
        <p:nvSpPr>
          <p:cNvPr id="10" name="TextBox 9"/>
          <p:cNvSpPr txBox="1"/>
          <p:nvPr/>
        </p:nvSpPr>
        <p:spPr>
          <a:xfrm>
            <a:off x="7498079" y="1691640"/>
            <a:ext cx="1143000" cy="274320"/>
          </a:xfrm>
          <a:prstGeom prst="rect">
            <a:avLst/>
          </a:prstGeom>
          <a:noFill/>
        </p:spPr>
        <p:txBody>
          <a:bodyPr wrap="square" anchor="ctr">
            <a:spAutoFit/>
          </a:bodyPr>
          <a:lstStyle/>
          <a:p>
            <a:pPr algn="r"/>
            <a:r>
              <a:rPr sz="1450" b="1">
                <a:solidFill>
                  <a:srgbClr val="111820"/>
                </a:solidFill>
                <a:latin typeface="Calibri"/>
              </a:rPr>
              <a:t>3.050,00</a:t>
            </a:r>
          </a:p>
        </p:txBody>
      </p:sp>
      <p:sp>
        <p:nvSpPr>
          <p:cNvPr id="11" name="TextBox 10"/>
          <p:cNvSpPr txBox="1"/>
          <p:nvPr/>
        </p:nvSpPr>
        <p:spPr>
          <a:xfrm>
            <a:off x="960120" y="1993392"/>
            <a:ext cx="1143000" cy="274320"/>
          </a:xfrm>
          <a:prstGeom prst="rect">
            <a:avLst/>
          </a:prstGeom>
          <a:noFill/>
        </p:spPr>
        <p:txBody>
          <a:bodyPr wrap="square" anchor="ctr">
            <a:spAutoFit/>
          </a:bodyPr>
          <a:lstStyle/>
          <a:p>
            <a:pPr algn="l"/>
            <a:r>
              <a:rPr sz="1450" b="1">
                <a:solidFill>
                  <a:srgbClr val="111820"/>
                </a:solidFill>
                <a:latin typeface="Calibri"/>
              </a:rPr>
              <a:t>50,00</a:t>
            </a:r>
          </a:p>
        </p:txBody>
      </p:sp>
      <p:sp>
        <p:nvSpPr>
          <p:cNvPr id="12" name="TextBox 11"/>
          <p:cNvSpPr txBox="1"/>
          <p:nvPr/>
        </p:nvSpPr>
        <p:spPr>
          <a:xfrm>
            <a:off x="2331720" y="1993392"/>
            <a:ext cx="1920240" cy="274320"/>
          </a:xfrm>
          <a:prstGeom prst="rect">
            <a:avLst/>
          </a:prstGeom>
          <a:noFill/>
        </p:spPr>
        <p:txBody>
          <a:bodyPr wrap="square" anchor="ctr">
            <a:spAutoFit/>
          </a:bodyPr>
          <a:lstStyle/>
          <a:p>
            <a:pPr algn="l"/>
            <a:r>
              <a:rPr sz="1450" b="0">
                <a:solidFill>
                  <a:srgbClr val="111820"/>
                </a:solidFill>
                <a:latin typeface="Calibri"/>
              </a:rPr>
              <a:t>Resultados</a:t>
            </a:r>
          </a:p>
        </p:txBody>
      </p:sp>
      <p:sp>
        <p:nvSpPr>
          <p:cNvPr id="13" name="TextBox 12"/>
          <p:cNvSpPr txBox="1"/>
          <p:nvPr/>
        </p:nvSpPr>
        <p:spPr>
          <a:xfrm>
            <a:off x="777240" y="2670048"/>
            <a:ext cx="5212080" cy="310896"/>
          </a:xfrm>
          <a:prstGeom prst="rect">
            <a:avLst/>
          </a:prstGeom>
          <a:noFill/>
        </p:spPr>
        <p:txBody>
          <a:bodyPr wrap="square" anchor="ctr">
            <a:spAutoFit/>
          </a:bodyPr>
          <a:lstStyle/>
          <a:p>
            <a:pPr algn="l"/>
            <a:r>
              <a:rPr sz="1650" b="1">
                <a:solidFill>
                  <a:srgbClr val="69737D"/>
                </a:solidFill>
                <a:latin typeface="Calibri"/>
              </a:rPr>
              <a:t>BALANCE DE SITUACIÓN FINAL</a:t>
            </a:r>
          </a:p>
        </p:txBody>
      </p:sp>
      <p:sp>
        <p:nvSpPr>
          <p:cNvPr id="14" name="TextBox 13"/>
          <p:cNvSpPr txBox="1"/>
          <p:nvPr/>
        </p:nvSpPr>
        <p:spPr>
          <a:xfrm>
            <a:off x="960120" y="3081528"/>
            <a:ext cx="1828800" cy="228600"/>
          </a:xfrm>
          <a:prstGeom prst="rect">
            <a:avLst/>
          </a:prstGeom>
          <a:noFill/>
        </p:spPr>
        <p:txBody>
          <a:bodyPr wrap="square" anchor="ctr">
            <a:spAutoFit/>
          </a:bodyPr>
          <a:lstStyle/>
          <a:p>
            <a:pPr algn="l"/>
            <a:r>
              <a:rPr sz="1350" b="1">
                <a:solidFill>
                  <a:srgbClr val="111820"/>
                </a:solidFill>
                <a:latin typeface="Calibri"/>
              </a:rPr>
              <a:t>ACTIVO</a:t>
            </a:r>
          </a:p>
        </p:txBody>
      </p:sp>
      <p:sp>
        <p:nvSpPr>
          <p:cNvPr id="15" name="TextBox 14"/>
          <p:cNvSpPr txBox="1"/>
          <p:nvPr/>
        </p:nvSpPr>
        <p:spPr>
          <a:xfrm>
            <a:off x="3520440" y="3081528"/>
            <a:ext cx="2011680" cy="228600"/>
          </a:xfrm>
          <a:prstGeom prst="rect">
            <a:avLst/>
          </a:prstGeom>
          <a:noFill/>
        </p:spPr>
        <p:txBody>
          <a:bodyPr wrap="square" anchor="ctr">
            <a:spAutoFit/>
          </a:bodyPr>
          <a:lstStyle/>
          <a:p>
            <a:pPr algn="l"/>
            <a:r>
              <a:rPr sz="1350" b="1">
                <a:solidFill>
                  <a:srgbClr val="111820"/>
                </a:solidFill>
                <a:latin typeface="Calibri"/>
              </a:rPr>
              <a:t>PN Y PASIVO</a:t>
            </a:r>
          </a:p>
        </p:txBody>
      </p:sp>
      <p:sp>
        <p:nvSpPr>
          <p:cNvPr id="16" name="Rectangle 15"/>
          <p:cNvSpPr/>
          <p:nvPr/>
        </p:nvSpPr>
        <p:spPr>
          <a:xfrm>
            <a:off x="914400" y="3401568"/>
            <a:ext cx="182880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3474720" y="3401568"/>
            <a:ext cx="219456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60120" y="3593592"/>
            <a:ext cx="1508760" cy="228600"/>
          </a:xfrm>
          <a:prstGeom prst="rect">
            <a:avLst/>
          </a:prstGeom>
          <a:noFill/>
        </p:spPr>
        <p:txBody>
          <a:bodyPr wrap="square" anchor="ctr">
            <a:spAutoFit/>
          </a:bodyPr>
          <a:lstStyle/>
          <a:p>
            <a:pPr algn="l"/>
            <a:r>
              <a:rPr sz="1300" b="0">
                <a:solidFill>
                  <a:srgbClr val="111820"/>
                </a:solidFill>
                <a:latin typeface="Calibri"/>
              </a:rPr>
              <a:t>Bancos</a:t>
            </a:r>
          </a:p>
        </p:txBody>
      </p:sp>
      <p:sp>
        <p:nvSpPr>
          <p:cNvPr id="19" name="TextBox 18"/>
          <p:cNvSpPr txBox="1"/>
          <p:nvPr/>
        </p:nvSpPr>
        <p:spPr>
          <a:xfrm>
            <a:off x="1965960" y="3593592"/>
            <a:ext cx="731520" cy="228600"/>
          </a:xfrm>
          <a:prstGeom prst="rect">
            <a:avLst/>
          </a:prstGeom>
          <a:noFill/>
        </p:spPr>
        <p:txBody>
          <a:bodyPr wrap="square" anchor="ctr">
            <a:spAutoFit/>
          </a:bodyPr>
          <a:lstStyle/>
          <a:p>
            <a:pPr algn="r"/>
            <a:r>
              <a:rPr sz="1300" b="0">
                <a:solidFill>
                  <a:srgbClr val="111820"/>
                </a:solidFill>
                <a:latin typeface="Calibri"/>
              </a:rPr>
              <a:t>3.050,00</a:t>
            </a:r>
          </a:p>
        </p:txBody>
      </p:sp>
      <p:sp>
        <p:nvSpPr>
          <p:cNvPr id="20" name="TextBox 19"/>
          <p:cNvSpPr txBox="1"/>
          <p:nvPr/>
        </p:nvSpPr>
        <p:spPr>
          <a:xfrm>
            <a:off x="3520440" y="3593592"/>
            <a:ext cx="1463040" cy="512064"/>
          </a:xfrm>
          <a:prstGeom prst="rect">
            <a:avLst/>
          </a:prstGeom>
          <a:noFill/>
        </p:spPr>
        <p:txBody>
          <a:bodyPr wrap="square" anchor="ctr">
            <a:spAutoFit/>
          </a:bodyPr>
          <a:lstStyle/>
          <a:p>
            <a:pPr algn="l"/>
            <a:r>
              <a:rPr sz="1300" b="0">
                <a:solidFill>
                  <a:srgbClr val="111820"/>
                </a:solidFill>
                <a:latin typeface="Calibri"/>
              </a:rPr>
              <a:t>Capital
Resultados</a:t>
            </a:r>
          </a:p>
        </p:txBody>
      </p:sp>
      <p:sp>
        <p:nvSpPr>
          <p:cNvPr id="21" name="TextBox 20"/>
          <p:cNvSpPr txBox="1"/>
          <p:nvPr/>
        </p:nvSpPr>
        <p:spPr>
          <a:xfrm>
            <a:off x="4828032" y="3593592"/>
            <a:ext cx="804672" cy="512064"/>
          </a:xfrm>
          <a:prstGeom prst="rect">
            <a:avLst/>
          </a:prstGeom>
          <a:noFill/>
        </p:spPr>
        <p:txBody>
          <a:bodyPr wrap="square" anchor="ctr">
            <a:spAutoFit/>
          </a:bodyPr>
          <a:lstStyle/>
          <a:p>
            <a:pPr algn="r"/>
            <a:r>
              <a:rPr sz="1300" b="0">
                <a:solidFill>
                  <a:srgbClr val="111820"/>
                </a:solidFill>
                <a:latin typeface="Calibri"/>
              </a:rPr>
              <a:t>3.000,00
50,00</a:t>
            </a:r>
          </a:p>
        </p:txBody>
      </p:sp>
      <p:sp>
        <p:nvSpPr>
          <p:cNvPr id="22" name="Rectangle 21"/>
          <p:cNvSpPr/>
          <p:nvPr/>
        </p:nvSpPr>
        <p:spPr>
          <a:xfrm>
            <a:off x="914400" y="4416552"/>
            <a:ext cx="182880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3474720" y="4416552"/>
            <a:ext cx="219456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60120" y="4517136"/>
            <a:ext cx="1554480" cy="237744"/>
          </a:xfrm>
          <a:prstGeom prst="rect">
            <a:avLst/>
          </a:prstGeom>
          <a:noFill/>
        </p:spPr>
        <p:txBody>
          <a:bodyPr wrap="square" anchor="ctr">
            <a:spAutoFit/>
          </a:bodyPr>
          <a:lstStyle/>
          <a:p>
            <a:pPr algn="l"/>
            <a:r>
              <a:rPr sz="1300" b="1">
                <a:solidFill>
                  <a:srgbClr val="111820"/>
                </a:solidFill>
                <a:latin typeface="Calibri"/>
              </a:rPr>
              <a:t>TOTAL ACTIVO</a:t>
            </a:r>
          </a:p>
        </p:txBody>
      </p:sp>
      <p:sp>
        <p:nvSpPr>
          <p:cNvPr id="25" name="TextBox 24"/>
          <p:cNvSpPr txBox="1"/>
          <p:nvPr/>
        </p:nvSpPr>
        <p:spPr>
          <a:xfrm>
            <a:off x="1965960" y="4517136"/>
            <a:ext cx="731520" cy="237744"/>
          </a:xfrm>
          <a:prstGeom prst="rect">
            <a:avLst/>
          </a:prstGeom>
          <a:noFill/>
        </p:spPr>
        <p:txBody>
          <a:bodyPr wrap="square" anchor="ctr">
            <a:spAutoFit/>
          </a:bodyPr>
          <a:lstStyle/>
          <a:p>
            <a:pPr algn="r"/>
            <a:r>
              <a:rPr sz="1300" b="1">
                <a:solidFill>
                  <a:srgbClr val="111820"/>
                </a:solidFill>
                <a:latin typeface="Calibri"/>
              </a:rPr>
              <a:t>3.050,00</a:t>
            </a:r>
          </a:p>
        </p:txBody>
      </p:sp>
      <p:sp>
        <p:nvSpPr>
          <p:cNvPr id="26" name="TextBox 25"/>
          <p:cNvSpPr txBox="1"/>
          <p:nvPr/>
        </p:nvSpPr>
        <p:spPr>
          <a:xfrm>
            <a:off x="3520440" y="4517136"/>
            <a:ext cx="1783080" cy="237744"/>
          </a:xfrm>
          <a:prstGeom prst="rect">
            <a:avLst/>
          </a:prstGeom>
          <a:noFill/>
        </p:spPr>
        <p:txBody>
          <a:bodyPr wrap="square" anchor="ctr">
            <a:spAutoFit/>
          </a:bodyPr>
          <a:lstStyle/>
          <a:p>
            <a:pPr algn="l"/>
            <a:r>
              <a:rPr sz="1250" b="1">
                <a:solidFill>
                  <a:srgbClr val="111820"/>
                </a:solidFill>
                <a:latin typeface="Calibri"/>
              </a:rPr>
              <a:t>TOTAL PN Y PASIVO</a:t>
            </a:r>
          </a:p>
        </p:txBody>
      </p:sp>
      <p:sp>
        <p:nvSpPr>
          <p:cNvPr id="27" name="TextBox 26"/>
          <p:cNvSpPr txBox="1"/>
          <p:nvPr/>
        </p:nvSpPr>
        <p:spPr>
          <a:xfrm>
            <a:off x="4828032" y="4517136"/>
            <a:ext cx="804672" cy="237744"/>
          </a:xfrm>
          <a:prstGeom prst="rect">
            <a:avLst/>
          </a:prstGeom>
          <a:noFill/>
        </p:spPr>
        <p:txBody>
          <a:bodyPr wrap="square" anchor="ctr">
            <a:spAutoFit/>
          </a:bodyPr>
          <a:lstStyle/>
          <a:p>
            <a:pPr algn="r"/>
            <a:r>
              <a:rPr sz="1300" b="1">
                <a:solidFill>
                  <a:srgbClr val="111820"/>
                </a:solidFill>
                <a:latin typeface="Calibri"/>
              </a:rPr>
              <a:t>3.050,00</a:t>
            </a:r>
          </a:p>
        </p:txBody>
      </p:sp>
      <p:sp>
        <p:nvSpPr>
          <p:cNvPr id="28" name="TextBox 27"/>
          <p:cNvSpPr txBox="1"/>
          <p:nvPr/>
        </p:nvSpPr>
        <p:spPr>
          <a:xfrm>
            <a:off x="6263640" y="2670048"/>
            <a:ext cx="5120640" cy="310896"/>
          </a:xfrm>
          <a:prstGeom prst="rect">
            <a:avLst/>
          </a:prstGeom>
          <a:noFill/>
        </p:spPr>
        <p:txBody>
          <a:bodyPr wrap="square" anchor="ctr">
            <a:spAutoFit/>
          </a:bodyPr>
          <a:lstStyle/>
          <a:p>
            <a:pPr algn="l"/>
            <a:r>
              <a:rPr sz="1650" b="1">
                <a:solidFill>
                  <a:srgbClr val="69737D"/>
                </a:solidFill>
                <a:latin typeface="Calibri"/>
              </a:rPr>
              <a:t>CUENTA DE PÉRDIDAS Y GANANCIAS</a:t>
            </a:r>
          </a:p>
        </p:txBody>
      </p:sp>
      <p:sp>
        <p:nvSpPr>
          <p:cNvPr id="29" name="TextBox 28"/>
          <p:cNvSpPr txBox="1"/>
          <p:nvPr/>
        </p:nvSpPr>
        <p:spPr>
          <a:xfrm>
            <a:off x="6537960" y="3081528"/>
            <a:ext cx="1828800" cy="228600"/>
          </a:xfrm>
          <a:prstGeom prst="rect">
            <a:avLst/>
          </a:prstGeom>
          <a:noFill/>
        </p:spPr>
        <p:txBody>
          <a:bodyPr wrap="square" anchor="ctr">
            <a:spAutoFit/>
          </a:bodyPr>
          <a:lstStyle/>
          <a:p>
            <a:pPr algn="l"/>
            <a:r>
              <a:rPr sz="1350" b="1">
                <a:solidFill>
                  <a:srgbClr val="111820"/>
                </a:solidFill>
                <a:latin typeface="Calibri"/>
              </a:rPr>
              <a:t>Empresa A</a:t>
            </a:r>
          </a:p>
        </p:txBody>
      </p:sp>
      <p:sp>
        <p:nvSpPr>
          <p:cNvPr id="30" name="Rectangle 29"/>
          <p:cNvSpPr/>
          <p:nvPr/>
        </p:nvSpPr>
        <p:spPr>
          <a:xfrm>
            <a:off x="6492240" y="3401568"/>
            <a:ext cx="443484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537960" y="3566160"/>
            <a:ext cx="1280160" cy="219456"/>
          </a:xfrm>
          <a:prstGeom prst="rect">
            <a:avLst/>
          </a:prstGeom>
          <a:noFill/>
        </p:spPr>
        <p:txBody>
          <a:bodyPr wrap="square" anchor="ctr">
            <a:spAutoFit/>
          </a:bodyPr>
          <a:lstStyle/>
          <a:p>
            <a:pPr algn="l"/>
            <a:r>
              <a:rPr sz="1300" b="1">
                <a:solidFill>
                  <a:srgbClr val="111820"/>
                </a:solidFill>
                <a:latin typeface="Calibri"/>
              </a:rPr>
              <a:t>Ingresos:</a:t>
            </a:r>
          </a:p>
        </p:txBody>
      </p:sp>
      <p:sp>
        <p:nvSpPr>
          <p:cNvPr id="32" name="TextBox 31"/>
          <p:cNvSpPr txBox="1"/>
          <p:nvPr/>
        </p:nvSpPr>
        <p:spPr>
          <a:xfrm>
            <a:off x="6537960" y="3822191"/>
            <a:ext cx="2011680" cy="219456"/>
          </a:xfrm>
          <a:prstGeom prst="rect">
            <a:avLst/>
          </a:prstGeom>
          <a:noFill/>
        </p:spPr>
        <p:txBody>
          <a:bodyPr wrap="square" anchor="ctr">
            <a:spAutoFit/>
          </a:bodyPr>
          <a:lstStyle/>
          <a:p>
            <a:pPr algn="l"/>
            <a:r>
              <a:rPr sz="1300" b="0">
                <a:solidFill>
                  <a:srgbClr val="111820"/>
                </a:solidFill>
                <a:latin typeface="Calibri"/>
              </a:rPr>
              <a:t>Indemnización</a:t>
            </a:r>
          </a:p>
        </p:txBody>
      </p:sp>
      <p:sp>
        <p:nvSpPr>
          <p:cNvPr id="33" name="TextBox 32"/>
          <p:cNvSpPr txBox="1"/>
          <p:nvPr/>
        </p:nvSpPr>
        <p:spPr>
          <a:xfrm>
            <a:off x="10012680" y="3822191"/>
            <a:ext cx="640080" cy="219456"/>
          </a:xfrm>
          <a:prstGeom prst="rect">
            <a:avLst/>
          </a:prstGeom>
          <a:noFill/>
        </p:spPr>
        <p:txBody>
          <a:bodyPr wrap="square" anchor="ctr">
            <a:spAutoFit/>
          </a:bodyPr>
          <a:lstStyle/>
          <a:p>
            <a:pPr algn="r"/>
            <a:r>
              <a:rPr sz="1300" b="0">
                <a:solidFill>
                  <a:srgbClr val="111820"/>
                </a:solidFill>
                <a:latin typeface="Calibri"/>
              </a:rPr>
              <a:t>150</a:t>
            </a:r>
          </a:p>
        </p:txBody>
      </p:sp>
      <p:sp>
        <p:nvSpPr>
          <p:cNvPr id="34" name="TextBox 33"/>
          <p:cNvSpPr txBox="1"/>
          <p:nvPr/>
        </p:nvSpPr>
        <p:spPr>
          <a:xfrm>
            <a:off x="6537960" y="4105656"/>
            <a:ext cx="1280160" cy="219456"/>
          </a:xfrm>
          <a:prstGeom prst="rect">
            <a:avLst/>
          </a:prstGeom>
          <a:noFill/>
        </p:spPr>
        <p:txBody>
          <a:bodyPr wrap="square" anchor="ctr">
            <a:spAutoFit/>
          </a:bodyPr>
          <a:lstStyle/>
          <a:p>
            <a:pPr algn="l"/>
            <a:r>
              <a:rPr sz="1300" b="1">
                <a:solidFill>
                  <a:srgbClr val="111820"/>
                </a:solidFill>
                <a:latin typeface="Calibri"/>
              </a:rPr>
              <a:t>Gastos:</a:t>
            </a:r>
          </a:p>
        </p:txBody>
      </p:sp>
      <p:sp>
        <p:nvSpPr>
          <p:cNvPr id="35" name="TextBox 34"/>
          <p:cNvSpPr txBox="1"/>
          <p:nvPr/>
        </p:nvSpPr>
        <p:spPr>
          <a:xfrm>
            <a:off x="6537960" y="4361688"/>
            <a:ext cx="2011680" cy="219456"/>
          </a:xfrm>
          <a:prstGeom prst="rect">
            <a:avLst/>
          </a:prstGeom>
          <a:noFill/>
        </p:spPr>
        <p:txBody>
          <a:bodyPr wrap="square" anchor="ctr">
            <a:spAutoFit/>
          </a:bodyPr>
          <a:lstStyle/>
          <a:p>
            <a:pPr algn="l"/>
            <a:r>
              <a:rPr sz="1300" b="0">
                <a:solidFill>
                  <a:srgbClr val="111820"/>
                </a:solidFill>
                <a:latin typeface="Calibri"/>
              </a:rPr>
              <a:t>Multa</a:t>
            </a:r>
          </a:p>
        </p:txBody>
      </p:sp>
      <p:sp>
        <p:nvSpPr>
          <p:cNvPr id="36" name="TextBox 35"/>
          <p:cNvSpPr txBox="1"/>
          <p:nvPr/>
        </p:nvSpPr>
        <p:spPr>
          <a:xfrm>
            <a:off x="10012680" y="4361688"/>
            <a:ext cx="640080" cy="219456"/>
          </a:xfrm>
          <a:prstGeom prst="rect">
            <a:avLst/>
          </a:prstGeom>
          <a:noFill/>
        </p:spPr>
        <p:txBody>
          <a:bodyPr wrap="square" anchor="ctr">
            <a:spAutoFit/>
          </a:bodyPr>
          <a:lstStyle/>
          <a:p>
            <a:pPr algn="r"/>
            <a:r>
              <a:rPr sz="1300" b="0">
                <a:solidFill>
                  <a:srgbClr val="111820"/>
                </a:solidFill>
                <a:latin typeface="Calibri"/>
              </a:rPr>
              <a:t>-100</a:t>
            </a:r>
          </a:p>
        </p:txBody>
      </p:sp>
      <p:sp>
        <p:nvSpPr>
          <p:cNvPr id="37" name="Rectangle 36"/>
          <p:cNvSpPr/>
          <p:nvPr/>
        </p:nvSpPr>
        <p:spPr>
          <a:xfrm>
            <a:off x="6492240" y="4709160"/>
            <a:ext cx="4434840" cy="16459"/>
          </a:xfrm>
          <a:prstGeom prst="rect">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537960" y="4809744"/>
            <a:ext cx="2011680" cy="237744"/>
          </a:xfrm>
          <a:prstGeom prst="rect">
            <a:avLst/>
          </a:prstGeom>
          <a:noFill/>
        </p:spPr>
        <p:txBody>
          <a:bodyPr wrap="square" anchor="ctr">
            <a:spAutoFit/>
          </a:bodyPr>
          <a:lstStyle/>
          <a:p>
            <a:pPr algn="l"/>
            <a:r>
              <a:rPr sz="1300" b="1">
                <a:solidFill>
                  <a:srgbClr val="111820"/>
                </a:solidFill>
                <a:latin typeface="Calibri"/>
              </a:rPr>
              <a:t>Resultado</a:t>
            </a:r>
          </a:p>
        </p:txBody>
      </p:sp>
      <p:sp>
        <p:nvSpPr>
          <p:cNvPr id="39" name="TextBox 38"/>
          <p:cNvSpPr txBox="1"/>
          <p:nvPr/>
        </p:nvSpPr>
        <p:spPr>
          <a:xfrm>
            <a:off x="10012680" y="4809744"/>
            <a:ext cx="640080" cy="237744"/>
          </a:xfrm>
          <a:prstGeom prst="rect">
            <a:avLst/>
          </a:prstGeom>
          <a:noFill/>
        </p:spPr>
        <p:txBody>
          <a:bodyPr wrap="square" anchor="ctr">
            <a:spAutoFit/>
          </a:bodyPr>
          <a:lstStyle/>
          <a:p>
            <a:pPr algn="r"/>
            <a:r>
              <a:rPr sz="1300" b="1">
                <a:solidFill>
                  <a:srgbClr val="111820"/>
                </a:solidFill>
                <a:latin typeface="Calibri"/>
              </a:rPr>
              <a:t>50</a:t>
            </a:r>
          </a:p>
        </p:txBody>
      </p:sp>
      <p:sp>
        <p:nvSpPr>
          <p:cNvPr id="40" name="TextBox 39"/>
          <p:cNvSpPr txBox="1"/>
          <p:nvPr/>
        </p:nvSpPr>
        <p:spPr>
          <a:xfrm>
            <a:off x="960120" y="5864447"/>
            <a:ext cx="10241280" cy="295466"/>
          </a:xfrm>
          <a:prstGeom prst="rect">
            <a:avLst/>
          </a:prstGeom>
          <a:noFill/>
        </p:spPr>
        <p:txBody>
          <a:bodyPr wrap="square" anchor="ctr">
            <a:spAutoFit/>
          </a:bodyPr>
          <a:lstStyle/>
          <a:p>
            <a:pPr algn="ctr"/>
            <a:r>
              <a:rPr sz="1320" b="1" dirty="0">
                <a:solidFill>
                  <a:srgbClr val="138CFF"/>
                </a:solidFill>
                <a:latin typeface="Calibri"/>
              </a:rPr>
              <a:t>REGULARIZACIÓN </a:t>
            </a:r>
            <a:r>
              <a:rPr lang="es-ES" sz="1320" b="1" dirty="0">
                <a:solidFill>
                  <a:srgbClr val="138CFF"/>
                </a:solidFill>
                <a:latin typeface="Calibri"/>
              </a:rPr>
              <a:t>Y</a:t>
            </a:r>
            <a:r>
              <a:rPr sz="1320" b="1" dirty="0">
                <a:solidFill>
                  <a:srgbClr val="138CFF"/>
                </a:solidFill>
                <a:latin typeface="Calibri"/>
              </a:rPr>
              <a:t> CIERRE → BALANCE DE SITUACIÓN </a:t>
            </a:r>
            <a:r>
              <a:rPr lang="es-ES" sz="1320" b="1" dirty="0">
                <a:solidFill>
                  <a:srgbClr val="138CFF"/>
                </a:solidFill>
                <a:latin typeface="Calibri"/>
              </a:rPr>
              <a:t> Y </a:t>
            </a:r>
            <a:r>
              <a:rPr sz="1320" b="1" dirty="0">
                <a:solidFill>
                  <a:srgbClr val="138CFF"/>
                </a:solidFill>
                <a:latin typeface="Calibri"/>
              </a:rPr>
              <a:t>PÉRDIDAS Y GANANCIAS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0664" y="1956816"/>
            <a:ext cx="10671048" cy="896112"/>
          </a:xfrm>
          <a:prstGeom prst="rect">
            <a:avLst/>
          </a:prstGeom>
          <a:noFill/>
        </p:spPr>
        <p:txBody>
          <a:bodyPr wrap="square" lIns="0" tIns="0" rIns="0" bIns="0" anchor="ctr">
            <a:normAutofit/>
          </a:bodyPr>
          <a:lstStyle/>
          <a:p>
            <a:r>
              <a:rPr sz="3900" b="1">
                <a:solidFill>
                  <a:srgbClr val="102C4A"/>
                </a:solidFill>
                <a:latin typeface="Calibri"/>
              </a:rPr>
              <a:t>EJERCICIO 5</a:t>
            </a:r>
          </a:p>
        </p:txBody>
      </p:sp>
      <p:sp>
        <p:nvSpPr>
          <p:cNvPr id="3" name="TextBox 2"/>
          <p:cNvSpPr txBox="1"/>
          <p:nvPr/>
        </p:nvSpPr>
        <p:spPr>
          <a:xfrm>
            <a:off x="11146536" y="6437376"/>
            <a:ext cx="438912" cy="192024"/>
          </a:xfrm>
          <a:prstGeom prst="rect">
            <a:avLst/>
          </a:prstGeom>
          <a:noFill/>
        </p:spPr>
        <p:txBody>
          <a:bodyPr wrap="square" lIns="0" tIns="0" rIns="0" bIns="0" anchor="ctr">
            <a:normAutofit/>
          </a:bodyPr>
          <a:lstStyle/>
          <a:p>
            <a:r>
              <a:rPr sz="825">
                <a:solidFill>
                  <a:srgbClr val="69737D"/>
                </a:solidFill>
                <a:latin typeface="Calibri"/>
              </a:rPr>
              <a:t>55</a:t>
            </a:r>
          </a:p>
        </p:txBody>
      </p:sp>
      <p:sp>
        <p:nvSpPr>
          <p:cNvPr id="5" name="TextBox 4"/>
          <p:cNvSpPr txBox="1"/>
          <p:nvPr/>
        </p:nvSpPr>
        <p:spPr>
          <a:xfrm>
            <a:off x="1810512" y="685800"/>
            <a:ext cx="8577072" cy="438912"/>
          </a:xfrm>
          <a:prstGeom prst="rect">
            <a:avLst/>
          </a:prstGeom>
          <a:noFill/>
        </p:spPr>
        <p:txBody>
          <a:bodyPr wrap="square" lIns="0" tIns="0" rIns="0" bIns="0" anchor="ctr">
            <a:normAutofit/>
          </a:bodyPr>
          <a:lstStyle/>
          <a:p>
            <a:pPr algn="l"/>
            <a:r>
              <a:rPr sz="1650" b="1">
                <a:solidFill>
                  <a:srgbClr val="69737D"/>
                </a:solidFill>
                <a:latin typeface="Calibri"/>
              </a:rPr>
              <a:t>ACTIVIDAD EN EL LIBRO</a:t>
            </a:r>
          </a:p>
        </p:txBody>
      </p:sp>
      <p:sp>
        <p:nvSpPr>
          <p:cNvPr id="6" name="TextBox 5"/>
          <p:cNvSpPr txBox="1"/>
          <p:nvPr/>
        </p:nvSpPr>
        <p:spPr>
          <a:xfrm>
            <a:off x="740664" y="3017520"/>
            <a:ext cx="10671048" cy="402336"/>
          </a:xfrm>
          <a:prstGeom prst="rect">
            <a:avLst/>
          </a:prstGeom>
          <a:noFill/>
        </p:spPr>
        <p:txBody>
          <a:bodyPr wrap="square" lIns="0" tIns="0" rIns="0" bIns="0" anchor="ctr">
            <a:normAutofit/>
          </a:bodyPr>
          <a:lstStyle/>
          <a:p>
            <a:r>
              <a:rPr sz="1875" b="1">
                <a:solidFill>
                  <a:srgbClr val="138CFF"/>
                </a:solidFill>
                <a:latin typeface="Calibri"/>
              </a:rPr>
              <a:t>PÁGINA 99</a:t>
            </a:r>
          </a:p>
        </p:txBody>
      </p:sp>
      <p:sp>
        <p:nvSpPr>
          <p:cNvPr id="7" name="TextBox 6"/>
          <p:cNvSpPr txBox="1"/>
          <p:nvPr/>
        </p:nvSpPr>
        <p:spPr>
          <a:xfrm>
            <a:off x="2002536" y="3886200"/>
            <a:ext cx="8193024" cy="1097280"/>
          </a:xfrm>
          <a:prstGeom prst="rect">
            <a:avLst/>
          </a:prstGeom>
          <a:noFill/>
        </p:spPr>
        <p:txBody>
          <a:bodyPr wrap="square" lIns="0" tIns="0" rIns="0" bIns="0" anchor="ctr">
            <a:normAutofit/>
          </a:bodyPr>
          <a:lstStyle/>
          <a:p>
            <a:r>
              <a:rPr sz="2000" b="0">
                <a:solidFill>
                  <a:srgbClr val="111820"/>
                </a:solidFill>
                <a:latin typeface="Calibri"/>
              </a:rPr>
              <a:t>Realiza el ciclo de operaciones de la empresa B hasta obtener el Balance final y la Cuenta de Pérdidas y Ganancias siguiendo los mismos pasos del ejemplo anterior.</a:t>
            </a:r>
          </a:p>
        </p:txBody>
      </p:sp>
      <p:sp>
        <p:nvSpPr>
          <p:cNvPr id="8" name="TextBox 7"/>
          <p:cNvSpPr txBox="1"/>
          <p:nvPr/>
        </p:nvSpPr>
        <p:spPr>
          <a:xfrm>
            <a:off x="1472184" y="5833872"/>
            <a:ext cx="9235440" cy="283464"/>
          </a:xfrm>
          <a:prstGeom prst="rect">
            <a:avLst/>
          </a:prstGeom>
          <a:noFill/>
        </p:spPr>
        <p:txBody>
          <a:bodyPr wrap="square" lIns="0" tIns="0" rIns="0" bIns="0" anchor="ctr">
            <a:normAutofit/>
          </a:bodyPr>
          <a:lstStyle/>
          <a:p>
            <a:r>
              <a:rPr sz="1450" b="1">
                <a:solidFill>
                  <a:srgbClr val="69737D"/>
                </a:solidFill>
                <a:latin typeface="Calibri"/>
              </a:rPr>
              <a:t>UTILIZA (G) ALQUILER E (I) PRESTACIONES DE SERVICIOS.</a:t>
            </a:r>
          </a:p>
        </p:txBody>
      </p:sp>
      <p:pic>
        <p:nvPicPr>
          <p:cNvPr id="9" name="Picture 3" descr="image.png">
            <a:extLst>
              <a:ext uri="{FF2B5EF4-FFF2-40B4-BE49-F238E27FC236}">
                <a16:creationId xmlns:a16="http://schemas.microsoft.com/office/drawing/2014/main" id="{A8CC306B-B54D-F806-6CC5-80A55C84D792}"/>
              </a:ext>
            </a:extLst>
          </p:cNvPr>
          <p:cNvPicPr>
            <a:picLocks noChangeAspect="1"/>
          </p:cNvPicPr>
          <p:nvPr/>
        </p:nvPicPr>
        <p:blipFill>
          <a:blip r:embed="rId2"/>
          <a:stretch>
            <a:fillRect/>
          </a:stretch>
        </p:blipFill>
        <p:spPr>
          <a:xfrm>
            <a:off x="852130" y="685800"/>
            <a:ext cx="758952" cy="758952"/>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square" anchor="ctr">
            <a:spAutoFit/>
          </a:bodyPr>
          <a:lstStyle/>
          <a:p>
            <a:pPr algn="l"/>
            <a:r>
              <a:rPr sz="975" b="1">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square" anchor="ctr">
            <a:spAutoFit/>
          </a:bodyPr>
          <a:lstStyle/>
          <a:p>
            <a:pPr algn="l"/>
            <a:r>
              <a:rPr sz="2625" b="1">
                <a:solidFill>
                  <a:srgbClr val="000000"/>
                </a:solidFill>
                <a:latin typeface="Calibri"/>
              </a:rPr>
              <a:t>4.4. BALANCE DE COMPROBACIÓN · SUMAS Y SALDOS</a:t>
            </a:r>
          </a:p>
        </p:txBody>
      </p:sp>
      <p:sp>
        <p:nvSpPr>
          <p:cNvPr id="4" name="TextBox 3"/>
          <p:cNvSpPr txBox="1"/>
          <p:nvPr/>
        </p:nvSpPr>
        <p:spPr>
          <a:xfrm>
            <a:off x="11137392" y="6437376"/>
            <a:ext cx="438912" cy="201168"/>
          </a:xfrm>
          <a:prstGeom prst="rect">
            <a:avLst/>
          </a:prstGeom>
          <a:noFill/>
        </p:spPr>
        <p:txBody>
          <a:bodyPr wrap="square" anchor="ctr">
            <a:spAutoFit/>
          </a:bodyPr>
          <a:lstStyle/>
          <a:p>
            <a:pPr algn="r"/>
            <a:r>
              <a:rPr sz="825" b="0">
                <a:solidFill>
                  <a:srgbClr val="69737D"/>
                </a:solidFill>
                <a:latin typeface="Calibri"/>
              </a:rPr>
              <a:t>56</a:t>
            </a:r>
          </a:p>
        </p:txBody>
      </p:sp>
      <p:sp>
        <p:nvSpPr>
          <p:cNvPr id="5" name="Rectangle 4"/>
          <p:cNvSpPr/>
          <p:nvPr/>
        </p:nvSpPr>
        <p:spPr>
          <a:xfrm>
            <a:off x="457200" y="1024128"/>
            <a:ext cx="11018520" cy="10972"/>
          </a:xfrm>
          <a:prstGeom prst="rect">
            <a:avLst/>
          </a:prstGeom>
          <a:solidFill>
            <a:srgbClr val="138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77240" y="1216152"/>
            <a:ext cx="10561320" cy="475488"/>
          </a:xfrm>
          <a:prstGeom prst="rect">
            <a:avLst/>
          </a:prstGeom>
          <a:noFill/>
        </p:spPr>
        <p:txBody>
          <a:bodyPr wrap="square" anchor="ctr">
            <a:spAutoFit/>
          </a:bodyPr>
          <a:lstStyle/>
          <a:p>
            <a:pPr algn="l"/>
            <a:r>
              <a:rPr sz="1650" b="1">
                <a:solidFill>
                  <a:srgbClr val="111820"/>
                </a:solidFill>
                <a:latin typeface="Calibri"/>
              </a:rPr>
              <a:t>Volvemos al ejemplo anterior de la empresa A: tomamos los movimientos de sus libros mayores y los volcamos en el Balance de Sumas y Saldos.</a:t>
            </a:r>
          </a:p>
        </p:txBody>
      </p:sp>
      <p:sp>
        <p:nvSpPr>
          <p:cNvPr id="7" name="TextBox 6"/>
          <p:cNvSpPr txBox="1"/>
          <p:nvPr/>
        </p:nvSpPr>
        <p:spPr>
          <a:xfrm>
            <a:off x="658368" y="1856231"/>
            <a:ext cx="320040" cy="201168"/>
          </a:xfrm>
          <a:prstGeom prst="rect">
            <a:avLst/>
          </a:prstGeom>
          <a:noFill/>
        </p:spPr>
        <p:txBody>
          <a:bodyPr wrap="square" anchor="ctr">
            <a:spAutoFit/>
          </a:bodyPr>
          <a:lstStyle/>
          <a:p>
            <a:pPr algn="l"/>
            <a:r>
              <a:rPr sz="1000" b="1">
                <a:solidFill>
                  <a:srgbClr val="000000"/>
                </a:solidFill>
                <a:latin typeface="Calibri"/>
              </a:rPr>
              <a:t>D</a:t>
            </a:r>
          </a:p>
        </p:txBody>
      </p:sp>
      <p:sp>
        <p:nvSpPr>
          <p:cNvPr id="8" name="TextBox 7"/>
          <p:cNvSpPr txBox="1"/>
          <p:nvPr/>
        </p:nvSpPr>
        <p:spPr>
          <a:xfrm>
            <a:off x="2825496" y="1856231"/>
            <a:ext cx="320040" cy="201168"/>
          </a:xfrm>
          <a:prstGeom prst="rect">
            <a:avLst/>
          </a:prstGeom>
          <a:noFill/>
        </p:spPr>
        <p:txBody>
          <a:bodyPr wrap="square" anchor="ctr">
            <a:spAutoFit/>
          </a:bodyPr>
          <a:lstStyle/>
          <a:p>
            <a:pPr algn="r"/>
            <a:r>
              <a:rPr sz="1000" b="1">
                <a:solidFill>
                  <a:srgbClr val="000000"/>
                </a:solidFill>
                <a:latin typeface="Calibri"/>
              </a:rPr>
              <a:t>H</a:t>
            </a:r>
          </a:p>
        </p:txBody>
      </p:sp>
      <p:sp>
        <p:nvSpPr>
          <p:cNvPr id="9" name="TextBox 8"/>
          <p:cNvSpPr txBox="1"/>
          <p:nvPr/>
        </p:nvSpPr>
        <p:spPr>
          <a:xfrm>
            <a:off x="932688" y="1847088"/>
            <a:ext cx="1938528" cy="256032"/>
          </a:xfrm>
          <a:prstGeom prst="rect">
            <a:avLst/>
          </a:prstGeom>
          <a:noFill/>
        </p:spPr>
        <p:txBody>
          <a:bodyPr wrap="square" anchor="ctr">
            <a:spAutoFit/>
          </a:bodyPr>
          <a:lstStyle/>
          <a:p>
            <a:pPr algn="ctr"/>
            <a:r>
              <a:rPr sz="1250" b="1">
                <a:solidFill>
                  <a:srgbClr val="000000"/>
                </a:solidFill>
                <a:latin typeface="Calibri"/>
              </a:rPr>
              <a:t>Bancos</a:t>
            </a:r>
          </a:p>
        </p:txBody>
      </p:sp>
      <p:sp>
        <p:nvSpPr>
          <p:cNvPr id="10" name="Rectangle 9"/>
          <p:cNvSpPr/>
          <p:nvPr/>
        </p:nvSpPr>
        <p:spPr>
          <a:xfrm>
            <a:off x="658368" y="2112263"/>
            <a:ext cx="2487168" cy="1097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1901952" y="2112263"/>
            <a:ext cx="10972" cy="94183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04088" y="2221991"/>
            <a:ext cx="1152144" cy="201168"/>
          </a:xfrm>
          <a:prstGeom prst="rect">
            <a:avLst/>
          </a:prstGeom>
          <a:noFill/>
        </p:spPr>
        <p:txBody>
          <a:bodyPr wrap="square" anchor="ctr">
            <a:spAutoFit/>
          </a:bodyPr>
          <a:lstStyle/>
          <a:p>
            <a:pPr algn="l"/>
            <a:r>
              <a:rPr sz="1050" b="0">
                <a:solidFill>
                  <a:srgbClr val="000000"/>
                </a:solidFill>
                <a:latin typeface="Calibri"/>
              </a:rPr>
              <a:t>3.000 AP</a:t>
            </a:r>
          </a:p>
        </p:txBody>
      </p:sp>
      <p:sp>
        <p:nvSpPr>
          <p:cNvPr id="13" name="TextBox 12"/>
          <p:cNvSpPr txBox="1"/>
          <p:nvPr/>
        </p:nvSpPr>
        <p:spPr>
          <a:xfrm>
            <a:off x="704088" y="2478024"/>
            <a:ext cx="1152144" cy="201168"/>
          </a:xfrm>
          <a:prstGeom prst="rect">
            <a:avLst/>
          </a:prstGeom>
          <a:noFill/>
        </p:spPr>
        <p:txBody>
          <a:bodyPr wrap="square" anchor="ctr">
            <a:spAutoFit/>
          </a:bodyPr>
          <a:lstStyle/>
          <a:p>
            <a:pPr algn="l"/>
            <a:r>
              <a:rPr sz="1050" b="0">
                <a:solidFill>
                  <a:srgbClr val="000000"/>
                </a:solidFill>
                <a:latin typeface="Calibri"/>
              </a:rPr>
              <a:t>150 (2)</a:t>
            </a:r>
          </a:p>
        </p:txBody>
      </p:sp>
      <p:sp>
        <p:nvSpPr>
          <p:cNvPr id="14" name="TextBox 13"/>
          <p:cNvSpPr txBox="1"/>
          <p:nvPr/>
        </p:nvSpPr>
        <p:spPr>
          <a:xfrm>
            <a:off x="1947672" y="2221991"/>
            <a:ext cx="1152144" cy="201168"/>
          </a:xfrm>
          <a:prstGeom prst="rect">
            <a:avLst/>
          </a:prstGeom>
          <a:noFill/>
        </p:spPr>
        <p:txBody>
          <a:bodyPr wrap="square" anchor="ctr">
            <a:spAutoFit/>
          </a:bodyPr>
          <a:lstStyle/>
          <a:p>
            <a:pPr algn="r"/>
            <a:r>
              <a:rPr sz="1050" b="0">
                <a:solidFill>
                  <a:srgbClr val="000000"/>
                </a:solidFill>
                <a:latin typeface="Calibri"/>
              </a:rPr>
              <a:t>(1) 100</a:t>
            </a:r>
          </a:p>
        </p:txBody>
      </p:sp>
      <p:sp>
        <p:nvSpPr>
          <p:cNvPr id="15" name="TextBox 14"/>
          <p:cNvSpPr txBox="1"/>
          <p:nvPr/>
        </p:nvSpPr>
        <p:spPr>
          <a:xfrm>
            <a:off x="3319272" y="1856231"/>
            <a:ext cx="320040" cy="201168"/>
          </a:xfrm>
          <a:prstGeom prst="rect">
            <a:avLst/>
          </a:prstGeom>
          <a:noFill/>
        </p:spPr>
        <p:txBody>
          <a:bodyPr wrap="square" anchor="ctr">
            <a:spAutoFit/>
          </a:bodyPr>
          <a:lstStyle/>
          <a:p>
            <a:pPr algn="l"/>
            <a:r>
              <a:rPr sz="1000" b="1">
                <a:solidFill>
                  <a:srgbClr val="000000"/>
                </a:solidFill>
                <a:latin typeface="Calibri"/>
              </a:rPr>
              <a:t>D</a:t>
            </a:r>
          </a:p>
        </p:txBody>
      </p:sp>
      <p:sp>
        <p:nvSpPr>
          <p:cNvPr id="16" name="TextBox 15"/>
          <p:cNvSpPr txBox="1"/>
          <p:nvPr/>
        </p:nvSpPr>
        <p:spPr>
          <a:xfrm>
            <a:off x="5486400" y="1856231"/>
            <a:ext cx="320040" cy="201168"/>
          </a:xfrm>
          <a:prstGeom prst="rect">
            <a:avLst/>
          </a:prstGeom>
          <a:noFill/>
        </p:spPr>
        <p:txBody>
          <a:bodyPr wrap="square" anchor="ctr">
            <a:spAutoFit/>
          </a:bodyPr>
          <a:lstStyle/>
          <a:p>
            <a:pPr algn="r"/>
            <a:r>
              <a:rPr sz="1000" b="1">
                <a:solidFill>
                  <a:srgbClr val="000000"/>
                </a:solidFill>
                <a:latin typeface="Calibri"/>
              </a:rPr>
              <a:t>H</a:t>
            </a:r>
          </a:p>
        </p:txBody>
      </p:sp>
      <p:sp>
        <p:nvSpPr>
          <p:cNvPr id="17" name="TextBox 16"/>
          <p:cNvSpPr txBox="1"/>
          <p:nvPr/>
        </p:nvSpPr>
        <p:spPr>
          <a:xfrm>
            <a:off x="3593591" y="1847088"/>
            <a:ext cx="1938528" cy="256032"/>
          </a:xfrm>
          <a:prstGeom prst="rect">
            <a:avLst/>
          </a:prstGeom>
          <a:noFill/>
        </p:spPr>
        <p:txBody>
          <a:bodyPr wrap="square" anchor="ctr">
            <a:spAutoFit/>
          </a:bodyPr>
          <a:lstStyle/>
          <a:p>
            <a:pPr algn="ctr"/>
            <a:r>
              <a:rPr sz="1250" b="1">
                <a:solidFill>
                  <a:srgbClr val="000000"/>
                </a:solidFill>
                <a:latin typeface="Calibri"/>
              </a:rPr>
              <a:t>Capital</a:t>
            </a:r>
          </a:p>
        </p:txBody>
      </p:sp>
      <p:sp>
        <p:nvSpPr>
          <p:cNvPr id="18" name="Rectangle 17"/>
          <p:cNvSpPr/>
          <p:nvPr/>
        </p:nvSpPr>
        <p:spPr>
          <a:xfrm>
            <a:off x="3319272" y="2112263"/>
            <a:ext cx="2487168" cy="1097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4562856" y="2112263"/>
            <a:ext cx="10972" cy="94183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608576" y="2221991"/>
            <a:ext cx="1152144" cy="201168"/>
          </a:xfrm>
          <a:prstGeom prst="rect">
            <a:avLst/>
          </a:prstGeom>
          <a:noFill/>
        </p:spPr>
        <p:txBody>
          <a:bodyPr wrap="square" anchor="ctr">
            <a:spAutoFit/>
          </a:bodyPr>
          <a:lstStyle/>
          <a:p>
            <a:pPr algn="r"/>
            <a:r>
              <a:rPr sz="1050" b="0">
                <a:solidFill>
                  <a:srgbClr val="000000"/>
                </a:solidFill>
                <a:latin typeface="Calibri"/>
              </a:rPr>
              <a:t>AP 3.000</a:t>
            </a:r>
          </a:p>
        </p:txBody>
      </p:sp>
      <p:sp>
        <p:nvSpPr>
          <p:cNvPr id="21" name="TextBox 20"/>
          <p:cNvSpPr txBox="1"/>
          <p:nvPr/>
        </p:nvSpPr>
        <p:spPr>
          <a:xfrm>
            <a:off x="658368" y="3401568"/>
            <a:ext cx="320040" cy="201168"/>
          </a:xfrm>
          <a:prstGeom prst="rect">
            <a:avLst/>
          </a:prstGeom>
          <a:noFill/>
        </p:spPr>
        <p:txBody>
          <a:bodyPr wrap="square" anchor="ctr">
            <a:spAutoFit/>
          </a:bodyPr>
          <a:lstStyle/>
          <a:p>
            <a:pPr algn="l"/>
            <a:r>
              <a:rPr sz="1000" b="1">
                <a:solidFill>
                  <a:srgbClr val="000000"/>
                </a:solidFill>
                <a:latin typeface="Calibri"/>
              </a:rPr>
              <a:t>D</a:t>
            </a:r>
          </a:p>
        </p:txBody>
      </p:sp>
      <p:sp>
        <p:nvSpPr>
          <p:cNvPr id="22" name="TextBox 21"/>
          <p:cNvSpPr txBox="1"/>
          <p:nvPr/>
        </p:nvSpPr>
        <p:spPr>
          <a:xfrm>
            <a:off x="2825496" y="3401568"/>
            <a:ext cx="320040" cy="201168"/>
          </a:xfrm>
          <a:prstGeom prst="rect">
            <a:avLst/>
          </a:prstGeom>
          <a:noFill/>
        </p:spPr>
        <p:txBody>
          <a:bodyPr wrap="square" anchor="ctr">
            <a:spAutoFit/>
          </a:bodyPr>
          <a:lstStyle/>
          <a:p>
            <a:pPr algn="r"/>
            <a:r>
              <a:rPr sz="1000" b="1">
                <a:solidFill>
                  <a:srgbClr val="000000"/>
                </a:solidFill>
                <a:latin typeface="Calibri"/>
              </a:rPr>
              <a:t>H</a:t>
            </a:r>
          </a:p>
        </p:txBody>
      </p:sp>
      <p:sp>
        <p:nvSpPr>
          <p:cNvPr id="23" name="TextBox 22"/>
          <p:cNvSpPr txBox="1"/>
          <p:nvPr/>
        </p:nvSpPr>
        <p:spPr>
          <a:xfrm>
            <a:off x="932688" y="3392424"/>
            <a:ext cx="1938528" cy="256032"/>
          </a:xfrm>
          <a:prstGeom prst="rect">
            <a:avLst/>
          </a:prstGeom>
          <a:noFill/>
        </p:spPr>
        <p:txBody>
          <a:bodyPr wrap="square" anchor="ctr">
            <a:spAutoFit/>
          </a:bodyPr>
          <a:lstStyle/>
          <a:p>
            <a:pPr algn="ctr"/>
            <a:r>
              <a:rPr sz="1250" b="1">
                <a:solidFill>
                  <a:srgbClr val="000000"/>
                </a:solidFill>
                <a:latin typeface="Calibri"/>
              </a:rPr>
              <a:t>(G) Multa</a:t>
            </a:r>
          </a:p>
        </p:txBody>
      </p:sp>
      <p:sp>
        <p:nvSpPr>
          <p:cNvPr id="24" name="Rectangle 23"/>
          <p:cNvSpPr/>
          <p:nvPr/>
        </p:nvSpPr>
        <p:spPr>
          <a:xfrm>
            <a:off x="658368" y="3657600"/>
            <a:ext cx="2487168" cy="1097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901952" y="3657600"/>
            <a:ext cx="10972" cy="94183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04088" y="3767328"/>
            <a:ext cx="1152144" cy="201168"/>
          </a:xfrm>
          <a:prstGeom prst="rect">
            <a:avLst/>
          </a:prstGeom>
          <a:noFill/>
        </p:spPr>
        <p:txBody>
          <a:bodyPr wrap="square" anchor="ctr">
            <a:spAutoFit/>
          </a:bodyPr>
          <a:lstStyle/>
          <a:p>
            <a:pPr algn="l"/>
            <a:r>
              <a:rPr sz="1050" b="0">
                <a:solidFill>
                  <a:srgbClr val="000000"/>
                </a:solidFill>
                <a:latin typeface="Calibri"/>
              </a:rPr>
              <a:t>100 (1)</a:t>
            </a:r>
          </a:p>
        </p:txBody>
      </p:sp>
      <p:sp>
        <p:nvSpPr>
          <p:cNvPr id="27" name="TextBox 26"/>
          <p:cNvSpPr txBox="1"/>
          <p:nvPr/>
        </p:nvSpPr>
        <p:spPr>
          <a:xfrm>
            <a:off x="3319272" y="3401568"/>
            <a:ext cx="320040" cy="201168"/>
          </a:xfrm>
          <a:prstGeom prst="rect">
            <a:avLst/>
          </a:prstGeom>
          <a:noFill/>
        </p:spPr>
        <p:txBody>
          <a:bodyPr wrap="square" anchor="ctr">
            <a:spAutoFit/>
          </a:bodyPr>
          <a:lstStyle/>
          <a:p>
            <a:pPr algn="l"/>
            <a:r>
              <a:rPr sz="1000" b="1">
                <a:solidFill>
                  <a:srgbClr val="000000"/>
                </a:solidFill>
                <a:latin typeface="Calibri"/>
              </a:rPr>
              <a:t>D</a:t>
            </a:r>
          </a:p>
        </p:txBody>
      </p:sp>
      <p:sp>
        <p:nvSpPr>
          <p:cNvPr id="28" name="TextBox 27"/>
          <p:cNvSpPr txBox="1"/>
          <p:nvPr/>
        </p:nvSpPr>
        <p:spPr>
          <a:xfrm>
            <a:off x="5486400" y="3401568"/>
            <a:ext cx="320040" cy="201168"/>
          </a:xfrm>
          <a:prstGeom prst="rect">
            <a:avLst/>
          </a:prstGeom>
          <a:noFill/>
        </p:spPr>
        <p:txBody>
          <a:bodyPr wrap="square" anchor="ctr">
            <a:spAutoFit/>
          </a:bodyPr>
          <a:lstStyle/>
          <a:p>
            <a:pPr algn="r"/>
            <a:r>
              <a:rPr sz="1000" b="1">
                <a:solidFill>
                  <a:srgbClr val="000000"/>
                </a:solidFill>
                <a:latin typeface="Calibri"/>
              </a:rPr>
              <a:t>H</a:t>
            </a:r>
          </a:p>
        </p:txBody>
      </p:sp>
      <p:sp>
        <p:nvSpPr>
          <p:cNvPr id="29" name="TextBox 28"/>
          <p:cNvSpPr txBox="1"/>
          <p:nvPr/>
        </p:nvSpPr>
        <p:spPr>
          <a:xfrm>
            <a:off x="3593591" y="3392424"/>
            <a:ext cx="1938528" cy="256032"/>
          </a:xfrm>
          <a:prstGeom prst="rect">
            <a:avLst/>
          </a:prstGeom>
          <a:noFill/>
        </p:spPr>
        <p:txBody>
          <a:bodyPr wrap="square" anchor="ctr">
            <a:spAutoFit/>
          </a:bodyPr>
          <a:lstStyle/>
          <a:p>
            <a:pPr algn="ctr"/>
            <a:r>
              <a:rPr sz="1250" b="1">
                <a:solidFill>
                  <a:srgbClr val="000000"/>
                </a:solidFill>
                <a:latin typeface="Calibri"/>
              </a:rPr>
              <a:t>(I) Indemnización</a:t>
            </a:r>
          </a:p>
        </p:txBody>
      </p:sp>
      <p:sp>
        <p:nvSpPr>
          <p:cNvPr id="30" name="Rectangle 29"/>
          <p:cNvSpPr/>
          <p:nvPr/>
        </p:nvSpPr>
        <p:spPr>
          <a:xfrm>
            <a:off x="3319272" y="3657600"/>
            <a:ext cx="2487168" cy="1097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4562856" y="3657600"/>
            <a:ext cx="10972" cy="94183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608576" y="3767328"/>
            <a:ext cx="1152144" cy="201168"/>
          </a:xfrm>
          <a:prstGeom prst="rect">
            <a:avLst/>
          </a:prstGeom>
          <a:noFill/>
        </p:spPr>
        <p:txBody>
          <a:bodyPr wrap="square" anchor="ctr">
            <a:spAutoFit/>
          </a:bodyPr>
          <a:lstStyle/>
          <a:p>
            <a:pPr algn="r"/>
            <a:r>
              <a:rPr sz="1050" b="0">
                <a:solidFill>
                  <a:srgbClr val="000000"/>
                </a:solidFill>
                <a:latin typeface="Calibri"/>
              </a:rPr>
              <a:t>(2) 150</a:t>
            </a:r>
          </a:p>
        </p:txBody>
      </p:sp>
      <p:sp>
        <p:nvSpPr>
          <p:cNvPr id="33" name="TextBox 32"/>
          <p:cNvSpPr txBox="1"/>
          <p:nvPr/>
        </p:nvSpPr>
        <p:spPr>
          <a:xfrm>
            <a:off x="6126480" y="1764792"/>
            <a:ext cx="5120640" cy="310896"/>
          </a:xfrm>
          <a:prstGeom prst="rect">
            <a:avLst/>
          </a:prstGeom>
          <a:noFill/>
        </p:spPr>
        <p:txBody>
          <a:bodyPr wrap="square" anchor="ctr">
            <a:spAutoFit/>
          </a:bodyPr>
          <a:lstStyle/>
          <a:p>
            <a:pPr algn="ctr"/>
            <a:r>
              <a:rPr sz="1550" b="1">
                <a:solidFill>
                  <a:srgbClr val="102C4A"/>
                </a:solidFill>
                <a:latin typeface="Calibri"/>
              </a:rPr>
              <a:t>BALANCE DE SUMAS Y SALDOS</a:t>
            </a:r>
          </a:p>
        </p:txBody>
      </p:sp>
      <p:sp>
        <p:nvSpPr>
          <p:cNvPr id="34" name="Rectangle 33"/>
          <p:cNvSpPr/>
          <p:nvPr/>
        </p:nvSpPr>
        <p:spPr>
          <a:xfrm>
            <a:off x="6053328" y="2185416"/>
            <a:ext cx="1847088" cy="429768"/>
          </a:xfrm>
          <a:prstGeom prst="rect">
            <a:avLst/>
          </a:prstGeom>
          <a:solidFill>
            <a:srgbClr val="E9F5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00" b="1">
                <a:solidFill>
                  <a:srgbClr val="111820"/>
                </a:solidFill>
                <a:latin typeface="Calibri"/>
              </a:rPr>
              <a:t>Nombre de la cuenta</a:t>
            </a:r>
          </a:p>
        </p:txBody>
      </p:sp>
      <p:sp>
        <p:nvSpPr>
          <p:cNvPr id="35" name="Rectangle 34"/>
          <p:cNvSpPr/>
          <p:nvPr/>
        </p:nvSpPr>
        <p:spPr>
          <a:xfrm>
            <a:off x="7900416" y="2185416"/>
            <a:ext cx="704088" cy="429768"/>
          </a:xfrm>
          <a:prstGeom prst="rect">
            <a:avLst/>
          </a:prstGeom>
          <a:solidFill>
            <a:srgbClr val="E9F5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00" b="1">
                <a:solidFill>
                  <a:srgbClr val="111820"/>
                </a:solidFill>
                <a:latin typeface="Calibri"/>
              </a:rPr>
              <a:t>Debe</a:t>
            </a:r>
          </a:p>
        </p:txBody>
      </p:sp>
      <p:sp>
        <p:nvSpPr>
          <p:cNvPr id="36" name="Rectangle 35"/>
          <p:cNvSpPr/>
          <p:nvPr/>
        </p:nvSpPr>
        <p:spPr>
          <a:xfrm>
            <a:off x="8604504" y="2185416"/>
            <a:ext cx="704088" cy="429768"/>
          </a:xfrm>
          <a:prstGeom prst="rect">
            <a:avLst/>
          </a:prstGeom>
          <a:solidFill>
            <a:srgbClr val="E9F5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00" b="1">
                <a:solidFill>
                  <a:srgbClr val="111820"/>
                </a:solidFill>
                <a:latin typeface="Calibri"/>
              </a:rPr>
              <a:t>Haber</a:t>
            </a:r>
          </a:p>
        </p:txBody>
      </p:sp>
      <p:sp>
        <p:nvSpPr>
          <p:cNvPr id="37" name="Rectangle 36"/>
          <p:cNvSpPr/>
          <p:nvPr/>
        </p:nvSpPr>
        <p:spPr>
          <a:xfrm>
            <a:off x="9308592" y="2185416"/>
            <a:ext cx="786384" cy="429768"/>
          </a:xfrm>
          <a:prstGeom prst="rect">
            <a:avLst/>
          </a:prstGeom>
          <a:solidFill>
            <a:srgbClr val="E9F5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00" b="1">
                <a:solidFill>
                  <a:srgbClr val="111820"/>
                </a:solidFill>
                <a:latin typeface="Calibri"/>
              </a:rPr>
              <a:t>Deudor</a:t>
            </a:r>
          </a:p>
        </p:txBody>
      </p:sp>
      <p:sp>
        <p:nvSpPr>
          <p:cNvPr id="38" name="Rectangle 37"/>
          <p:cNvSpPr/>
          <p:nvPr/>
        </p:nvSpPr>
        <p:spPr>
          <a:xfrm>
            <a:off x="10094976" y="2185416"/>
            <a:ext cx="786384" cy="429768"/>
          </a:xfrm>
          <a:prstGeom prst="rect">
            <a:avLst/>
          </a:prstGeom>
          <a:solidFill>
            <a:srgbClr val="E9F5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00" b="1">
                <a:solidFill>
                  <a:srgbClr val="111820"/>
                </a:solidFill>
                <a:latin typeface="Calibri"/>
              </a:rPr>
              <a:t>Acreedor</a:t>
            </a:r>
          </a:p>
        </p:txBody>
      </p:sp>
      <p:sp>
        <p:nvSpPr>
          <p:cNvPr id="39" name="Rectangle 38"/>
          <p:cNvSpPr/>
          <p:nvPr/>
        </p:nvSpPr>
        <p:spPr>
          <a:xfrm>
            <a:off x="6053328" y="2615184"/>
            <a:ext cx="1847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50" b="0">
                <a:solidFill>
                  <a:srgbClr val="111820"/>
                </a:solidFill>
                <a:latin typeface="Calibri"/>
              </a:rPr>
              <a:t>(PN) Capital</a:t>
            </a:r>
          </a:p>
        </p:txBody>
      </p:sp>
      <p:sp>
        <p:nvSpPr>
          <p:cNvPr id="40" name="Rectangle 39"/>
          <p:cNvSpPr/>
          <p:nvPr/>
        </p:nvSpPr>
        <p:spPr>
          <a:xfrm>
            <a:off x="7900416" y="2615184"/>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41" name="Rectangle 40"/>
          <p:cNvSpPr/>
          <p:nvPr/>
        </p:nvSpPr>
        <p:spPr>
          <a:xfrm>
            <a:off x="8604504" y="2615184"/>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3.000</a:t>
            </a:r>
          </a:p>
        </p:txBody>
      </p:sp>
      <p:sp>
        <p:nvSpPr>
          <p:cNvPr id="42" name="Rectangle 41"/>
          <p:cNvSpPr/>
          <p:nvPr/>
        </p:nvSpPr>
        <p:spPr>
          <a:xfrm>
            <a:off x="9308592" y="2615184"/>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43" name="Rectangle 42"/>
          <p:cNvSpPr/>
          <p:nvPr/>
        </p:nvSpPr>
        <p:spPr>
          <a:xfrm>
            <a:off x="10094976" y="2615184"/>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3.000</a:t>
            </a:r>
          </a:p>
        </p:txBody>
      </p:sp>
      <p:sp>
        <p:nvSpPr>
          <p:cNvPr id="44" name="Rectangle 43"/>
          <p:cNvSpPr/>
          <p:nvPr/>
        </p:nvSpPr>
        <p:spPr>
          <a:xfrm>
            <a:off x="6053328" y="3044952"/>
            <a:ext cx="1847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50" b="0">
                <a:solidFill>
                  <a:srgbClr val="111820"/>
                </a:solidFill>
                <a:latin typeface="Calibri"/>
              </a:rPr>
              <a:t>(A) Bancos</a:t>
            </a:r>
          </a:p>
        </p:txBody>
      </p:sp>
      <p:sp>
        <p:nvSpPr>
          <p:cNvPr id="45" name="Rectangle 44"/>
          <p:cNvSpPr/>
          <p:nvPr/>
        </p:nvSpPr>
        <p:spPr>
          <a:xfrm>
            <a:off x="7900416" y="3044952"/>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3.150</a:t>
            </a:r>
          </a:p>
        </p:txBody>
      </p:sp>
      <p:sp>
        <p:nvSpPr>
          <p:cNvPr id="46" name="Rectangle 45"/>
          <p:cNvSpPr/>
          <p:nvPr/>
        </p:nvSpPr>
        <p:spPr>
          <a:xfrm>
            <a:off x="8604504" y="3044952"/>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100</a:t>
            </a:r>
          </a:p>
        </p:txBody>
      </p:sp>
      <p:sp>
        <p:nvSpPr>
          <p:cNvPr id="47" name="Rectangle 46"/>
          <p:cNvSpPr/>
          <p:nvPr/>
        </p:nvSpPr>
        <p:spPr>
          <a:xfrm>
            <a:off x="9308592" y="3044952"/>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3.050</a:t>
            </a:r>
          </a:p>
        </p:txBody>
      </p:sp>
      <p:sp>
        <p:nvSpPr>
          <p:cNvPr id="48" name="Rectangle 47"/>
          <p:cNvSpPr/>
          <p:nvPr/>
        </p:nvSpPr>
        <p:spPr>
          <a:xfrm>
            <a:off x="10094976" y="3044952"/>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49" name="Rectangle 48"/>
          <p:cNvSpPr/>
          <p:nvPr/>
        </p:nvSpPr>
        <p:spPr>
          <a:xfrm>
            <a:off x="6053328" y="3474720"/>
            <a:ext cx="1847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50" b="0">
                <a:solidFill>
                  <a:srgbClr val="111820"/>
                </a:solidFill>
                <a:latin typeface="Calibri"/>
              </a:rPr>
              <a:t>(G) Multa</a:t>
            </a:r>
          </a:p>
        </p:txBody>
      </p:sp>
      <p:sp>
        <p:nvSpPr>
          <p:cNvPr id="50" name="Rectangle 49"/>
          <p:cNvSpPr/>
          <p:nvPr/>
        </p:nvSpPr>
        <p:spPr>
          <a:xfrm>
            <a:off x="7900416" y="3474720"/>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100</a:t>
            </a:r>
          </a:p>
        </p:txBody>
      </p:sp>
      <p:sp>
        <p:nvSpPr>
          <p:cNvPr id="51" name="Rectangle 50"/>
          <p:cNvSpPr/>
          <p:nvPr/>
        </p:nvSpPr>
        <p:spPr>
          <a:xfrm>
            <a:off x="8604504" y="3474720"/>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52" name="Rectangle 51"/>
          <p:cNvSpPr/>
          <p:nvPr/>
        </p:nvSpPr>
        <p:spPr>
          <a:xfrm>
            <a:off x="9308592" y="3474720"/>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100</a:t>
            </a:r>
          </a:p>
        </p:txBody>
      </p:sp>
      <p:sp>
        <p:nvSpPr>
          <p:cNvPr id="53" name="Rectangle 52"/>
          <p:cNvSpPr/>
          <p:nvPr/>
        </p:nvSpPr>
        <p:spPr>
          <a:xfrm>
            <a:off x="10094976" y="3474720"/>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54" name="Rectangle 53"/>
          <p:cNvSpPr/>
          <p:nvPr/>
        </p:nvSpPr>
        <p:spPr>
          <a:xfrm>
            <a:off x="6053328" y="3904487"/>
            <a:ext cx="1847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50" b="0">
                <a:solidFill>
                  <a:srgbClr val="111820"/>
                </a:solidFill>
                <a:latin typeface="Calibri"/>
              </a:rPr>
              <a:t>(I) Indemnización</a:t>
            </a:r>
          </a:p>
        </p:txBody>
      </p:sp>
      <p:sp>
        <p:nvSpPr>
          <p:cNvPr id="55" name="Rectangle 54"/>
          <p:cNvSpPr/>
          <p:nvPr/>
        </p:nvSpPr>
        <p:spPr>
          <a:xfrm>
            <a:off x="7900416" y="3904487"/>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56" name="Rectangle 55"/>
          <p:cNvSpPr/>
          <p:nvPr/>
        </p:nvSpPr>
        <p:spPr>
          <a:xfrm>
            <a:off x="8604504" y="3904487"/>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150</a:t>
            </a:r>
          </a:p>
        </p:txBody>
      </p:sp>
      <p:sp>
        <p:nvSpPr>
          <p:cNvPr id="57" name="Rectangle 56"/>
          <p:cNvSpPr/>
          <p:nvPr/>
        </p:nvSpPr>
        <p:spPr>
          <a:xfrm>
            <a:off x="9308592" y="3904487"/>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endParaRPr/>
          </a:p>
        </p:txBody>
      </p:sp>
      <p:sp>
        <p:nvSpPr>
          <p:cNvPr id="58" name="Rectangle 57"/>
          <p:cNvSpPr/>
          <p:nvPr/>
        </p:nvSpPr>
        <p:spPr>
          <a:xfrm>
            <a:off x="10094976" y="3904487"/>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0">
                <a:solidFill>
                  <a:srgbClr val="111820"/>
                </a:solidFill>
                <a:latin typeface="Calibri"/>
              </a:rPr>
              <a:t>150</a:t>
            </a:r>
          </a:p>
        </p:txBody>
      </p:sp>
      <p:sp>
        <p:nvSpPr>
          <p:cNvPr id="59" name="Rectangle 58"/>
          <p:cNvSpPr/>
          <p:nvPr/>
        </p:nvSpPr>
        <p:spPr>
          <a:xfrm>
            <a:off x="6053328" y="4334256"/>
            <a:ext cx="1847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1050" b="1">
                <a:solidFill>
                  <a:srgbClr val="111820"/>
                </a:solidFill>
                <a:latin typeface="Calibri"/>
              </a:rPr>
              <a:t>Totales</a:t>
            </a:r>
          </a:p>
        </p:txBody>
      </p:sp>
      <p:sp>
        <p:nvSpPr>
          <p:cNvPr id="60" name="Rectangle 59"/>
          <p:cNvSpPr/>
          <p:nvPr/>
        </p:nvSpPr>
        <p:spPr>
          <a:xfrm>
            <a:off x="7900416" y="4334256"/>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1">
                <a:solidFill>
                  <a:srgbClr val="111820"/>
                </a:solidFill>
                <a:latin typeface="Calibri"/>
              </a:rPr>
              <a:t>3.250</a:t>
            </a:r>
          </a:p>
        </p:txBody>
      </p:sp>
      <p:sp>
        <p:nvSpPr>
          <p:cNvPr id="61" name="Rectangle 60"/>
          <p:cNvSpPr/>
          <p:nvPr/>
        </p:nvSpPr>
        <p:spPr>
          <a:xfrm>
            <a:off x="8604504" y="4334256"/>
            <a:ext cx="704088"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1">
                <a:solidFill>
                  <a:srgbClr val="111820"/>
                </a:solidFill>
                <a:latin typeface="Calibri"/>
              </a:rPr>
              <a:t>3.250</a:t>
            </a:r>
          </a:p>
        </p:txBody>
      </p:sp>
      <p:sp>
        <p:nvSpPr>
          <p:cNvPr id="62" name="Rectangle 61"/>
          <p:cNvSpPr/>
          <p:nvPr/>
        </p:nvSpPr>
        <p:spPr>
          <a:xfrm>
            <a:off x="9308592" y="4334256"/>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1">
                <a:solidFill>
                  <a:srgbClr val="111820"/>
                </a:solidFill>
                <a:latin typeface="Calibri"/>
              </a:rPr>
              <a:t>3.150</a:t>
            </a:r>
          </a:p>
        </p:txBody>
      </p:sp>
      <p:sp>
        <p:nvSpPr>
          <p:cNvPr id="63" name="Rectangle 62"/>
          <p:cNvSpPr/>
          <p:nvPr/>
        </p:nvSpPr>
        <p:spPr>
          <a:xfrm>
            <a:off x="10094976" y="4334256"/>
            <a:ext cx="786384" cy="429768"/>
          </a:xfrm>
          <a:prstGeom prst="rect">
            <a:avLst/>
          </a:prstGeom>
          <a:solidFill>
            <a:srgbClr val="FFFFFF"/>
          </a:solidFill>
          <a:ln w="9525">
            <a:solidFill>
              <a:srgbClr val="B8C2C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r"/>
            <a:r>
              <a:rPr sz="1050" b="1">
                <a:solidFill>
                  <a:srgbClr val="111820"/>
                </a:solidFill>
                <a:latin typeface="Calibri"/>
              </a:rPr>
              <a:t>3.150</a:t>
            </a:r>
          </a:p>
        </p:txBody>
      </p:sp>
      <p:sp>
        <p:nvSpPr>
          <p:cNvPr id="64" name="TextBox 63"/>
          <p:cNvSpPr txBox="1"/>
          <p:nvPr/>
        </p:nvSpPr>
        <p:spPr>
          <a:xfrm>
            <a:off x="1188720" y="5916168"/>
            <a:ext cx="9829800" cy="283464"/>
          </a:xfrm>
          <a:prstGeom prst="rect">
            <a:avLst/>
          </a:prstGeom>
          <a:noFill/>
        </p:spPr>
        <p:txBody>
          <a:bodyPr wrap="square" anchor="ctr">
            <a:spAutoFit/>
          </a:bodyPr>
          <a:lstStyle/>
          <a:p>
            <a:pPr algn="ctr"/>
            <a:r>
              <a:rPr sz="1350" b="1">
                <a:solidFill>
                  <a:srgbClr val="138CFF"/>
                </a:solidFill>
                <a:latin typeface="Calibri"/>
              </a:rPr>
              <a:t>MAYOR → SUMAS DEL DEBE Y DEL HABER → SALDO DEUDOR O ACREEDOR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10512" y="685800"/>
            <a:ext cx="8577072" cy="438912"/>
          </a:xfrm>
          <a:prstGeom prst="rect">
            <a:avLst/>
          </a:prstGeom>
          <a:noFill/>
        </p:spPr>
        <p:txBody>
          <a:bodyPr wrap="square" anchor="ctr">
            <a:spAutoFit/>
          </a:bodyPr>
          <a:lstStyle/>
          <a:p>
            <a:pPr algn="l"/>
            <a:r>
              <a:rPr sz="1650" b="1">
                <a:solidFill>
                  <a:srgbClr val="69737D"/>
                </a:solidFill>
                <a:latin typeface="Calibri"/>
              </a:rPr>
              <a:t>ACTIVIDAD EN EL LIBRO</a:t>
            </a:r>
          </a:p>
        </p:txBody>
      </p:sp>
      <p:sp>
        <p:nvSpPr>
          <p:cNvPr id="3" name="TextBox 2"/>
          <p:cNvSpPr txBox="1"/>
          <p:nvPr/>
        </p:nvSpPr>
        <p:spPr>
          <a:xfrm>
            <a:off x="11146536" y="6437376"/>
            <a:ext cx="438912" cy="192024"/>
          </a:xfrm>
          <a:prstGeom prst="rect">
            <a:avLst/>
          </a:prstGeom>
          <a:noFill/>
        </p:spPr>
        <p:txBody>
          <a:bodyPr wrap="square" anchor="ctr">
            <a:spAutoFit/>
          </a:bodyPr>
          <a:lstStyle/>
          <a:p>
            <a:pPr algn="r"/>
            <a:r>
              <a:rPr sz="825" b="0">
                <a:solidFill>
                  <a:srgbClr val="69737D"/>
                </a:solidFill>
                <a:latin typeface="Calibri"/>
              </a:rPr>
              <a:t>57</a:t>
            </a:r>
          </a:p>
        </p:txBody>
      </p:sp>
      <p:sp>
        <p:nvSpPr>
          <p:cNvPr id="5" name="TextBox 4"/>
          <p:cNvSpPr txBox="1"/>
          <p:nvPr/>
        </p:nvSpPr>
        <p:spPr>
          <a:xfrm>
            <a:off x="1755648" y="1481328"/>
            <a:ext cx="4160520" cy="502920"/>
          </a:xfrm>
          <a:prstGeom prst="rect">
            <a:avLst/>
          </a:prstGeom>
          <a:noFill/>
        </p:spPr>
        <p:txBody>
          <a:bodyPr wrap="square" anchor="ctr">
            <a:spAutoFit/>
          </a:bodyPr>
          <a:lstStyle/>
          <a:p>
            <a:pPr algn="l"/>
            <a:r>
              <a:rPr sz="3100" b="1">
                <a:solidFill>
                  <a:srgbClr val="102C4A"/>
                </a:solidFill>
                <a:latin typeface="Calibri"/>
              </a:rPr>
              <a:t>EJERCICIOS 6 Y 7</a:t>
            </a:r>
          </a:p>
        </p:txBody>
      </p:sp>
      <p:sp>
        <p:nvSpPr>
          <p:cNvPr id="6" name="TextBox 5"/>
          <p:cNvSpPr txBox="1"/>
          <p:nvPr/>
        </p:nvSpPr>
        <p:spPr>
          <a:xfrm>
            <a:off x="1755648" y="2121408"/>
            <a:ext cx="3749039" cy="320040"/>
          </a:xfrm>
          <a:prstGeom prst="rect">
            <a:avLst/>
          </a:prstGeom>
          <a:noFill/>
        </p:spPr>
        <p:txBody>
          <a:bodyPr wrap="square" anchor="ctr">
            <a:spAutoFit/>
          </a:bodyPr>
          <a:lstStyle/>
          <a:p>
            <a:pPr algn="l"/>
            <a:r>
              <a:rPr sz="1875" b="1">
                <a:solidFill>
                  <a:srgbClr val="138CFF"/>
                </a:solidFill>
                <a:latin typeface="Calibri"/>
              </a:rPr>
              <a:t>PÁGINA 101</a:t>
            </a:r>
          </a:p>
        </p:txBody>
      </p:sp>
      <p:sp>
        <p:nvSpPr>
          <p:cNvPr id="7" name="TextBox 6"/>
          <p:cNvSpPr txBox="1"/>
          <p:nvPr/>
        </p:nvSpPr>
        <p:spPr>
          <a:xfrm>
            <a:off x="1755648" y="2697480"/>
            <a:ext cx="3977639" cy="1051560"/>
          </a:xfrm>
          <a:prstGeom prst="rect">
            <a:avLst/>
          </a:prstGeom>
          <a:noFill/>
        </p:spPr>
        <p:txBody>
          <a:bodyPr wrap="square" anchor="ctr">
            <a:spAutoFit/>
          </a:bodyPr>
          <a:lstStyle/>
          <a:p>
            <a:pPr algn="l"/>
            <a:r>
              <a:rPr sz="1850" b="0">
                <a:solidFill>
                  <a:srgbClr val="111820"/>
                </a:solidFill>
                <a:latin typeface="Calibri"/>
              </a:rPr>
              <a:t>Completa y utiliza el Balance de Sumas y Saldos para continuar el ciclo contable.</a:t>
            </a:r>
          </a:p>
        </p:txBody>
      </p:sp>
      <p:pic>
        <p:nvPicPr>
          <p:cNvPr id="8" name="Picture 7" descr="image.png"/>
          <p:cNvPicPr>
            <a:picLocks noChangeAspect="1"/>
          </p:cNvPicPr>
          <p:nvPr/>
        </p:nvPicPr>
        <p:blipFill>
          <a:blip r:embed="rId2"/>
          <a:stretch>
            <a:fillRect/>
          </a:stretch>
        </p:blipFill>
        <p:spPr>
          <a:xfrm>
            <a:off x="6327648" y="1417320"/>
            <a:ext cx="786384" cy="786384"/>
          </a:xfrm>
          <a:prstGeom prst="rect">
            <a:avLst/>
          </a:prstGeom>
        </p:spPr>
      </p:pic>
      <p:sp>
        <p:nvSpPr>
          <p:cNvPr id="9" name="TextBox 8"/>
          <p:cNvSpPr txBox="1"/>
          <p:nvPr/>
        </p:nvSpPr>
        <p:spPr>
          <a:xfrm>
            <a:off x="7214616" y="1481328"/>
            <a:ext cx="4023360" cy="502920"/>
          </a:xfrm>
          <a:prstGeom prst="rect">
            <a:avLst/>
          </a:prstGeom>
          <a:noFill/>
        </p:spPr>
        <p:txBody>
          <a:bodyPr wrap="square" anchor="ctr">
            <a:spAutoFit/>
          </a:bodyPr>
          <a:lstStyle/>
          <a:p>
            <a:pPr algn="l"/>
            <a:r>
              <a:rPr sz="3100" b="1">
                <a:solidFill>
                  <a:srgbClr val="102C4A"/>
                </a:solidFill>
                <a:latin typeface="Calibri"/>
              </a:rPr>
              <a:t>TEST 15 Y 16</a:t>
            </a:r>
          </a:p>
        </p:txBody>
      </p:sp>
      <p:sp>
        <p:nvSpPr>
          <p:cNvPr id="10" name="TextBox 9"/>
          <p:cNvSpPr txBox="1"/>
          <p:nvPr/>
        </p:nvSpPr>
        <p:spPr>
          <a:xfrm>
            <a:off x="7214616" y="2121408"/>
            <a:ext cx="3749039" cy="320040"/>
          </a:xfrm>
          <a:prstGeom prst="rect">
            <a:avLst/>
          </a:prstGeom>
          <a:noFill/>
        </p:spPr>
        <p:txBody>
          <a:bodyPr wrap="square" anchor="ctr">
            <a:spAutoFit/>
          </a:bodyPr>
          <a:lstStyle/>
          <a:p>
            <a:pPr algn="l"/>
            <a:r>
              <a:rPr sz="1875" b="1">
                <a:solidFill>
                  <a:srgbClr val="138CFF"/>
                </a:solidFill>
                <a:latin typeface="Calibri"/>
              </a:rPr>
              <a:t>PÁGINA 102</a:t>
            </a:r>
          </a:p>
        </p:txBody>
      </p:sp>
      <p:sp>
        <p:nvSpPr>
          <p:cNvPr id="11" name="TextBox 10"/>
          <p:cNvSpPr txBox="1"/>
          <p:nvPr/>
        </p:nvSpPr>
        <p:spPr>
          <a:xfrm>
            <a:off x="7214616" y="2697480"/>
            <a:ext cx="3840480" cy="1051560"/>
          </a:xfrm>
          <a:prstGeom prst="rect">
            <a:avLst/>
          </a:prstGeom>
          <a:noFill/>
        </p:spPr>
        <p:txBody>
          <a:bodyPr wrap="square" anchor="ctr">
            <a:spAutoFit/>
          </a:bodyPr>
          <a:lstStyle/>
          <a:p>
            <a:pPr algn="l"/>
            <a:r>
              <a:rPr sz="1850" b="0">
                <a:solidFill>
                  <a:srgbClr val="111820"/>
                </a:solidFill>
                <a:latin typeface="Calibri"/>
              </a:rPr>
              <a:t>Comprueba para qué sirve el Balance de Comprobación y qué indica que Debe y Haber no coincidan.</a:t>
            </a:r>
          </a:p>
        </p:txBody>
      </p:sp>
      <p:sp>
        <p:nvSpPr>
          <p:cNvPr id="12" name="Rectangle 11"/>
          <p:cNvSpPr/>
          <p:nvPr/>
        </p:nvSpPr>
        <p:spPr>
          <a:xfrm>
            <a:off x="5998464" y="1417320"/>
            <a:ext cx="10972" cy="3383280"/>
          </a:xfrm>
          <a:prstGeom prst="rect">
            <a:avLst/>
          </a:prstGeom>
          <a:solidFill>
            <a:srgbClr val="B8C2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417320" y="5321808"/>
            <a:ext cx="9372600" cy="329184"/>
          </a:xfrm>
          <a:prstGeom prst="rect">
            <a:avLst/>
          </a:prstGeom>
          <a:noFill/>
        </p:spPr>
        <p:txBody>
          <a:bodyPr wrap="square" anchor="ctr">
            <a:spAutoFit/>
          </a:bodyPr>
          <a:lstStyle/>
          <a:p>
            <a:pPr algn="ctr"/>
            <a:r>
              <a:rPr sz="1500" b="1">
                <a:solidFill>
                  <a:srgbClr val="69737D"/>
                </a:solidFill>
                <a:latin typeface="Calibri"/>
              </a:rPr>
              <a:t>PRIMERO PRACTICA · DESPUÉS COMPRUEBA</a:t>
            </a:r>
          </a:p>
        </p:txBody>
      </p:sp>
      <p:pic>
        <p:nvPicPr>
          <p:cNvPr id="14" name="Picture 13" descr="image.png"/>
          <p:cNvPicPr>
            <a:picLocks noChangeAspect="1"/>
          </p:cNvPicPr>
          <p:nvPr/>
        </p:nvPicPr>
        <p:blipFill>
          <a:blip r:embed="rId3"/>
          <a:stretch>
            <a:fillRect/>
          </a:stretch>
        </p:blipFill>
        <p:spPr>
          <a:xfrm>
            <a:off x="868680" y="1417320"/>
            <a:ext cx="786384" cy="78638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square" anchor="ctr">
            <a:spAutoFit/>
          </a:bodyPr>
          <a:lstStyle/>
          <a:p>
            <a:pPr algn="l"/>
            <a:r>
              <a:rPr sz="975" b="1">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square" anchor="ctr">
            <a:spAutoFit/>
          </a:bodyPr>
          <a:lstStyle/>
          <a:p>
            <a:pPr algn="l"/>
            <a:r>
              <a:rPr sz="2625" b="1">
                <a:solidFill>
                  <a:srgbClr val="000000"/>
                </a:solidFill>
                <a:latin typeface="Calibri"/>
              </a:rPr>
              <a:t>4.5. INGRESO Y COBRO · GASTO Y PAGO</a:t>
            </a:r>
          </a:p>
        </p:txBody>
      </p:sp>
      <p:sp>
        <p:nvSpPr>
          <p:cNvPr id="4" name="TextBox 3"/>
          <p:cNvSpPr txBox="1"/>
          <p:nvPr/>
        </p:nvSpPr>
        <p:spPr>
          <a:xfrm>
            <a:off x="11137392" y="6437376"/>
            <a:ext cx="438912" cy="201168"/>
          </a:xfrm>
          <a:prstGeom prst="rect">
            <a:avLst/>
          </a:prstGeom>
          <a:noFill/>
        </p:spPr>
        <p:txBody>
          <a:bodyPr wrap="square" anchor="ctr">
            <a:spAutoFit/>
          </a:bodyPr>
          <a:lstStyle/>
          <a:p>
            <a:pPr algn="r"/>
            <a:r>
              <a:rPr sz="825" b="0">
                <a:solidFill>
                  <a:srgbClr val="69737D"/>
                </a:solidFill>
                <a:latin typeface="Calibri"/>
              </a:rPr>
              <a:t>58</a:t>
            </a:r>
          </a:p>
        </p:txBody>
      </p:sp>
      <p:sp>
        <p:nvSpPr>
          <p:cNvPr id="5" name="Rectangle 4"/>
          <p:cNvSpPr/>
          <p:nvPr/>
        </p:nvSpPr>
        <p:spPr>
          <a:xfrm>
            <a:off x="457200" y="1024128"/>
            <a:ext cx="11018520" cy="10972"/>
          </a:xfrm>
          <a:prstGeom prst="rect">
            <a:avLst/>
          </a:prstGeom>
          <a:solidFill>
            <a:srgbClr val="138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252728"/>
            <a:ext cx="10561320" cy="347472"/>
          </a:xfrm>
          <a:prstGeom prst="rect">
            <a:avLst/>
          </a:prstGeom>
          <a:noFill/>
        </p:spPr>
        <p:txBody>
          <a:bodyPr wrap="square" anchor="ctr">
            <a:spAutoFit/>
          </a:bodyPr>
          <a:lstStyle/>
          <a:p>
            <a:pPr algn="ctr"/>
            <a:r>
              <a:rPr sz="1450" b="1">
                <a:solidFill>
                  <a:srgbClr val="138CFF"/>
                </a:solidFill>
                <a:latin typeface="Calibri"/>
              </a:rPr>
              <a:t>DOS EJEMPLOS · ENUNCIADO Y ASIENTO EN EL LIBRO DIARIO</a:t>
            </a:r>
          </a:p>
        </p:txBody>
      </p:sp>
      <p:sp>
        <p:nvSpPr>
          <p:cNvPr id="7" name="Rounded Rectangle 6"/>
          <p:cNvSpPr/>
          <p:nvPr/>
        </p:nvSpPr>
        <p:spPr>
          <a:xfrm>
            <a:off x="713232" y="1737360"/>
            <a:ext cx="10762488" cy="1719072"/>
          </a:xfrm>
          <a:prstGeom prst="roundRect">
            <a:avLst/>
          </a:prstGeom>
          <a:solidFill>
            <a:srgbClr val="FFFFFF"/>
          </a:solidFill>
          <a:ln w="11430">
            <a:solidFill>
              <a:srgbClr val="B8C2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41832" y="1865376"/>
            <a:ext cx="9966960" cy="292608"/>
          </a:xfrm>
          <a:prstGeom prst="rect">
            <a:avLst/>
          </a:prstGeom>
          <a:noFill/>
        </p:spPr>
        <p:txBody>
          <a:bodyPr wrap="square" anchor="ctr">
            <a:spAutoFit/>
          </a:bodyPr>
          <a:lstStyle/>
          <a:p>
            <a:pPr algn="l"/>
            <a:r>
              <a:rPr sz="1650" b="1">
                <a:solidFill>
                  <a:srgbClr val="102C4A"/>
                </a:solidFill>
                <a:latin typeface="Calibri"/>
              </a:rPr>
              <a:t>1 · FACTURA DE PUBLICIDAD PENDIENTE DE PAGO</a:t>
            </a:r>
          </a:p>
        </p:txBody>
      </p:sp>
      <p:sp>
        <p:nvSpPr>
          <p:cNvPr id="9" name="TextBox 8"/>
          <p:cNvSpPr txBox="1"/>
          <p:nvPr/>
        </p:nvSpPr>
        <p:spPr>
          <a:xfrm>
            <a:off x="941832" y="2212848"/>
            <a:ext cx="9893808" cy="502920"/>
          </a:xfrm>
          <a:prstGeom prst="rect">
            <a:avLst/>
          </a:prstGeom>
          <a:noFill/>
        </p:spPr>
        <p:txBody>
          <a:bodyPr wrap="square" anchor="ctr">
            <a:spAutoFit/>
          </a:bodyPr>
          <a:lstStyle/>
          <a:p>
            <a:pPr algn="l"/>
            <a:r>
              <a:rPr sz="1650" b="0">
                <a:solidFill>
                  <a:srgbClr val="111820"/>
                </a:solidFill>
                <a:latin typeface="Calibri"/>
              </a:rPr>
              <a:t>Recibe una factura por el servicio de publicidad por importe de 1.000,00 €, a pagar dentro de 90 días.</a:t>
            </a:r>
          </a:p>
        </p:txBody>
      </p:sp>
      <p:sp>
        <p:nvSpPr>
          <p:cNvPr id="10" name="TextBox 9"/>
          <p:cNvSpPr txBox="1"/>
          <p:nvPr/>
        </p:nvSpPr>
        <p:spPr>
          <a:xfrm>
            <a:off x="941832" y="2788920"/>
            <a:ext cx="1143000" cy="237744"/>
          </a:xfrm>
          <a:prstGeom prst="rect">
            <a:avLst/>
          </a:prstGeom>
          <a:noFill/>
        </p:spPr>
        <p:txBody>
          <a:bodyPr wrap="square" anchor="ctr">
            <a:spAutoFit/>
          </a:bodyPr>
          <a:lstStyle/>
          <a:p>
            <a:pPr algn="l"/>
            <a:r>
              <a:rPr sz="1150" b="1">
                <a:solidFill>
                  <a:srgbClr val="69737D"/>
                </a:solidFill>
                <a:latin typeface="Calibri"/>
              </a:rPr>
              <a:t>SOLUCIÓN</a:t>
            </a:r>
          </a:p>
        </p:txBody>
      </p:sp>
      <p:sp>
        <p:nvSpPr>
          <p:cNvPr id="11" name="TextBox 10"/>
          <p:cNvSpPr txBox="1"/>
          <p:nvPr/>
        </p:nvSpPr>
        <p:spPr>
          <a:xfrm>
            <a:off x="941832" y="3017520"/>
            <a:ext cx="1234440" cy="310896"/>
          </a:xfrm>
          <a:prstGeom prst="rect">
            <a:avLst/>
          </a:prstGeom>
          <a:noFill/>
        </p:spPr>
        <p:txBody>
          <a:bodyPr wrap="square" anchor="ctr">
            <a:spAutoFit/>
          </a:bodyPr>
          <a:lstStyle/>
          <a:p>
            <a:pPr algn="r"/>
            <a:r>
              <a:rPr sz="1700" b="1">
                <a:solidFill>
                  <a:srgbClr val="111820"/>
                </a:solidFill>
                <a:latin typeface="Calibri"/>
              </a:rPr>
              <a:t>1.000,00</a:t>
            </a:r>
          </a:p>
        </p:txBody>
      </p:sp>
      <p:sp>
        <p:nvSpPr>
          <p:cNvPr id="12" name="TextBox 11"/>
          <p:cNvSpPr txBox="1"/>
          <p:nvPr/>
        </p:nvSpPr>
        <p:spPr>
          <a:xfrm>
            <a:off x="2359152" y="3017520"/>
            <a:ext cx="2788920" cy="310896"/>
          </a:xfrm>
          <a:prstGeom prst="rect">
            <a:avLst/>
          </a:prstGeom>
          <a:noFill/>
        </p:spPr>
        <p:txBody>
          <a:bodyPr wrap="square" anchor="ctr">
            <a:spAutoFit/>
          </a:bodyPr>
          <a:lstStyle/>
          <a:p>
            <a:pPr algn="l"/>
            <a:r>
              <a:rPr sz="1700" b="1">
                <a:solidFill>
                  <a:srgbClr val="111820"/>
                </a:solidFill>
                <a:latin typeface="Calibri"/>
              </a:rPr>
              <a:t>(G) Publicidad</a:t>
            </a:r>
          </a:p>
        </p:txBody>
      </p:sp>
      <p:sp>
        <p:nvSpPr>
          <p:cNvPr id="13" name="TextBox 12"/>
          <p:cNvSpPr txBox="1"/>
          <p:nvPr/>
        </p:nvSpPr>
        <p:spPr>
          <a:xfrm>
            <a:off x="5349240" y="3017520"/>
            <a:ext cx="384048" cy="310896"/>
          </a:xfrm>
          <a:prstGeom prst="rect">
            <a:avLst/>
          </a:prstGeom>
          <a:noFill/>
        </p:spPr>
        <p:txBody>
          <a:bodyPr wrap="square" anchor="ctr">
            <a:spAutoFit/>
          </a:bodyPr>
          <a:lstStyle/>
          <a:p>
            <a:pPr algn="ctr"/>
            <a:r>
              <a:rPr sz="1700" b="0">
                <a:solidFill>
                  <a:srgbClr val="69737D"/>
                </a:solidFill>
                <a:latin typeface="Calibri"/>
              </a:rPr>
              <a:t>a</a:t>
            </a:r>
          </a:p>
        </p:txBody>
      </p:sp>
      <p:sp>
        <p:nvSpPr>
          <p:cNvPr id="14" name="TextBox 13"/>
          <p:cNvSpPr txBox="1"/>
          <p:nvPr/>
        </p:nvSpPr>
        <p:spPr>
          <a:xfrm>
            <a:off x="5861304" y="3017520"/>
            <a:ext cx="2743200" cy="310896"/>
          </a:xfrm>
          <a:prstGeom prst="rect">
            <a:avLst/>
          </a:prstGeom>
          <a:noFill/>
        </p:spPr>
        <p:txBody>
          <a:bodyPr wrap="square" anchor="ctr">
            <a:spAutoFit/>
          </a:bodyPr>
          <a:lstStyle/>
          <a:p>
            <a:pPr algn="l"/>
            <a:r>
              <a:rPr sz="1700" b="1">
                <a:solidFill>
                  <a:srgbClr val="111820"/>
                </a:solidFill>
                <a:latin typeface="Calibri"/>
              </a:rPr>
              <a:t>Acreedores</a:t>
            </a:r>
          </a:p>
        </p:txBody>
      </p:sp>
      <p:sp>
        <p:nvSpPr>
          <p:cNvPr id="15" name="TextBox 14"/>
          <p:cNvSpPr txBox="1"/>
          <p:nvPr/>
        </p:nvSpPr>
        <p:spPr>
          <a:xfrm>
            <a:off x="8759952" y="3017520"/>
            <a:ext cx="1325880" cy="310896"/>
          </a:xfrm>
          <a:prstGeom prst="rect">
            <a:avLst/>
          </a:prstGeom>
          <a:noFill/>
        </p:spPr>
        <p:txBody>
          <a:bodyPr wrap="square" anchor="ctr">
            <a:spAutoFit/>
          </a:bodyPr>
          <a:lstStyle/>
          <a:p>
            <a:pPr algn="r"/>
            <a:r>
              <a:rPr sz="1700" b="1">
                <a:solidFill>
                  <a:srgbClr val="111820"/>
                </a:solidFill>
                <a:latin typeface="Calibri"/>
              </a:rPr>
              <a:t>1.000,00</a:t>
            </a:r>
          </a:p>
        </p:txBody>
      </p:sp>
      <p:sp>
        <p:nvSpPr>
          <p:cNvPr id="16" name="Rounded Rectangle 15"/>
          <p:cNvSpPr/>
          <p:nvPr/>
        </p:nvSpPr>
        <p:spPr>
          <a:xfrm>
            <a:off x="713232" y="3675887"/>
            <a:ext cx="10762488" cy="1719072"/>
          </a:xfrm>
          <a:prstGeom prst="roundRect">
            <a:avLst/>
          </a:prstGeom>
          <a:solidFill>
            <a:srgbClr val="FFFFFF"/>
          </a:solidFill>
          <a:ln w="11430">
            <a:solidFill>
              <a:srgbClr val="B8C2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41832" y="3803904"/>
            <a:ext cx="9966960" cy="292608"/>
          </a:xfrm>
          <a:prstGeom prst="rect">
            <a:avLst/>
          </a:prstGeom>
          <a:noFill/>
        </p:spPr>
        <p:txBody>
          <a:bodyPr wrap="square" anchor="ctr">
            <a:spAutoFit/>
          </a:bodyPr>
          <a:lstStyle/>
          <a:p>
            <a:pPr algn="l"/>
            <a:r>
              <a:rPr sz="1650" b="1">
                <a:solidFill>
                  <a:srgbClr val="102C4A"/>
                </a:solidFill>
                <a:latin typeface="Calibri"/>
              </a:rPr>
              <a:t>2 · SERVICIO PRESTADO PENDIENTE DE COBRO</a:t>
            </a:r>
          </a:p>
        </p:txBody>
      </p:sp>
      <p:sp>
        <p:nvSpPr>
          <p:cNvPr id="18" name="TextBox 17"/>
          <p:cNvSpPr txBox="1"/>
          <p:nvPr/>
        </p:nvSpPr>
        <p:spPr>
          <a:xfrm>
            <a:off x="941832" y="4151376"/>
            <a:ext cx="9893808" cy="502920"/>
          </a:xfrm>
          <a:prstGeom prst="rect">
            <a:avLst/>
          </a:prstGeom>
          <a:noFill/>
        </p:spPr>
        <p:txBody>
          <a:bodyPr wrap="square" anchor="ctr">
            <a:spAutoFit/>
          </a:bodyPr>
          <a:lstStyle/>
          <a:p>
            <a:pPr algn="l"/>
            <a:r>
              <a:rPr sz="1650" b="0">
                <a:solidFill>
                  <a:srgbClr val="111820"/>
                </a:solidFill>
                <a:latin typeface="Calibri"/>
              </a:rPr>
              <a:t>Una empresa de mantenimiento informático presta servicios de reparación y actualizaciones por 2.000,00 €, a cobrar dentro de 60 días.</a:t>
            </a:r>
          </a:p>
        </p:txBody>
      </p:sp>
      <p:sp>
        <p:nvSpPr>
          <p:cNvPr id="19" name="TextBox 18"/>
          <p:cNvSpPr txBox="1"/>
          <p:nvPr/>
        </p:nvSpPr>
        <p:spPr>
          <a:xfrm>
            <a:off x="941832" y="4727448"/>
            <a:ext cx="1143000" cy="237744"/>
          </a:xfrm>
          <a:prstGeom prst="rect">
            <a:avLst/>
          </a:prstGeom>
          <a:noFill/>
        </p:spPr>
        <p:txBody>
          <a:bodyPr wrap="square" anchor="ctr">
            <a:spAutoFit/>
          </a:bodyPr>
          <a:lstStyle/>
          <a:p>
            <a:pPr algn="l"/>
            <a:r>
              <a:rPr sz="1150" b="1">
                <a:solidFill>
                  <a:srgbClr val="69737D"/>
                </a:solidFill>
                <a:latin typeface="Calibri"/>
              </a:rPr>
              <a:t>SOLUCIÓN</a:t>
            </a:r>
          </a:p>
        </p:txBody>
      </p:sp>
      <p:sp>
        <p:nvSpPr>
          <p:cNvPr id="20" name="TextBox 19"/>
          <p:cNvSpPr txBox="1"/>
          <p:nvPr/>
        </p:nvSpPr>
        <p:spPr>
          <a:xfrm>
            <a:off x="941832" y="4956048"/>
            <a:ext cx="1234440" cy="310896"/>
          </a:xfrm>
          <a:prstGeom prst="rect">
            <a:avLst/>
          </a:prstGeom>
          <a:noFill/>
        </p:spPr>
        <p:txBody>
          <a:bodyPr wrap="square" anchor="ctr">
            <a:spAutoFit/>
          </a:bodyPr>
          <a:lstStyle/>
          <a:p>
            <a:pPr algn="r"/>
            <a:r>
              <a:rPr sz="1700" b="1">
                <a:solidFill>
                  <a:srgbClr val="111820"/>
                </a:solidFill>
                <a:latin typeface="Calibri"/>
              </a:rPr>
              <a:t>2.000,00</a:t>
            </a:r>
          </a:p>
        </p:txBody>
      </p:sp>
      <p:sp>
        <p:nvSpPr>
          <p:cNvPr id="21" name="TextBox 20"/>
          <p:cNvSpPr txBox="1"/>
          <p:nvPr/>
        </p:nvSpPr>
        <p:spPr>
          <a:xfrm>
            <a:off x="2359152" y="4956048"/>
            <a:ext cx="2788920" cy="310896"/>
          </a:xfrm>
          <a:prstGeom prst="rect">
            <a:avLst/>
          </a:prstGeom>
          <a:noFill/>
        </p:spPr>
        <p:txBody>
          <a:bodyPr wrap="square" anchor="ctr">
            <a:spAutoFit/>
          </a:bodyPr>
          <a:lstStyle/>
          <a:p>
            <a:pPr algn="l"/>
            <a:r>
              <a:rPr sz="1700" b="1">
                <a:solidFill>
                  <a:srgbClr val="111820"/>
                </a:solidFill>
                <a:latin typeface="Calibri"/>
              </a:rPr>
              <a:t>Clientes</a:t>
            </a:r>
          </a:p>
        </p:txBody>
      </p:sp>
      <p:sp>
        <p:nvSpPr>
          <p:cNvPr id="22" name="TextBox 21"/>
          <p:cNvSpPr txBox="1"/>
          <p:nvPr/>
        </p:nvSpPr>
        <p:spPr>
          <a:xfrm>
            <a:off x="5349240" y="4956048"/>
            <a:ext cx="384048" cy="310896"/>
          </a:xfrm>
          <a:prstGeom prst="rect">
            <a:avLst/>
          </a:prstGeom>
          <a:noFill/>
        </p:spPr>
        <p:txBody>
          <a:bodyPr wrap="square" anchor="ctr">
            <a:spAutoFit/>
          </a:bodyPr>
          <a:lstStyle/>
          <a:p>
            <a:pPr algn="ctr"/>
            <a:r>
              <a:rPr sz="1700" b="0">
                <a:solidFill>
                  <a:srgbClr val="69737D"/>
                </a:solidFill>
                <a:latin typeface="Calibri"/>
              </a:rPr>
              <a:t>a</a:t>
            </a:r>
          </a:p>
        </p:txBody>
      </p:sp>
      <p:sp>
        <p:nvSpPr>
          <p:cNvPr id="23" name="TextBox 22"/>
          <p:cNvSpPr txBox="1"/>
          <p:nvPr/>
        </p:nvSpPr>
        <p:spPr>
          <a:xfrm>
            <a:off x="5861304" y="4956048"/>
            <a:ext cx="2743200" cy="310896"/>
          </a:xfrm>
          <a:prstGeom prst="rect">
            <a:avLst/>
          </a:prstGeom>
          <a:noFill/>
        </p:spPr>
        <p:txBody>
          <a:bodyPr wrap="square" anchor="ctr">
            <a:spAutoFit/>
          </a:bodyPr>
          <a:lstStyle/>
          <a:p>
            <a:pPr algn="l"/>
            <a:r>
              <a:rPr sz="1700" b="1">
                <a:solidFill>
                  <a:srgbClr val="111820"/>
                </a:solidFill>
                <a:latin typeface="Calibri"/>
              </a:rPr>
              <a:t>(I) Prestación de servicios</a:t>
            </a:r>
          </a:p>
        </p:txBody>
      </p:sp>
      <p:sp>
        <p:nvSpPr>
          <p:cNvPr id="24" name="TextBox 23"/>
          <p:cNvSpPr txBox="1"/>
          <p:nvPr/>
        </p:nvSpPr>
        <p:spPr>
          <a:xfrm>
            <a:off x="8759952" y="4956048"/>
            <a:ext cx="1325880" cy="310896"/>
          </a:xfrm>
          <a:prstGeom prst="rect">
            <a:avLst/>
          </a:prstGeom>
          <a:noFill/>
        </p:spPr>
        <p:txBody>
          <a:bodyPr wrap="square" anchor="ctr">
            <a:spAutoFit/>
          </a:bodyPr>
          <a:lstStyle/>
          <a:p>
            <a:pPr algn="r"/>
            <a:r>
              <a:rPr sz="1700" b="1">
                <a:solidFill>
                  <a:srgbClr val="111820"/>
                </a:solidFill>
                <a:latin typeface="Calibri"/>
              </a:rPr>
              <a:t>2.000,00</a:t>
            </a:r>
          </a:p>
        </p:txBody>
      </p:sp>
      <p:sp>
        <p:nvSpPr>
          <p:cNvPr id="25" name="TextBox 24"/>
          <p:cNvSpPr txBox="1"/>
          <p:nvPr/>
        </p:nvSpPr>
        <p:spPr>
          <a:xfrm>
            <a:off x="2057400" y="5870448"/>
            <a:ext cx="8092440" cy="310896"/>
          </a:xfrm>
          <a:prstGeom prst="rect">
            <a:avLst/>
          </a:prstGeom>
          <a:noFill/>
        </p:spPr>
        <p:txBody>
          <a:bodyPr wrap="square" anchor="ctr">
            <a:spAutoFit/>
          </a:bodyPr>
          <a:lstStyle/>
          <a:p>
            <a:pPr algn="ctr"/>
            <a:r>
              <a:rPr sz="1600" b="1">
                <a:solidFill>
                  <a:srgbClr val="138CFF"/>
                </a:solidFill>
                <a:latin typeface="Calibri"/>
              </a:rPr>
              <a:t>GASTO ≠ PAGO · INGRESO ≠ COBRO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896112" y="1170432"/>
            <a:ext cx="786384" cy="786384"/>
          </a:xfrm>
          <a:prstGeom prst="rect">
            <a:avLst/>
          </a:prstGeom>
        </p:spPr>
      </p:pic>
      <p:sp>
        <p:nvSpPr>
          <p:cNvPr id="3" name="TextBox 2"/>
          <p:cNvSpPr txBox="1"/>
          <p:nvPr/>
        </p:nvSpPr>
        <p:spPr>
          <a:xfrm>
            <a:off x="1810512" y="1234440"/>
            <a:ext cx="7955279" cy="502920"/>
          </a:xfrm>
          <a:prstGeom prst="rect">
            <a:avLst/>
          </a:prstGeom>
          <a:noFill/>
        </p:spPr>
        <p:txBody>
          <a:bodyPr wrap="square" anchor="ctr">
            <a:spAutoFit/>
          </a:bodyPr>
          <a:lstStyle/>
          <a:p>
            <a:pPr algn="l"/>
            <a:r>
              <a:rPr sz="3100" b="1">
                <a:solidFill>
                  <a:srgbClr val="102C4A"/>
                </a:solidFill>
                <a:latin typeface="Calibri"/>
              </a:rPr>
              <a:t>TEST 17</a:t>
            </a:r>
          </a:p>
        </p:txBody>
      </p:sp>
      <p:sp>
        <p:nvSpPr>
          <p:cNvPr id="4" name="TextBox 3"/>
          <p:cNvSpPr txBox="1"/>
          <p:nvPr/>
        </p:nvSpPr>
        <p:spPr>
          <a:xfrm>
            <a:off x="11137392" y="6437376"/>
            <a:ext cx="438912" cy="201168"/>
          </a:xfrm>
          <a:prstGeom prst="rect">
            <a:avLst/>
          </a:prstGeom>
          <a:noFill/>
        </p:spPr>
        <p:txBody>
          <a:bodyPr wrap="square" anchor="ctr">
            <a:spAutoFit/>
          </a:bodyPr>
          <a:lstStyle/>
          <a:p>
            <a:pPr algn="r"/>
            <a:r>
              <a:rPr sz="825" b="0">
                <a:solidFill>
                  <a:srgbClr val="69737D"/>
                </a:solidFill>
                <a:latin typeface="Calibri"/>
              </a:rPr>
              <a:t>59</a:t>
            </a:r>
          </a:p>
        </p:txBody>
      </p:sp>
      <p:sp>
        <p:nvSpPr>
          <p:cNvPr id="5" name="TextBox 4"/>
          <p:cNvSpPr txBox="1"/>
          <p:nvPr/>
        </p:nvSpPr>
        <p:spPr>
          <a:xfrm>
            <a:off x="1810512" y="676656"/>
            <a:ext cx="8229600" cy="347472"/>
          </a:xfrm>
          <a:prstGeom prst="rect">
            <a:avLst/>
          </a:prstGeom>
          <a:noFill/>
        </p:spPr>
        <p:txBody>
          <a:bodyPr wrap="square" anchor="ctr">
            <a:spAutoFit/>
          </a:bodyPr>
          <a:lstStyle/>
          <a:p>
            <a:pPr algn="l"/>
            <a:r>
              <a:rPr sz="1650" b="1">
                <a:solidFill>
                  <a:srgbClr val="69737D"/>
                </a:solidFill>
                <a:latin typeface="Calibri"/>
              </a:rPr>
              <a:t>ACTIVIDAD EN EL LIBRO</a:t>
            </a:r>
          </a:p>
        </p:txBody>
      </p:sp>
      <p:sp>
        <p:nvSpPr>
          <p:cNvPr id="6" name="TextBox 5"/>
          <p:cNvSpPr txBox="1"/>
          <p:nvPr/>
        </p:nvSpPr>
        <p:spPr>
          <a:xfrm>
            <a:off x="1810512" y="1938528"/>
            <a:ext cx="3017520" cy="310896"/>
          </a:xfrm>
          <a:prstGeom prst="rect">
            <a:avLst/>
          </a:prstGeom>
          <a:noFill/>
        </p:spPr>
        <p:txBody>
          <a:bodyPr wrap="square" anchor="ctr">
            <a:spAutoFit/>
          </a:bodyPr>
          <a:lstStyle/>
          <a:p>
            <a:pPr algn="l"/>
            <a:r>
              <a:rPr sz="1875" b="1">
                <a:solidFill>
                  <a:srgbClr val="138CFF"/>
                </a:solidFill>
                <a:latin typeface="Calibri"/>
              </a:rPr>
              <a:t>PÁGINA 104</a:t>
            </a:r>
          </a:p>
        </p:txBody>
      </p:sp>
      <p:sp>
        <p:nvSpPr>
          <p:cNvPr id="7" name="TextBox 6"/>
          <p:cNvSpPr txBox="1"/>
          <p:nvPr/>
        </p:nvSpPr>
        <p:spPr>
          <a:xfrm>
            <a:off x="1810512" y="2514600"/>
            <a:ext cx="8412480" cy="1078992"/>
          </a:xfrm>
          <a:prstGeom prst="rect">
            <a:avLst/>
          </a:prstGeom>
          <a:noFill/>
        </p:spPr>
        <p:txBody>
          <a:bodyPr wrap="square" anchor="ctr">
            <a:spAutoFit/>
          </a:bodyPr>
          <a:lstStyle/>
          <a:p>
            <a:pPr algn="l"/>
            <a:r>
              <a:rPr sz="1900" b="0">
                <a:solidFill>
                  <a:srgbClr val="111820"/>
                </a:solidFill>
                <a:latin typeface="Calibri"/>
              </a:rPr>
              <a:t>Reflexiona sobre los dos ejemplos anteriores y distingue correctamente entre gasto y pago, e ingreso y cobro.</a:t>
            </a:r>
          </a:p>
        </p:txBody>
      </p:sp>
      <p:sp>
        <p:nvSpPr>
          <p:cNvPr id="8" name="TextBox 7"/>
          <p:cNvSpPr txBox="1"/>
          <p:nvPr/>
        </p:nvSpPr>
        <p:spPr>
          <a:xfrm>
            <a:off x="1810512" y="3977639"/>
            <a:ext cx="8046720" cy="457200"/>
          </a:xfrm>
          <a:prstGeom prst="rect">
            <a:avLst/>
          </a:prstGeom>
          <a:noFill/>
        </p:spPr>
        <p:txBody>
          <a:bodyPr wrap="square" anchor="ctr">
            <a:spAutoFit/>
          </a:bodyPr>
          <a:lstStyle/>
          <a:p>
            <a:pPr algn="l"/>
            <a:r>
              <a:rPr sz="1700" b="0">
                <a:solidFill>
                  <a:srgbClr val="69737D"/>
                </a:solidFill>
                <a:latin typeface="Calibri"/>
              </a:rPr>
              <a:t>Primero decide. Después, explica por qué.</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46888"/>
            <a:ext cx="2834640" cy="228600"/>
          </a:xfrm>
          <a:prstGeom prst="rect">
            <a:avLst/>
          </a:prstGeom>
          <a:noFill/>
        </p:spPr>
        <p:txBody>
          <a:bodyPr wrap="square" anchor="ctr">
            <a:spAutoFit/>
          </a:bodyPr>
          <a:lstStyle/>
          <a:p>
            <a:pPr algn="l"/>
            <a:r>
              <a:rPr sz="975" b="1">
                <a:solidFill>
                  <a:srgbClr val="000000"/>
                </a:solidFill>
                <a:latin typeface="Calibri"/>
              </a:rPr>
              <a:t>UT 2</a:t>
            </a:r>
          </a:p>
        </p:txBody>
      </p:sp>
      <p:sp>
        <p:nvSpPr>
          <p:cNvPr id="3" name="TextBox 2"/>
          <p:cNvSpPr txBox="1"/>
          <p:nvPr/>
        </p:nvSpPr>
        <p:spPr>
          <a:xfrm>
            <a:off x="457200" y="566928"/>
            <a:ext cx="10607040" cy="502920"/>
          </a:xfrm>
          <a:prstGeom prst="rect">
            <a:avLst/>
          </a:prstGeom>
          <a:noFill/>
        </p:spPr>
        <p:txBody>
          <a:bodyPr wrap="square" anchor="ctr">
            <a:spAutoFit/>
          </a:bodyPr>
          <a:lstStyle/>
          <a:p>
            <a:pPr algn="l"/>
            <a:r>
              <a:rPr sz="2625" b="1">
                <a:solidFill>
                  <a:srgbClr val="000000"/>
                </a:solidFill>
                <a:latin typeface="Calibri"/>
              </a:rPr>
              <a:t>4.5. DIFERENCIA ENTRE INGRESO Y COBRO · GASTO Y PAGO</a:t>
            </a:r>
          </a:p>
        </p:txBody>
      </p:sp>
      <p:sp>
        <p:nvSpPr>
          <p:cNvPr id="4" name="TextBox 3"/>
          <p:cNvSpPr txBox="1"/>
          <p:nvPr/>
        </p:nvSpPr>
        <p:spPr>
          <a:xfrm>
            <a:off x="11137392" y="6437376"/>
            <a:ext cx="438912" cy="201168"/>
          </a:xfrm>
          <a:prstGeom prst="rect">
            <a:avLst/>
          </a:prstGeom>
          <a:noFill/>
        </p:spPr>
        <p:txBody>
          <a:bodyPr wrap="square" anchor="ctr">
            <a:spAutoFit/>
          </a:bodyPr>
          <a:lstStyle/>
          <a:p>
            <a:pPr algn="r"/>
            <a:r>
              <a:rPr sz="825" b="0">
                <a:solidFill>
                  <a:srgbClr val="69737D"/>
                </a:solidFill>
                <a:latin typeface="Calibri"/>
              </a:rPr>
              <a:t>60</a:t>
            </a:r>
          </a:p>
        </p:txBody>
      </p:sp>
      <p:sp>
        <p:nvSpPr>
          <p:cNvPr id="5" name="Rectangle 4"/>
          <p:cNvSpPr/>
          <p:nvPr/>
        </p:nvSpPr>
        <p:spPr>
          <a:xfrm>
            <a:off x="457200" y="1024128"/>
            <a:ext cx="11018520" cy="10972"/>
          </a:xfrm>
          <a:prstGeom prst="rect">
            <a:avLst/>
          </a:prstGeom>
          <a:solidFill>
            <a:srgbClr val="138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261872"/>
            <a:ext cx="502920" cy="502920"/>
          </a:xfrm>
          <a:prstGeom prst="rect">
            <a:avLst/>
          </a:prstGeom>
          <a:noFill/>
        </p:spPr>
        <p:txBody>
          <a:bodyPr wrap="square" anchor="ctr">
            <a:spAutoFit/>
          </a:bodyPr>
          <a:lstStyle/>
          <a:p>
            <a:pPr algn="ctr"/>
            <a:r>
              <a:rPr sz="2700" b="0">
                <a:solidFill>
                  <a:srgbClr val="102C4A"/>
                </a:solidFill>
                <a:latin typeface="Calibri"/>
              </a:rPr>
              <a:t>💡</a:t>
            </a:r>
          </a:p>
        </p:txBody>
      </p:sp>
      <p:sp>
        <p:nvSpPr>
          <p:cNvPr id="7" name="TextBox 6"/>
          <p:cNvSpPr txBox="1"/>
          <p:nvPr/>
        </p:nvSpPr>
        <p:spPr>
          <a:xfrm>
            <a:off x="1389888" y="1261872"/>
            <a:ext cx="502920" cy="502920"/>
          </a:xfrm>
          <a:prstGeom prst="rect">
            <a:avLst/>
          </a:prstGeom>
          <a:noFill/>
        </p:spPr>
        <p:txBody>
          <a:bodyPr wrap="square" anchor="ctr">
            <a:spAutoFit/>
          </a:bodyPr>
          <a:lstStyle/>
          <a:p>
            <a:pPr algn="ctr"/>
            <a:r>
              <a:rPr sz="2700" b="0">
                <a:solidFill>
                  <a:srgbClr val="102C4A"/>
                </a:solidFill>
                <a:latin typeface="Calibri"/>
              </a:rPr>
              <a:t>☝</a:t>
            </a:r>
          </a:p>
        </p:txBody>
      </p:sp>
      <p:sp>
        <p:nvSpPr>
          <p:cNvPr id="8" name="Rounded Rectangle 7"/>
          <p:cNvSpPr/>
          <p:nvPr/>
        </p:nvSpPr>
        <p:spPr>
          <a:xfrm>
            <a:off x="841248" y="1691640"/>
            <a:ext cx="10497312" cy="4251960"/>
          </a:xfrm>
          <a:prstGeom prst="roundRect">
            <a:avLst/>
          </a:prstGeom>
          <a:solidFill>
            <a:srgbClr val="FFFFFF"/>
          </a:solidFill>
          <a:ln w="11430">
            <a:solidFill>
              <a:srgbClr val="B8C2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43000" y="1901952"/>
            <a:ext cx="4892040" cy="365760"/>
          </a:xfrm>
          <a:prstGeom prst="rect">
            <a:avLst/>
          </a:prstGeom>
          <a:noFill/>
        </p:spPr>
        <p:txBody>
          <a:bodyPr wrap="square" anchor="ctr">
            <a:spAutoFit/>
          </a:bodyPr>
          <a:lstStyle/>
          <a:p>
            <a:pPr algn="l"/>
            <a:r>
              <a:rPr sz="1900" b="1">
                <a:solidFill>
                  <a:srgbClr val="102C4A"/>
                </a:solidFill>
                <a:latin typeface="Calibri"/>
              </a:rPr>
              <a:t>DIFERENCIA ENTRE INGRESO Y COBRO</a:t>
            </a:r>
          </a:p>
        </p:txBody>
      </p:sp>
      <p:sp>
        <p:nvSpPr>
          <p:cNvPr id="10" name="TextBox 9"/>
          <p:cNvSpPr txBox="1"/>
          <p:nvPr/>
        </p:nvSpPr>
        <p:spPr>
          <a:xfrm>
            <a:off x="1143000" y="2331720"/>
            <a:ext cx="4681728" cy="1600200"/>
          </a:xfrm>
          <a:prstGeom prst="rect">
            <a:avLst/>
          </a:prstGeom>
          <a:noFill/>
        </p:spPr>
        <p:txBody>
          <a:bodyPr wrap="square" anchor="t">
            <a:spAutoFit/>
          </a:bodyPr>
          <a:lstStyle/>
          <a:p>
            <a:pPr algn="l"/>
            <a:r>
              <a:rPr sz="1700" b="0">
                <a:solidFill>
                  <a:srgbClr val="111820"/>
                </a:solidFill>
                <a:latin typeface="Calibri"/>
              </a:rPr>
              <a:t>Se trata de conceptos distintos.
• Los ingresos explican los motivos por los cuales aumenta el resultado del ejercicio.
• Los cobros son aumentos de las cuentas de tesorería: caja y bancos.</a:t>
            </a:r>
          </a:p>
        </p:txBody>
      </p:sp>
      <p:sp>
        <p:nvSpPr>
          <p:cNvPr id="11" name="Rectangle 10"/>
          <p:cNvSpPr/>
          <p:nvPr/>
        </p:nvSpPr>
        <p:spPr>
          <a:xfrm>
            <a:off x="6035040" y="1874519"/>
            <a:ext cx="10972" cy="3474720"/>
          </a:xfrm>
          <a:prstGeom prst="rect">
            <a:avLst/>
          </a:prstGeom>
          <a:solidFill>
            <a:srgbClr val="B8C2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27648" y="1901952"/>
            <a:ext cx="4526280" cy="365760"/>
          </a:xfrm>
          <a:prstGeom prst="rect">
            <a:avLst/>
          </a:prstGeom>
          <a:noFill/>
        </p:spPr>
        <p:txBody>
          <a:bodyPr wrap="square" anchor="ctr">
            <a:spAutoFit/>
          </a:bodyPr>
          <a:lstStyle/>
          <a:p>
            <a:pPr algn="l"/>
            <a:r>
              <a:rPr sz="1900" b="1">
                <a:solidFill>
                  <a:srgbClr val="102C4A"/>
                </a:solidFill>
                <a:latin typeface="Calibri"/>
              </a:rPr>
              <a:t>DIFERENCIA ENTRE GASTO Y PAGO</a:t>
            </a:r>
          </a:p>
        </p:txBody>
      </p:sp>
      <p:sp>
        <p:nvSpPr>
          <p:cNvPr id="13" name="TextBox 12"/>
          <p:cNvSpPr txBox="1"/>
          <p:nvPr/>
        </p:nvSpPr>
        <p:spPr>
          <a:xfrm>
            <a:off x="6327648" y="2331720"/>
            <a:ext cx="4462272" cy="1600200"/>
          </a:xfrm>
          <a:prstGeom prst="rect">
            <a:avLst/>
          </a:prstGeom>
          <a:noFill/>
        </p:spPr>
        <p:txBody>
          <a:bodyPr wrap="square" anchor="t">
            <a:spAutoFit/>
          </a:bodyPr>
          <a:lstStyle/>
          <a:p>
            <a:pPr algn="l"/>
            <a:r>
              <a:rPr sz="1700" b="0">
                <a:solidFill>
                  <a:srgbClr val="111820"/>
                </a:solidFill>
                <a:latin typeface="Calibri"/>
              </a:rPr>
              <a:t>• Las cuentas de gastos informan de los motivos por los cuales disminuye el resultado.
• Los pagos son disminuciones de las cuentas de tesorería.</a:t>
            </a:r>
          </a:p>
        </p:txBody>
      </p:sp>
      <p:sp>
        <p:nvSpPr>
          <p:cNvPr id="14" name="Rounded Rectangle 13"/>
          <p:cNvSpPr/>
          <p:nvPr/>
        </p:nvSpPr>
        <p:spPr>
          <a:xfrm>
            <a:off x="1188720" y="4389120"/>
            <a:ext cx="9802368" cy="1051560"/>
          </a:xfrm>
          <a:prstGeom prst="roundRect">
            <a:avLst/>
          </a:prstGeom>
          <a:solidFill>
            <a:srgbClr val="E9F5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17320" y="4535424"/>
            <a:ext cx="9345168" cy="713232"/>
          </a:xfrm>
          <a:prstGeom prst="rect">
            <a:avLst/>
          </a:prstGeom>
          <a:noFill/>
        </p:spPr>
        <p:txBody>
          <a:bodyPr wrap="square" anchor="ctr">
            <a:spAutoFit/>
          </a:bodyPr>
          <a:lstStyle/>
          <a:p>
            <a:pPr algn="ctr"/>
            <a:r>
              <a:rPr sz="1550" b="0">
                <a:solidFill>
                  <a:srgbClr val="102C4A"/>
                </a:solidFill>
                <a:latin typeface="Calibri"/>
              </a:rPr>
              <a:t>Un cobro o un pago también se puede realizar con instrumentos distintos de la tesorería. Imagínate un trueque en el que prestas un servicio a cambio de un vehículo.</a:t>
            </a:r>
          </a:p>
        </p:txBody>
      </p:sp>
      <p:sp>
        <p:nvSpPr>
          <p:cNvPr id="16" name="TextBox 15"/>
          <p:cNvSpPr txBox="1"/>
          <p:nvPr/>
        </p:nvSpPr>
        <p:spPr>
          <a:xfrm>
            <a:off x="1115568" y="5998464"/>
            <a:ext cx="9966960" cy="274320"/>
          </a:xfrm>
          <a:prstGeom prst="rect">
            <a:avLst/>
          </a:prstGeom>
          <a:noFill/>
        </p:spPr>
        <p:txBody>
          <a:bodyPr wrap="square" anchor="ctr">
            <a:spAutoFit/>
          </a:bodyPr>
          <a:lstStyle/>
          <a:p>
            <a:pPr algn="ctr"/>
            <a:r>
              <a:rPr sz="1400" b="1">
                <a:solidFill>
                  <a:srgbClr val="138CFF"/>
                </a:solidFill>
                <a:latin typeface="Calibri"/>
              </a:rPr>
              <a:t>INGRESOS Y GASTOS → RESULTADO · COBROS Y PAGOS → TESORERÍA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896112" y="1170432"/>
            <a:ext cx="786384" cy="786384"/>
          </a:xfrm>
          <a:prstGeom prst="rect">
            <a:avLst/>
          </a:prstGeom>
        </p:spPr>
      </p:pic>
      <p:sp>
        <p:nvSpPr>
          <p:cNvPr id="3" name="TextBox 2"/>
          <p:cNvSpPr txBox="1"/>
          <p:nvPr/>
        </p:nvSpPr>
        <p:spPr>
          <a:xfrm>
            <a:off x="1810512" y="1234440"/>
            <a:ext cx="7955279" cy="502920"/>
          </a:xfrm>
          <a:prstGeom prst="rect">
            <a:avLst/>
          </a:prstGeom>
          <a:noFill/>
        </p:spPr>
        <p:txBody>
          <a:bodyPr wrap="square" anchor="ctr">
            <a:spAutoFit/>
          </a:bodyPr>
          <a:lstStyle/>
          <a:p>
            <a:pPr algn="l"/>
            <a:r>
              <a:rPr sz="3100" b="1">
                <a:solidFill>
                  <a:srgbClr val="102C4A"/>
                </a:solidFill>
                <a:latin typeface="Calibri"/>
              </a:rPr>
              <a:t>TEST 18</a:t>
            </a:r>
          </a:p>
        </p:txBody>
      </p:sp>
      <p:sp>
        <p:nvSpPr>
          <p:cNvPr id="4" name="TextBox 3"/>
          <p:cNvSpPr txBox="1"/>
          <p:nvPr/>
        </p:nvSpPr>
        <p:spPr>
          <a:xfrm>
            <a:off x="11137392" y="6437376"/>
            <a:ext cx="438912" cy="201168"/>
          </a:xfrm>
          <a:prstGeom prst="rect">
            <a:avLst/>
          </a:prstGeom>
          <a:noFill/>
        </p:spPr>
        <p:txBody>
          <a:bodyPr wrap="square" anchor="ctr">
            <a:spAutoFit/>
          </a:bodyPr>
          <a:lstStyle/>
          <a:p>
            <a:pPr algn="r"/>
            <a:r>
              <a:rPr sz="825" b="0">
                <a:solidFill>
                  <a:srgbClr val="69737D"/>
                </a:solidFill>
                <a:latin typeface="Calibri"/>
              </a:rPr>
              <a:t>61</a:t>
            </a:r>
          </a:p>
        </p:txBody>
      </p:sp>
      <p:sp>
        <p:nvSpPr>
          <p:cNvPr id="5" name="TextBox 4"/>
          <p:cNvSpPr txBox="1"/>
          <p:nvPr/>
        </p:nvSpPr>
        <p:spPr>
          <a:xfrm>
            <a:off x="1810512" y="676656"/>
            <a:ext cx="8229600" cy="347472"/>
          </a:xfrm>
          <a:prstGeom prst="rect">
            <a:avLst/>
          </a:prstGeom>
          <a:noFill/>
        </p:spPr>
        <p:txBody>
          <a:bodyPr wrap="square" anchor="ctr">
            <a:spAutoFit/>
          </a:bodyPr>
          <a:lstStyle/>
          <a:p>
            <a:pPr algn="l"/>
            <a:r>
              <a:rPr sz="1650" b="1">
                <a:solidFill>
                  <a:srgbClr val="69737D"/>
                </a:solidFill>
                <a:latin typeface="Calibri"/>
              </a:rPr>
              <a:t>ACTIVIDAD EN EL LIBRO</a:t>
            </a:r>
          </a:p>
        </p:txBody>
      </p:sp>
      <p:sp>
        <p:nvSpPr>
          <p:cNvPr id="6" name="TextBox 5"/>
          <p:cNvSpPr txBox="1"/>
          <p:nvPr/>
        </p:nvSpPr>
        <p:spPr>
          <a:xfrm>
            <a:off x="1810512" y="1938528"/>
            <a:ext cx="3017520" cy="310896"/>
          </a:xfrm>
          <a:prstGeom prst="rect">
            <a:avLst/>
          </a:prstGeom>
          <a:noFill/>
        </p:spPr>
        <p:txBody>
          <a:bodyPr wrap="square" anchor="ctr">
            <a:spAutoFit/>
          </a:bodyPr>
          <a:lstStyle/>
          <a:p>
            <a:pPr algn="l"/>
            <a:r>
              <a:rPr sz="1875" b="1">
                <a:solidFill>
                  <a:srgbClr val="138CFF"/>
                </a:solidFill>
                <a:latin typeface="Calibri"/>
              </a:rPr>
              <a:t>PÁGINA 105</a:t>
            </a:r>
          </a:p>
        </p:txBody>
      </p:sp>
      <p:sp>
        <p:nvSpPr>
          <p:cNvPr id="7" name="TextBox 6"/>
          <p:cNvSpPr txBox="1"/>
          <p:nvPr/>
        </p:nvSpPr>
        <p:spPr>
          <a:xfrm>
            <a:off x="1810512" y="2514600"/>
            <a:ext cx="8412480" cy="1078992"/>
          </a:xfrm>
          <a:prstGeom prst="rect">
            <a:avLst/>
          </a:prstGeom>
          <a:noFill/>
        </p:spPr>
        <p:txBody>
          <a:bodyPr wrap="square" anchor="ctr">
            <a:spAutoFit/>
          </a:bodyPr>
          <a:lstStyle/>
          <a:p>
            <a:pPr algn="l"/>
            <a:r>
              <a:rPr sz="1900" b="0">
                <a:solidFill>
                  <a:srgbClr val="111820"/>
                </a:solidFill>
                <a:latin typeface="Calibri"/>
              </a:rPr>
              <a:t>Comprueba qué cuentas forman la Cuenta de Pérdidas y Ganancias y distingue el resultado de la empresa de sus cobros y pagos.</a:t>
            </a:r>
          </a:p>
        </p:txBody>
      </p:sp>
      <p:sp>
        <p:nvSpPr>
          <p:cNvPr id="8" name="TextBox 7"/>
          <p:cNvSpPr txBox="1"/>
          <p:nvPr/>
        </p:nvSpPr>
        <p:spPr>
          <a:xfrm>
            <a:off x="1810512" y="3977639"/>
            <a:ext cx="8046720" cy="457200"/>
          </a:xfrm>
          <a:prstGeom prst="rect">
            <a:avLst/>
          </a:prstGeom>
          <a:noFill/>
        </p:spPr>
        <p:txBody>
          <a:bodyPr wrap="square" anchor="ctr">
            <a:spAutoFit/>
          </a:bodyPr>
          <a:lstStyle/>
          <a:p>
            <a:pPr algn="l"/>
            <a:r>
              <a:rPr sz="1700" b="0">
                <a:solidFill>
                  <a:srgbClr val="69737D"/>
                </a:solidFill>
                <a:latin typeface="Calibri"/>
              </a:rPr>
              <a:t>Primero decide. Después, explica por qué.</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6060</Words>
  <Application>Microsoft Macintosh PowerPoint</Application>
  <DocSecurity>0</DocSecurity>
  <PresentationFormat>Panorámica</PresentationFormat>
  <Paragraphs>1214</Paragraphs>
  <Slides>61</Slides>
  <Notes>39</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61</vt:i4>
      </vt:variant>
    </vt:vector>
  </HeadingPairs>
  <TitlesOfParts>
    <vt:vector size="63" baseType="lpstr">
      <vt:lpstr>Calibri</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jose maria borges zamora</cp:lastModifiedBy>
  <cp:revision>6</cp:revision>
  <dcterms:created xsi:type="dcterms:W3CDTF">2026-08-30T09:55:55Z</dcterms:created>
  <dcterms:modified xsi:type="dcterms:W3CDTF">2026-08-31T09:18:26Z</dcterms:modified>
</cp:coreProperties>
</file>